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95" r:id="rId1"/>
  </p:sldMasterIdLst>
  <p:notesMasterIdLst>
    <p:notesMasterId r:id="rId56"/>
  </p:notesMasterIdLst>
  <p:handoutMasterIdLst>
    <p:handoutMasterId r:id="rId57"/>
  </p:handoutMasterIdLst>
  <p:sldIdLst>
    <p:sldId id="757" r:id="rId2"/>
    <p:sldId id="706" r:id="rId3"/>
    <p:sldId id="729" r:id="rId4"/>
    <p:sldId id="733" r:id="rId5"/>
    <p:sldId id="707" r:id="rId6"/>
    <p:sldId id="730" r:id="rId7"/>
    <p:sldId id="731" r:id="rId8"/>
    <p:sldId id="749" r:id="rId9"/>
    <p:sldId id="760" r:id="rId10"/>
    <p:sldId id="758" r:id="rId11"/>
    <p:sldId id="759" r:id="rId12"/>
    <p:sldId id="761" r:id="rId13"/>
    <p:sldId id="728" r:id="rId14"/>
    <p:sldId id="734" r:id="rId15"/>
    <p:sldId id="720" r:id="rId16"/>
    <p:sldId id="267" r:id="rId17"/>
    <p:sldId id="268" r:id="rId18"/>
    <p:sldId id="269" r:id="rId19"/>
    <p:sldId id="270" r:id="rId20"/>
    <p:sldId id="275" r:id="rId21"/>
    <p:sldId id="271" r:id="rId22"/>
    <p:sldId id="277" r:id="rId23"/>
    <p:sldId id="278" r:id="rId24"/>
    <p:sldId id="272" r:id="rId25"/>
    <p:sldId id="280" r:id="rId26"/>
    <p:sldId id="281" r:id="rId27"/>
    <p:sldId id="273" r:id="rId28"/>
    <p:sldId id="762" r:id="rId29"/>
    <p:sldId id="765" r:id="rId30"/>
    <p:sldId id="767" r:id="rId31"/>
    <p:sldId id="744" r:id="rId32"/>
    <p:sldId id="736" r:id="rId33"/>
    <p:sldId id="721" r:id="rId34"/>
    <p:sldId id="722" r:id="rId35"/>
    <p:sldId id="723" r:id="rId36"/>
    <p:sldId id="738" r:id="rId37"/>
    <p:sldId id="739" r:id="rId38"/>
    <p:sldId id="748" r:id="rId39"/>
    <p:sldId id="745" r:id="rId40"/>
    <p:sldId id="746" r:id="rId41"/>
    <p:sldId id="741" r:id="rId42"/>
    <p:sldId id="747" r:id="rId43"/>
    <p:sldId id="742" r:id="rId44"/>
    <p:sldId id="743" r:id="rId45"/>
    <p:sldId id="750" r:id="rId46"/>
    <p:sldId id="751" r:id="rId47"/>
    <p:sldId id="752" r:id="rId48"/>
    <p:sldId id="753" r:id="rId49"/>
    <p:sldId id="754" r:id="rId50"/>
    <p:sldId id="755" r:id="rId51"/>
    <p:sldId id="756" r:id="rId52"/>
    <p:sldId id="288" r:id="rId53"/>
    <p:sldId id="735" r:id="rId54"/>
    <p:sldId id="737" r:id="rId55"/>
  </p:sldIdLst>
  <p:sldSz cx="10693400" cy="7561263"/>
  <p:notesSz cx="7099300" cy="10234613"/>
  <p:defaultTextStyle>
    <a:defPPr>
      <a:defRPr lang="en-US"/>
    </a:defPPr>
    <a:lvl1pPr algn="l" rtl="0" fontAlgn="base">
      <a:spcBef>
        <a:spcPct val="0"/>
      </a:spcBef>
      <a:spcAft>
        <a:spcPct val="0"/>
      </a:spcAft>
      <a:defRPr sz="2700" kern="1200">
        <a:solidFill>
          <a:schemeClr val="tx1"/>
        </a:solidFill>
        <a:latin typeface="Times New Roman" pitchFamily="18" charset="0"/>
        <a:ea typeface="+mn-ea"/>
        <a:cs typeface="Times New Roman" pitchFamily="18" charset="0"/>
      </a:defRPr>
    </a:lvl1pPr>
    <a:lvl2pPr marL="457200" algn="l" rtl="0" fontAlgn="base">
      <a:spcBef>
        <a:spcPct val="0"/>
      </a:spcBef>
      <a:spcAft>
        <a:spcPct val="0"/>
      </a:spcAft>
      <a:defRPr sz="2700" kern="1200">
        <a:solidFill>
          <a:schemeClr val="tx1"/>
        </a:solidFill>
        <a:latin typeface="Times New Roman" pitchFamily="18" charset="0"/>
        <a:ea typeface="+mn-ea"/>
        <a:cs typeface="Times New Roman" pitchFamily="18" charset="0"/>
      </a:defRPr>
    </a:lvl2pPr>
    <a:lvl3pPr marL="914400" algn="l" rtl="0" fontAlgn="base">
      <a:spcBef>
        <a:spcPct val="0"/>
      </a:spcBef>
      <a:spcAft>
        <a:spcPct val="0"/>
      </a:spcAft>
      <a:defRPr sz="2700" kern="1200">
        <a:solidFill>
          <a:schemeClr val="tx1"/>
        </a:solidFill>
        <a:latin typeface="Times New Roman" pitchFamily="18" charset="0"/>
        <a:ea typeface="+mn-ea"/>
        <a:cs typeface="Times New Roman" pitchFamily="18" charset="0"/>
      </a:defRPr>
    </a:lvl3pPr>
    <a:lvl4pPr marL="1371600" algn="l" rtl="0" fontAlgn="base">
      <a:spcBef>
        <a:spcPct val="0"/>
      </a:spcBef>
      <a:spcAft>
        <a:spcPct val="0"/>
      </a:spcAft>
      <a:defRPr sz="2700" kern="1200">
        <a:solidFill>
          <a:schemeClr val="tx1"/>
        </a:solidFill>
        <a:latin typeface="Times New Roman" pitchFamily="18" charset="0"/>
        <a:ea typeface="+mn-ea"/>
        <a:cs typeface="Times New Roman" pitchFamily="18" charset="0"/>
      </a:defRPr>
    </a:lvl4pPr>
    <a:lvl5pPr marL="1828800" algn="l" rtl="0" fontAlgn="base">
      <a:spcBef>
        <a:spcPct val="0"/>
      </a:spcBef>
      <a:spcAft>
        <a:spcPct val="0"/>
      </a:spcAft>
      <a:defRPr sz="2700" kern="1200">
        <a:solidFill>
          <a:schemeClr val="tx1"/>
        </a:solidFill>
        <a:latin typeface="Times New Roman" pitchFamily="18" charset="0"/>
        <a:ea typeface="+mn-ea"/>
        <a:cs typeface="Times New Roman" pitchFamily="18" charset="0"/>
      </a:defRPr>
    </a:lvl5pPr>
    <a:lvl6pPr marL="2286000" algn="l" defTabSz="914400" rtl="0" eaLnBrk="1" latinLnBrk="0" hangingPunct="1">
      <a:defRPr sz="2700" kern="1200">
        <a:solidFill>
          <a:schemeClr val="tx1"/>
        </a:solidFill>
        <a:latin typeface="Times New Roman" pitchFamily="18" charset="0"/>
        <a:ea typeface="+mn-ea"/>
        <a:cs typeface="Times New Roman" pitchFamily="18" charset="0"/>
      </a:defRPr>
    </a:lvl6pPr>
    <a:lvl7pPr marL="2743200" algn="l" defTabSz="914400" rtl="0" eaLnBrk="1" latinLnBrk="0" hangingPunct="1">
      <a:defRPr sz="2700" kern="1200">
        <a:solidFill>
          <a:schemeClr val="tx1"/>
        </a:solidFill>
        <a:latin typeface="Times New Roman" pitchFamily="18" charset="0"/>
        <a:ea typeface="+mn-ea"/>
        <a:cs typeface="Times New Roman" pitchFamily="18" charset="0"/>
      </a:defRPr>
    </a:lvl7pPr>
    <a:lvl8pPr marL="3200400" algn="l" defTabSz="914400" rtl="0" eaLnBrk="1" latinLnBrk="0" hangingPunct="1">
      <a:defRPr sz="2700" kern="1200">
        <a:solidFill>
          <a:schemeClr val="tx1"/>
        </a:solidFill>
        <a:latin typeface="Times New Roman" pitchFamily="18" charset="0"/>
        <a:ea typeface="+mn-ea"/>
        <a:cs typeface="Times New Roman" pitchFamily="18" charset="0"/>
      </a:defRPr>
    </a:lvl8pPr>
    <a:lvl9pPr marL="3657600" algn="l" defTabSz="914400" rtl="0" eaLnBrk="1" latinLnBrk="0" hangingPunct="1">
      <a:defRPr sz="2700" kern="1200">
        <a:solidFill>
          <a:schemeClr val="tx1"/>
        </a:solidFill>
        <a:latin typeface="Times New Roman" pitchFamily="18" charset="0"/>
        <a:ea typeface="+mn-ea"/>
        <a:cs typeface="Times New Roman" pitchFamily="18" charset="0"/>
      </a:defRPr>
    </a:lvl9pPr>
  </p:defaultTextStyle>
  <p:extLst>
    <p:ext uri="{EFAFB233-063F-42B5-8137-9DF3F51BA10A}">
      <p15:sldGuideLst xmlns:p15="http://schemas.microsoft.com/office/powerpoint/2012/main">
        <p15:guide id="1" orient="horz" pos="1695">
          <p15:clr>
            <a:srgbClr val="A4A3A4"/>
          </p15:clr>
        </p15:guide>
        <p15:guide id="2" orient="horz" pos="339">
          <p15:clr>
            <a:srgbClr val="A4A3A4"/>
          </p15:clr>
        </p15:guide>
        <p15:guide id="3" orient="horz" pos="4514">
          <p15:clr>
            <a:srgbClr val="A4A3A4"/>
          </p15:clr>
        </p15:guide>
        <p15:guide id="4" pos="176">
          <p15:clr>
            <a:srgbClr val="A4A3A4"/>
          </p15:clr>
        </p15:guide>
        <p15:guide id="5" pos="6561">
          <p15:clr>
            <a:srgbClr val="A4A3A4"/>
          </p15:clr>
        </p15:guide>
        <p15:guide id="6" pos="1782">
          <p15:clr>
            <a:srgbClr val="A4A3A4"/>
          </p15:clr>
        </p15:guide>
        <p15:guide id="7" pos="4955">
          <p15:clr>
            <a:srgbClr val="A4A3A4"/>
          </p15:clr>
        </p15:guide>
        <p15:guide id="8" pos="3124">
          <p15:clr>
            <a:srgbClr val="A4A3A4"/>
          </p15:clr>
        </p15:guide>
        <p15:guide id="9" pos="3459">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9CBE7"/>
    <a:srgbClr val="02291B"/>
    <a:srgbClr val="00B622"/>
    <a:srgbClr val="00A440"/>
    <a:srgbClr val="FF6600"/>
    <a:srgbClr val="FF9966"/>
    <a:srgbClr val="12FA49"/>
    <a:srgbClr val="B9B9B9"/>
    <a:srgbClr val="4D275E"/>
    <a:srgbClr val="61616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206" autoAdjust="0"/>
    <p:restoredTop sz="94291" autoAdjust="0"/>
  </p:normalViewPr>
  <p:slideViewPr>
    <p:cSldViewPr snapToGrid="0">
      <p:cViewPr varScale="1">
        <p:scale>
          <a:sx n="57" d="100"/>
          <a:sy n="57" d="100"/>
        </p:scale>
        <p:origin x="1392" y="40"/>
      </p:cViewPr>
      <p:guideLst>
        <p:guide orient="horz" pos="1695"/>
        <p:guide orient="horz" pos="339"/>
        <p:guide orient="horz" pos="4514"/>
        <p:guide pos="176"/>
        <p:guide pos="6561"/>
        <p:guide pos="1782"/>
        <p:guide pos="4955"/>
        <p:guide pos="3124"/>
        <p:guide pos="3459"/>
      </p:guideLst>
    </p:cSldViewPr>
  </p:slideViewPr>
  <p:outlineViewPr>
    <p:cViewPr>
      <p:scale>
        <a:sx n="33" d="100"/>
        <a:sy n="33" d="100"/>
      </p:scale>
      <p:origin x="0" y="0"/>
    </p:cViewPr>
  </p:outlineViewPr>
  <p:notesTextViewPr>
    <p:cViewPr>
      <p:scale>
        <a:sx n="150" d="100"/>
        <a:sy n="150" d="100"/>
      </p:scale>
      <p:origin x="0" y="0"/>
    </p:cViewPr>
  </p:notesTextViewPr>
  <p:sorterViewPr>
    <p:cViewPr>
      <p:scale>
        <a:sx n="66" d="100"/>
        <a:sy n="66" d="100"/>
      </p:scale>
      <p:origin x="0" y="0"/>
    </p:cViewPr>
  </p:sorterViewPr>
  <p:notesViewPr>
    <p:cSldViewPr snapToGrid="0">
      <p:cViewPr varScale="1">
        <p:scale>
          <a:sx n="49" d="100"/>
          <a:sy n="49" d="100"/>
        </p:scale>
        <p:origin x="2100" y="6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handoutMaster" Target="handoutMasters/handoutMaster1.xml"/><Relationship Id="rId61"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5298" name="Rectangle 2"/>
          <p:cNvSpPr>
            <a:spLocks noGrp="1" noChangeArrowheads="1"/>
          </p:cNvSpPr>
          <p:nvPr>
            <p:ph type="hdr" sz="quarter"/>
          </p:nvPr>
        </p:nvSpPr>
        <p:spPr bwMode="auto">
          <a:xfrm>
            <a:off x="4" y="2"/>
            <a:ext cx="3075479" cy="5106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2335" tIns="41168" rIns="82335" bIns="41168" numCol="1" anchor="t" anchorCtr="0" compatLnSpc="1">
            <a:prstTxWarp prst="textNoShape">
              <a:avLst/>
            </a:prstTxWarp>
          </a:bodyPr>
          <a:lstStyle>
            <a:lvl1pPr>
              <a:defRPr sz="900"/>
            </a:lvl1pPr>
          </a:lstStyle>
          <a:p>
            <a:pPr>
              <a:defRPr/>
            </a:pPr>
            <a:endParaRPr lang="en-US" dirty="0"/>
          </a:p>
        </p:txBody>
      </p:sp>
      <p:sp>
        <p:nvSpPr>
          <p:cNvPr id="55299" name="Rectangle 3"/>
          <p:cNvSpPr>
            <a:spLocks noGrp="1" noChangeArrowheads="1"/>
          </p:cNvSpPr>
          <p:nvPr>
            <p:ph type="dt" sz="quarter" idx="1"/>
          </p:nvPr>
        </p:nvSpPr>
        <p:spPr bwMode="auto">
          <a:xfrm>
            <a:off x="4023831" y="2"/>
            <a:ext cx="3075479" cy="5106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2335" tIns="41168" rIns="82335" bIns="41168" numCol="1" anchor="t" anchorCtr="0" compatLnSpc="1">
            <a:prstTxWarp prst="textNoShape">
              <a:avLst/>
            </a:prstTxWarp>
          </a:bodyPr>
          <a:lstStyle>
            <a:lvl1pPr algn="r">
              <a:defRPr sz="900"/>
            </a:lvl1pPr>
          </a:lstStyle>
          <a:p>
            <a:pPr>
              <a:defRPr/>
            </a:pPr>
            <a:endParaRPr lang="en-US" dirty="0"/>
          </a:p>
        </p:txBody>
      </p:sp>
      <p:sp>
        <p:nvSpPr>
          <p:cNvPr id="55300" name="Rectangle 4"/>
          <p:cNvSpPr>
            <a:spLocks noGrp="1" noChangeArrowheads="1"/>
          </p:cNvSpPr>
          <p:nvPr>
            <p:ph type="ftr" sz="quarter" idx="2"/>
          </p:nvPr>
        </p:nvSpPr>
        <p:spPr bwMode="auto">
          <a:xfrm>
            <a:off x="4" y="9723948"/>
            <a:ext cx="3075479" cy="5106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2335" tIns="41168" rIns="82335" bIns="41168" numCol="1" anchor="b" anchorCtr="0" compatLnSpc="1">
            <a:prstTxWarp prst="textNoShape">
              <a:avLst/>
            </a:prstTxWarp>
          </a:bodyPr>
          <a:lstStyle>
            <a:lvl1pPr>
              <a:defRPr sz="900"/>
            </a:lvl1pPr>
          </a:lstStyle>
          <a:p>
            <a:pPr>
              <a:defRPr/>
            </a:pPr>
            <a:endParaRPr lang="en-US" dirty="0"/>
          </a:p>
        </p:txBody>
      </p:sp>
      <p:sp>
        <p:nvSpPr>
          <p:cNvPr id="55301" name="Rectangle 5"/>
          <p:cNvSpPr>
            <a:spLocks noGrp="1" noChangeArrowheads="1"/>
          </p:cNvSpPr>
          <p:nvPr>
            <p:ph type="sldNum" sz="quarter" idx="3"/>
          </p:nvPr>
        </p:nvSpPr>
        <p:spPr bwMode="auto">
          <a:xfrm>
            <a:off x="4023831" y="9723948"/>
            <a:ext cx="3075479" cy="5106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2335" tIns="41168" rIns="82335" bIns="41168" numCol="1" anchor="b" anchorCtr="0" compatLnSpc="1">
            <a:prstTxWarp prst="textNoShape">
              <a:avLst/>
            </a:prstTxWarp>
          </a:bodyPr>
          <a:lstStyle>
            <a:lvl1pPr algn="r">
              <a:defRPr sz="900"/>
            </a:lvl1pPr>
          </a:lstStyle>
          <a:p>
            <a:pPr>
              <a:defRPr/>
            </a:pPr>
            <a:fld id="{140DE22D-D115-4F79-A404-489D0D401DC2}" type="slidenum">
              <a:rPr lang="en-US"/>
              <a:pPr>
                <a:defRPr/>
              </a:pPr>
              <a:t>‹#›</a:t>
            </a:fld>
            <a:endParaRPr lang="en-US" dirty="0"/>
          </a:p>
        </p:txBody>
      </p:sp>
    </p:spTree>
    <p:extLst>
      <p:ext uri="{BB962C8B-B14F-4D97-AF65-F5344CB8AC3E}">
        <p14:creationId xmlns:p14="http://schemas.microsoft.com/office/powerpoint/2010/main" val="418252508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hdr" sz="quarter"/>
          </p:nvPr>
        </p:nvSpPr>
        <p:spPr bwMode="auto">
          <a:xfrm>
            <a:off x="4" y="2"/>
            <a:ext cx="3075479" cy="5106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2335" tIns="41168" rIns="82335" bIns="41168" numCol="1" anchor="t" anchorCtr="0" compatLnSpc="1">
            <a:prstTxWarp prst="textNoShape">
              <a:avLst/>
            </a:prstTxWarp>
          </a:bodyPr>
          <a:lstStyle>
            <a:lvl1pPr>
              <a:defRPr sz="900"/>
            </a:lvl1pPr>
          </a:lstStyle>
          <a:p>
            <a:pPr>
              <a:defRPr/>
            </a:pPr>
            <a:endParaRPr lang="en-US" dirty="0"/>
          </a:p>
        </p:txBody>
      </p:sp>
      <p:sp>
        <p:nvSpPr>
          <p:cNvPr id="5123" name="Rectangle 3"/>
          <p:cNvSpPr>
            <a:spLocks noGrp="1" noChangeArrowheads="1"/>
          </p:cNvSpPr>
          <p:nvPr>
            <p:ph type="dt" idx="1"/>
          </p:nvPr>
        </p:nvSpPr>
        <p:spPr bwMode="auto">
          <a:xfrm>
            <a:off x="4023831" y="2"/>
            <a:ext cx="3075479" cy="5106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2335" tIns="41168" rIns="82335" bIns="41168" numCol="1" anchor="t" anchorCtr="0" compatLnSpc="1">
            <a:prstTxWarp prst="textNoShape">
              <a:avLst/>
            </a:prstTxWarp>
          </a:bodyPr>
          <a:lstStyle>
            <a:lvl1pPr algn="r">
              <a:defRPr sz="900"/>
            </a:lvl1pPr>
          </a:lstStyle>
          <a:p>
            <a:pPr>
              <a:defRPr/>
            </a:pPr>
            <a:endParaRPr lang="en-US" dirty="0"/>
          </a:p>
        </p:txBody>
      </p:sp>
      <p:sp>
        <p:nvSpPr>
          <p:cNvPr id="69636" name="Rectangle 4"/>
          <p:cNvSpPr>
            <a:spLocks noGrp="1" noRot="1" noChangeAspect="1" noChangeArrowheads="1" noTextEdit="1"/>
          </p:cNvSpPr>
          <p:nvPr>
            <p:ph type="sldImg" idx="2"/>
          </p:nvPr>
        </p:nvSpPr>
        <p:spPr bwMode="auto">
          <a:xfrm>
            <a:off x="839788" y="773113"/>
            <a:ext cx="5422900" cy="383540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5125" name="Rectangle 5"/>
          <p:cNvSpPr>
            <a:spLocks noGrp="1" noChangeArrowheads="1"/>
          </p:cNvSpPr>
          <p:nvPr>
            <p:ph type="body" sz="quarter" idx="3"/>
          </p:nvPr>
        </p:nvSpPr>
        <p:spPr bwMode="auto">
          <a:xfrm>
            <a:off x="946693" y="4861164"/>
            <a:ext cx="5205931" cy="46058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2335" tIns="41168" rIns="82335" bIns="41168"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126" name="Rectangle 6"/>
          <p:cNvSpPr>
            <a:spLocks noGrp="1" noChangeArrowheads="1"/>
          </p:cNvSpPr>
          <p:nvPr>
            <p:ph type="ftr" sz="quarter" idx="4"/>
          </p:nvPr>
        </p:nvSpPr>
        <p:spPr bwMode="auto">
          <a:xfrm>
            <a:off x="4" y="9723948"/>
            <a:ext cx="3075479" cy="5106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2335" tIns="41168" rIns="82335" bIns="41168" numCol="1" anchor="b" anchorCtr="0" compatLnSpc="1">
            <a:prstTxWarp prst="textNoShape">
              <a:avLst/>
            </a:prstTxWarp>
          </a:bodyPr>
          <a:lstStyle>
            <a:lvl1pPr>
              <a:defRPr sz="900"/>
            </a:lvl1pPr>
          </a:lstStyle>
          <a:p>
            <a:pPr>
              <a:defRPr/>
            </a:pPr>
            <a:endParaRPr lang="en-US" dirty="0"/>
          </a:p>
        </p:txBody>
      </p:sp>
      <p:sp>
        <p:nvSpPr>
          <p:cNvPr id="5127" name="Rectangle 7"/>
          <p:cNvSpPr>
            <a:spLocks noGrp="1" noChangeArrowheads="1"/>
          </p:cNvSpPr>
          <p:nvPr>
            <p:ph type="sldNum" sz="quarter" idx="5"/>
          </p:nvPr>
        </p:nvSpPr>
        <p:spPr bwMode="auto">
          <a:xfrm>
            <a:off x="4023831" y="9723948"/>
            <a:ext cx="3075479" cy="5106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2335" tIns="41168" rIns="82335" bIns="41168" numCol="1" anchor="b" anchorCtr="0" compatLnSpc="1">
            <a:prstTxWarp prst="textNoShape">
              <a:avLst/>
            </a:prstTxWarp>
          </a:bodyPr>
          <a:lstStyle>
            <a:lvl1pPr algn="r">
              <a:defRPr sz="900"/>
            </a:lvl1pPr>
          </a:lstStyle>
          <a:p>
            <a:pPr>
              <a:defRPr/>
            </a:pPr>
            <a:fld id="{2CA9E4BB-1AE3-44BF-96D6-9771196A4FF0}" type="slidenum">
              <a:rPr lang="en-US"/>
              <a:pPr>
                <a:defRPr/>
              </a:pPr>
              <a:t>‹#›</a:t>
            </a:fld>
            <a:endParaRPr lang="en-US" dirty="0"/>
          </a:p>
        </p:txBody>
      </p:sp>
    </p:spTree>
    <p:extLst>
      <p:ext uri="{BB962C8B-B14F-4D97-AF65-F5344CB8AC3E}">
        <p14:creationId xmlns:p14="http://schemas.microsoft.com/office/powerpoint/2010/main" val="2660146972"/>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Times New Roman" pitchFamily="18" charset="0"/>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Times New Roman" pitchFamily="18" charset="0"/>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Times New Roman" pitchFamily="18" charset="0"/>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Times New Roman" pitchFamily="18" charset="0"/>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Times New Roman" pitchFamily="18"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gathered this Credit Committee as we received a call from Element Fleet management CFO to increase our existing senior credit facility in 500M.</a:t>
            </a:r>
          </a:p>
          <a:p>
            <a:r>
              <a:rPr lang="en-US" dirty="0"/>
              <a:t>So give an overview of the transaction it would be a syndicated facility with at least 5 banks participating and a maximum hold of 20% for TD.</a:t>
            </a:r>
          </a:p>
          <a:p>
            <a:r>
              <a:rPr lang="en-US" dirty="0"/>
              <a:t>The company is Element Fleet the leading fleet management company in US and Canada, offering leasing financing and fleet services to its clients.</a:t>
            </a:r>
          </a:p>
          <a:p>
            <a:r>
              <a:rPr lang="en-US" dirty="0"/>
              <a:t>We believe that the company faced some challenges in the past specifically to its funding and execution on previous M&amp;A deals, but we also believe that the company has a positive outlook going forward as they recently replaced their management team and are implementing future initiatives that will bring 150M in operating income to them. Other than initiatives like </a:t>
            </a:r>
            <a:r>
              <a:rPr lang="en-US" dirty="0" err="1"/>
              <a:t>dividens</a:t>
            </a:r>
            <a:r>
              <a:rPr lang="en-US" dirty="0"/>
              <a:t> reduction and </a:t>
            </a:r>
            <a:r>
              <a:rPr lang="en-US" dirty="0" err="1"/>
              <a:t>and</a:t>
            </a:r>
            <a:r>
              <a:rPr lang="en-US" dirty="0"/>
              <a:t> dividends re-investments that shall help them to achieve a stable operating income for the next few years.</a:t>
            </a:r>
          </a:p>
          <a:p>
            <a:r>
              <a:rPr lang="en-US" dirty="0"/>
              <a:t>As we can see from this stable we are expecting an overall stable revenues and net income for the company with the </a:t>
            </a:r>
            <a:r>
              <a:rPr lang="en-US" dirty="0" err="1"/>
              <a:t>expection</a:t>
            </a:r>
            <a:r>
              <a:rPr lang="en-US" dirty="0"/>
              <a:t> of 2018 were we already know that the company will be impacted by one off non-cash expense related to 19</a:t>
            </a:r>
            <a:r>
              <a:rPr lang="en-US" baseline="30000" dirty="0"/>
              <a:t>th</a:t>
            </a:r>
            <a:r>
              <a:rPr lang="en-US" dirty="0"/>
              <a:t> capital non core investments.</a:t>
            </a:r>
          </a:p>
          <a:p>
            <a:r>
              <a:rPr lang="en-US" dirty="0"/>
              <a:t>Also in terms of leverage we expect stable level going forward with enough core assets coverage for the </a:t>
            </a:r>
            <a:r>
              <a:rPr lang="en-US" dirty="0" err="1"/>
              <a:t>companys</a:t>
            </a:r>
            <a:r>
              <a:rPr lang="en-US" dirty="0"/>
              <a:t> debt.</a:t>
            </a:r>
          </a:p>
          <a:p>
            <a:r>
              <a:rPr lang="en-US" dirty="0"/>
              <a:t>Finally, we </a:t>
            </a:r>
            <a:r>
              <a:rPr lang="en-US" dirty="0" err="1"/>
              <a:t>belive</a:t>
            </a:r>
            <a:r>
              <a:rPr lang="en-US" dirty="0"/>
              <a:t> we should move forward with the transaction as it will generate 6M in revenues for the bank, this is an investment grade company both by our internal model and the market credit agencies and we believe that approving this deal, might bring even further businesses to the bank and we will discuss later</a:t>
            </a:r>
          </a:p>
        </p:txBody>
      </p:sp>
      <p:sp>
        <p:nvSpPr>
          <p:cNvPr id="4" name="Slide Number Placeholder 3"/>
          <p:cNvSpPr>
            <a:spLocks noGrp="1"/>
          </p:cNvSpPr>
          <p:nvPr>
            <p:ph type="sldNum" sz="quarter" idx="5"/>
          </p:nvPr>
        </p:nvSpPr>
        <p:spPr/>
        <p:txBody>
          <a:bodyPr/>
          <a:lstStyle/>
          <a:p>
            <a:pPr>
              <a:defRPr/>
            </a:pPr>
            <a:fld id="{2CA9E4BB-1AE3-44BF-96D6-9771196A4FF0}" type="slidenum">
              <a:rPr lang="en-US" smtClean="0"/>
              <a:pPr>
                <a:defRPr/>
              </a:pPr>
              <a:t>2</a:t>
            </a:fld>
            <a:endParaRPr lang="en-US" dirty="0"/>
          </a:p>
        </p:txBody>
      </p:sp>
    </p:spTree>
    <p:extLst>
      <p:ext uri="{BB962C8B-B14F-4D97-AF65-F5344CB8AC3E}">
        <p14:creationId xmlns:p14="http://schemas.microsoft.com/office/powerpoint/2010/main" val="24543474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7ab34b5ed7_0_36:notes"/>
          <p:cNvSpPr txBox="1">
            <a:spLocks noGrp="1"/>
          </p:cNvSpPr>
          <p:nvPr>
            <p:ph type="body" idx="1"/>
          </p:nvPr>
        </p:nvSpPr>
        <p:spPr>
          <a:xfrm>
            <a:off x="946693" y="4861164"/>
            <a:ext cx="5205900" cy="4605900"/>
          </a:xfrm>
          <a:prstGeom prst="rect">
            <a:avLst/>
          </a:prstGeom>
          <a:noFill/>
          <a:ln>
            <a:noFill/>
          </a:ln>
        </p:spPr>
        <p:txBody>
          <a:bodyPr spcFirstLastPara="1" wrap="square" lIns="82325" tIns="41150" rIns="82325" bIns="41150" anchor="t" anchorCtr="0">
            <a:noAutofit/>
          </a:bodyPr>
          <a:lstStyle/>
          <a:p>
            <a:pPr marL="0" lvl="0" indent="0" algn="l" rtl="0">
              <a:lnSpc>
                <a:spcPct val="100000"/>
              </a:lnSpc>
              <a:spcBef>
                <a:spcPts val="0"/>
              </a:spcBef>
              <a:spcAft>
                <a:spcPts val="0"/>
              </a:spcAft>
              <a:buSzPts val="1400"/>
              <a:buNone/>
            </a:pPr>
            <a:endParaRPr/>
          </a:p>
        </p:txBody>
      </p:sp>
      <p:sp>
        <p:nvSpPr>
          <p:cNvPr id="259" name="Google Shape;259;g7ab34b5ed7_0_36:notes"/>
          <p:cNvSpPr>
            <a:spLocks noGrp="1" noRot="1" noChangeAspect="1"/>
          </p:cNvSpPr>
          <p:nvPr>
            <p:ph type="sldImg" idx="2"/>
          </p:nvPr>
        </p:nvSpPr>
        <p:spPr>
          <a:xfrm>
            <a:off x="839788" y="773113"/>
            <a:ext cx="5422900" cy="38354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6c353b20fa_0_0:notes"/>
          <p:cNvSpPr txBox="1">
            <a:spLocks noGrp="1"/>
          </p:cNvSpPr>
          <p:nvPr>
            <p:ph type="body" idx="1"/>
          </p:nvPr>
        </p:nvSpPr>
        <p:spPr>
          <a:xfrm>
            <a:off x="946693" y="4861164"/>
            <a:ext cx="5205900" cy="4605900"/>
          </a:xfrm>
          <a:prstGeom prst="rect">
            <a:avLst/>
          </a:prstGeom>
          <a:noFill/>
          <a:ln>
            <a:noFill/>
          </a:ln>
        </p:spPr>
        <p:txBody>
          <a:bodyPr spcFirstLastPara="1" wrap="square" lIns="82325" tIns="41150" rIns="82325" bIns="41150" anchor="t" anchorCtr="0">
            <a:noAutofit/>
          </a:bodyPr>
          <a:lstStyle/>
          <a:p>
            <a:pPr marL="0" lvl="0" indent="0" algn="l" rtl="0">
              <a:lnSpc>
                <a:spcPct val="100000"/>
              </a:lnSpc>
              <a:spcBef>
                <a:spcPts val="0"/>
              </a:spcBef>
              <a:spcAft>
                <a:spcPts val="0"/>
              </a:spcAft>
              <a:buClr>
                <a:schemeClr val="dk1"/>
              </a:buClr>
              <a:buSzPts val="1400"/>
              <a:buFont typeface="Times New Roman"/>
              <a:buNone/>
            </a:pPr>
            <a:endParaRPr/>
          </a:p>
        </p:txBody>
      </p:sp>
      <p:sp>
        <p:nvSpPr>
          <p:cNvPr id="325" name="Google Shape;325;g6c353b20fa_0_0:notes"/>
          <p:cNvSpPr>
            <a:spLocks noGrp="1" noRot="1" noChangeAspect="1"/>
          </p:cNvSpPr>
          <p:nvPr>
            <p:ph type="sldImg" idx="2"/>
          </p:nvPr>
        </p:nvSpPr>
        <p:spPr>
          <a:xfrm>
            <a:off x="839788" y="773113"/>
            <a:ext cx="5422800" cy="38355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g6c353b20fa_0_40:notes"/>
          <p:cNvSpPr txBox="1">
            <a:spLocks noGrp="1"/>
          </p:cNvSpPr>
          <p:nvPr>
            <p:ph type="body" idx="1"/>
          </p:nvPr>
        </p:nvSpPr>
        <p:spPr>
          <a:xfrm>
            <a:off x="946693" y="4861164"/>
            <a:ext cx="5205900" cy="4605900"/>
          </a:xfrm>
          <a:prstGeom prst="rect">
            <a:avLst/>
          </a:prstGeom>
          <a:noFill/>
          <a:ln>
            <a:noFill/>
          </a:ln>
        </p:spPr>
        <p:txBody>
          <a:bodyPr spcFirstLastPara="1" wrap="square" lIns="82325" tIns="41150" rIns="82325" bIns="41150" anchor="t" anchorCtr="0">
            <a:noAutofit/>
          </a:bodyPr>
          <a:lstStyle/>
          <a:p>
            <a:pPr marL="228600" lvl="0" indent="-228600" algn="l" rtl="0">
              <a:lnSpc>
                <a:spcPct val="115000"/>
              </a:lnSpc>
              <a:spcBef>
                <a:spcPts val="1200"/>
              </a:spcBef>
              <a:spcAft>
                <a:spcPts val="0"/>
              </a:spcAft>
              <a:buClr>
                <a:schemeClr val="dk1"/>
              </a:buClr>
              <a:buSzPts val="1100"/>
              <a:buFont typeface="Arial"/>
              <a:buNone/>
            </a:pPr>
            <a:r>
              <a:rPr lang="en-CA" sz="1100">
                <a:latin typeface="Arial"/>
                <a:ea typeface="Arial"/>
                <a:cs typeface="Arial"/>
                <a:sym typeface="Arial"/>
              </a:rPr>
              <a:t>1.</a:t>
            </a:r>
            <a:r>
              <a:rPr lang="en-CA" sz="700">
                <a:latin typeface="Arial"/>
                <a:ea typeface="Arial"/>
                <a:cs typeface="Arial"/>
                <a:sym typeface="Arial"/>
              </a:rPr>
              <a:t>       </a:t>
            </a:r>
            <a:r>
              <a:rPr lang="en-CA" sz="1100">
                <a:latin typeface="Arial"/>
                <a:ea typeface="Arial"/>
                <a:cs typeface="Arial"/>
                <a:sym typeface="Arial"/>
              </a:rPr>
              <a:t>SVM classification also had one of the highest mean error </a:t>
            </a:r>
            <a:endParaRPr sz="1100">
              <a:latin typeface="Arial"/>
              <a:ea typeface="Arial"/>
              <a:cs typeface="Arial"/>
              <a:sym typeface="Arial"/>
            </a:endParaRPr>
          </a:p>
          <a:p>
            <a:pPr marL="0" lvl="0" indent="0" algn="l" rtl="0">
              <a:lnSpc>
                <a:spcPct val="100000"/>
              </a:lnSpc>
              <a:spcBef>
                <a:spcPts val="1200"/>
              </a:spcBef>
              <a:spcAft>
                <a:spcPts val="0"/>
              </a:spcAft>
              <a:buClr>
                <a:schemeClr val="dk1"/>
              </a:buClr>
              <a:buSzPts val="1400"/>
              <a:buFont typeface="Times New Roman"/>
              <a:buNone/>
            </a:pPr>
            <a:endParaRPr/>
          </a:p>
        </p:txBody>
      </p:sp>
      <p:sp>
        <p:nvSpPr>
          <p:cNvPr id="333" name="Google Shape;333;g6c353b20fa_0_40:notes"/>
          <p:cNvSpPr>
            <a:spLocks noGrp="1" noRot="1" noChangeAspect="1"/>
          </p:cNvSpPr>
          <p:nvPr>
            <p:ph type="sldImg" idx="2"/>
          </p:nvPr>
        </p:nvSpPr>
        <p:spPr>
          <a:xfrm>
            <a:off x="839788" y="773113"/>
            <a:ext cx="5422800" cy="38355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p33:notes"/>
          <p:cNvSpPr txBox="1">
            <a:spLocks noGrp="1"/>
          </p:cNvSpPr>
          <p:nvPr>
            <p:ph type="body" idx="1"/>
          </p:nvPr>
        </p:nvSpPr>
        <p:spPr>
          <a:xfrm>
            <a:off x="946693" y="4861164"/>
            <a:ext cx="5205900" cy="4605900"/>
          </a:xfrm>
          <a:prstGeom prst="rect">
            <a:avLst/>
          </a:prstGeom>
          <a:noFill/>
          <a:ln>
            <a:noFill/>
          </a:ln>
        </p:spPr>
        <p:txBody>
          <a:bodyPr spcFirstLastPara="1" wrap="square" lIns="82325" tIns="41150" rIns="82325" bIns="41150" anchor="t" anchorCtr="0">
            <a:noAutofit/>
          </a:bodyPr>
          <a:lstStyle/>
          <a:p>
            <a:pPr marL="0" lvl="0" indent="0" algn="l" rtl="0">
              <a:lnSpc>
                <a:spcPct val="100000"/>
              </a:lnSpc>
              <a:spcBef>
                <a:spcPts val="0"/>
              </a:spcBef>
              <a:spcAft>
                <a:spcPts val="0"/>
              </a:spcAft>
              <a:buSzPts val="1400"/>
              <a:buNone/>
            </a:pPr>
            <a:endParaRPr/>
          </a:p>
        </p:txBody>
      </p:sp>
      <p:sp>
        <p:nvSpPr>
          <p:cNvPr id="268" name="Google Shape;268;p33:notes"/>
          <p:cNvSpPr>
            <a:spLocks noGrp="1" noRot="1" noChangeAspect="1"/>
          </p:cNvSpPr>
          <p:nvPr>
            <p:ph type="sldImg" idx="2"/>
          </p:nvPr>
        </p:nvSpPr>
        <p:spPr>
          <a:xfrm>
            <a:off x="839788" y="773113"/>
            <a:ext cx="5422900" cy="38354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g6c353b20fa_0_8:notes"/>
          <p:cNvSpPr txBox="1">
            <a:spLocks noGrp="1"/>
          </p:cNvSpPr>
          <p:nvPr>
            <p:ph type="body" idx="1"/>
          </p:nvPr>
        </p:nvSpPr>
        <p:spPr>
          <a:xfrm>
            <a:off x="946693" y="4861164"/>
            <a:ext cx="5205900" cy="4605900"/>
          </a:xfrm>
          <a:prstGeom prst="rect">
            <a:avLst/>
          </a:prstGeom>
          <a:noFill/>
          <a:ln>
            <a:noFill/>
          </a:ln>
        </p:spPr>
        <p:txBody>
          <a:bodyPr spcFirstLastPara="1" wrap="square" lIns="82325" tIns="41150" rIns="82325" bIns="41150" anchor="t" anchorCtr="0">
            <a:noAutofit/>
          </a:bodyPr>
          <a:lstStyle/>
          <a:p>
            <a:pPr marL="228600" lvl="0" indent="-228600" algn="l" rtl="0">
              <a:lnSpc>
                <a:spcPct val="115000"/>
              </a:lnSpc>
              <a:spcBef>
                <a:spcPts val="1200"/>
              </a:spcBef>
              <a:spcAft>
                <a:spcPts val="0"/>
              </a:spcAft>
              <a:buClr>
                <a:schemeClr val="dk1"/>
              </a:buClr>
              <a:buSzPts val="1100"/>
              <a:buFont typeface="Arial"/>
              <a:buNone/>
            </a:pPr>
            <a:r>
              <a:rPr lang="en-CA" sz="1100">
                <a:latin typeface="Arial"/>
                <a:ea typeface="Arial"/>
                <a:cs typeface="Arial"/>
                <a:sym typeface="Arial"/>
              </a:rPr>
              <a:t>1.</a:t>
            </a:r>
            <a:r>
              <a:rPr lang="en-CA" sz="700">
                <a:latin typeface="Arial"/>
                <a:ea typeface="Arial"/>
                <a:cs typeface="Arial"/>
                <a:sym typeface="Arial"/>
              </a:rPr>
              <a:t>       </a:t>
            </a:r>
            <a:r>
              <a:rPr lang="en-CA" sz="1100">
                <a:latin typeface="Arial"/>
                <a:ea typeface="Arial"/>
                <a:cs typeface="Arial"/>
                <a:sym typeface="Arial"/>
              </a:rPr>
              <a:t>Models were overfitting on the training data for every algorithm however Gradient boosting was overfit the most</a:t>
            </a:r>
            <a:endParaRPr sz="1100">
              <a:latin typeface="Arial"/>
              <a:ea typeface="Arial"/>
              <a:cs typeface="Arial"/>
              <a:sym typeface="Arial"/>
            </a:endParaRPr>
          </a:p>
          <a:p>
            <a:pPr marL="228600" lvl="0" indent="-228600" algn="l" rtl="0">
              <a:lnSpc>
                <a:spcPct val="115000"/>
              </a:lnSpc>
              <a:spcBef>
                <a:spcPts val="1200"/>
              </a:spcBef>
              <a:spcAft>
                <a:spcPts val="0"/>
              </a:spcAft>
              <a:buClr>
                <a:schemeClr val="dk1"/>
              </a:buClr>
              <a:buSzPts val="1100"/>
              <a:buFont typeface="Arial"/>
              <a:buNone/>
            </a:pPr>
            <a:r>
              <a:rPr lang="en-CA" sz="1100">
                <a:latin typeface="Arial"/>
                <a:ea typeface="Arial"/>
                <a:cs typeface="Arial"/>
                <a:sym typeface="Arial"/>
              </a:rPr>
              <a:t>you can clearly see here from 2010 to 2017 the predicted almost exactly follows the actual values and then the model is quite inaccurate midway through 2017 and onwards which is exactly our testing set</a:t>
            </a:r>
            <a:endParaRPr sz="1100">
              <a:latin typeface="Arial"/>
              <a:ea typeface="Arial"/>
              <a:cs typeface="Arial"/>
              <a:sym typeface="Arial"/>
            </a:endParaRPr>
          </a:p>
          <a:p>
            <a:pPr marL="0" lvl="0" indent="0" algn="l" rtl="0">
              <a:lnSpc>
                <a:spcPct val="100000"/>
              </a:lnSpc>
              <a:spcBef>
                <a:spcPts val="1200"/>
              </a:spcBef>
              <a:spcAft>
                <a:spcPts val="0"/>
              </a:spcAft>
              <a:buClr>
                <a:schemeClr val="dk1"/>
              </a:buClr>
              <a:buSzPts val="1400"/>
              <a:buFont typeface="Times New Roman"/>
              <a:buNone/>
            </a:pPr>
            <a:endParaRPr/>
          </a:p>
        </p:txBody>
      </p:sp>
      <p:sp>
        <p:nvSpPr>
          <p:cNvPr id="350" name="Google Shape;350;g6c353b20fa_0_8:notes"/>
          <p:cNvSpPr>
            <a:spLocks noGrp="1" noRot="1" noChangeAspect="1"/>
          </p:cNvSpPr>
          <p:nvPr>
            <p:ph type="sldImg" idx="2"/>
          </p:nvPr>
        </p:nvSpPr>
        <p:spPr>
          <a:xfrm>
            <a:off x="839788" y="773113"/>
            <a:ext cx="5422800" cy="38355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6c353b20fa_0_17:notes"/>
          <p:cNvSpPr txBox="1">
            <a:spLocks noGrp="1"/>
          </p:cNvSpPr>
          <p:nvPr>
            <p:ph type="body" idx="1"/>
          </p:nvPr>
        </p:nvSpPr>
        <p:spPr>
          <a:xfrm>
            <a:off x="946693" y="4861164"/>
            <a:ext cx="5205900" cy="4605900"/>
          </a:xfrm>
          <a:prstGeom prst="rect">
            <a:avLst/>
          </a:prstGeom>
          <a:noFill/>
          <a:ln>
            <a:noFill/>
          </a:ln>
        </p:spPr>
        <p:txBody>
          <a:bodyPr spcFirstLastPara="1" wrap="square" lIns="82325" tIns="41150" rIns="82325" bIns="41150" anchor="t" anchorCtr="0">
            <a:noAutofit/>
          </a:bodyPr>
          <a:lstStyle/>
          <a:p>
            <a:pPr marL="0" lvl="0" indent="0" algn="l" rtl="0">
              <a:lnSpc>
                <a:spcPct val="115000"/>
              </a:lnSpc>
              <a:spcBef>
                <a:spcPts val="1200"/>
              </a:spcBef>
              <a:spcAft>
                <a:spcPts val="0"/>
              </a:spcAft>
              <a:buClr>
                <a:schemeClr val="dk1"/>
              </a:buClr>
              <a:buSzPts val="1100"/>
              <a:buFont typeface="Arial"/>
              <a:buNone/>
            </a:pPr>
            <a:r>
              <a:rPr lang="en-CA" sz="1100">
                <a:latin typeface="Arial"/>
                <a:ea typeface="Arial"/>
                <a:cs typeface="Arial"/>
                <a:sym typeface="Arial"/>
              </a:rPr>
              <a:t>Again, you can see these same trends in the classification graph. </a:t>
            </a:r>
            <a:endParaRPr sz="1100">
              <a:latin typeface="Arial"/>
              <a:ea typeface="Arial"/>
              <a:cs typeface="Arial"/>
              <a:sym typeface="Arial"/>
            </a:endParaRPr>
          </a:p>
          <a:p>
            <a:pPr marL="0" lvl="0" indent="0" algn="l" rtl="0">
              <a:lnSpc>
                <a:spcPct val="115000"/>
              </a:lnSpc>
              <a:spcBef>
                <a:spcPts val="1200"/>
              </a:spcBef>
              <a:spcAft>
                <a:spcPts val="1200"/>
              </a:spcAft>
              <a:buClr>
                <a:schemeClr val="dk1"/>
              </a:buClr>
              <a:buSzPts val="1100"/>
              <a:buFont typeface="Arial"/>
              <a:buNone/>
            </a:pPr>
            <a:r>
              <a:rPr lang="en-CA" sz="1100">
                <a:latin typeface="Arial"/>
                <a:ea typeface="Arial"/>
                <a:cs typeface="Arial"/>
                <a:sym typeface="Arial"/>
              </a:rPr>
              <a:t>It had 100% accuracy for some ETFs</a:t>
            </a:r>
            <a:endParaRPr/>
          </a:p>
        </p:txBody>
      </p:sp>
      <p:sp>
        <p:nvSpPr>
          <p:cNvPr id="358" name="Google Shape;358;g6c353b20fa_0_17:notes"/>
          <p:cNvSpPr>
            <a:spLocks noGrp="1" noRot="1" noChangeAspect="1"/>
          </p:cNvSpPr>
          <p:nvPr>
            <p:ph type="sldImg" idx="2"/>
          </p:nvPr>
        </p:nvSpPr>
        <p:spPr>
          <a:xfrm>
            <a:off x="839788" y="773113"/>
            <a:ext cx="5422800" cy="38355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p34:notes"/>
          <p:cNvSpPr txBox="1">
            <a:spLocks noGrp="1"/>
          </p:cNvSpPr>
          <p:nvPr>
            <p:ph type="body" idx="1"/>
          </p:nvPr>
        </p:nvSpPr>
        <p:spPr>
          <a:xfrm>
            <a:off x="946693" y="4861164"/>
            <a:ext cx="5205900" cy="4605900"/>
          </a:xfrm>
          <a:prstGeom prst="rect">
            <a:avLst/>
          </a:prstGeom>
          <a:noFill/>
          <a:ln>
            <a:noFill/>
          </a:ln>
        </p:spPr>
        <p:txBody>
          <a:bodyPr spcFirstLastPara="1" wrap="square" lIns="82325" tIns="41150" rIns="82325" bIns="41150" anchor="t" anchorCtr="0">
            <a:noAutofit/>
          </a:bodyPr>
          <a:lstStyle/>
          <a:p>
            <a:pPr marL="0" lvl="0" indent="0" algn="l" rtl="0">
              <a:lnSpc>
                <a:spcPct val="100000"/>
              </a:lnSpc>
              <a:spcBef>
                <a:spcPts val="0"/>
              </a:spcBef>
              <a:spcAft>
                <a:spcPts val="0"/>
              </a:spcAft>
              <a:buSzPts val="1400"/>
              <a:buNone/>
            </a:pPr>
            <a:endParaRPr/>
          </a:p>
        </p:txBody>
      </p:sp>
      <p:sp>
        <p:nvSpPr>
          <p:cNvPr id="277" name="Google Shape;277;p34:notes"/>
          <p:cNvSpPr>
            <a:spLocks noGrp="1" noRot="1" noChangeAspect="1"/>
          </p:cNvSpPr>
          <p:nvPr>
            <p:ph type="sldImg" idx="2"/>
          </p:nvPr>
        </p:nvSpPr>
        <p:spPr>
          <a:xfrm>
            <a:off x="839788" y="773113"/>
            <a:ext cx="5422900" cy="38354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g6c2e224d1f_0_0:notes"/>
          <p:cNvSpPr txBox="1">
            <a:spLocks noGrp="1"/>
          </p:cNvSpPr>
          <p:nvPr>
            <p:ph type="body" idx="1"/>
          </p:nvPr>
        </p:nvSpPr>
        <p:spPr>
          <a:xfrm>
            <a:off x="946693" y="4861164"/>
            <a:ext cx="5205900" cy="4605900"/>
          </a:xfrm>
          <a:prstGeom prst="rect">
            <a:avLst/>
          </a:prstGeom>
          <a:noFill/>
          <a:ln>
            <a:noFill/>
          </a:ln>
        </p:spPr>
        <p:txBody>
          <a:bodyPr spcFirstLastPara="1" wrap="square" lIns="82325" tIns="41150" rIns="82325" bIns="41150" anchor="t" anchorCtr="0">
            <a:noAutofit/>
          </a:bodyPr>
          <a:lstStyle/>
          <a:p>
            <a:pPr marL="0" marR="0" lvl="0" indent="0" algn="l" rtl="0">
              <a:lnSpc>
                <a:spcPct val="100000"/>
              </a:lnSpc>
              <a:spcBef>
                <a:spcPts val="320"/>
              </a:spcBef>
              <a:spcAft>
                <a:spcPts val="0"/>
              </a:spcAft>
              <a:buNone/>
            </a:pPr>
            <a:endParaRPr/>
          </a:p>
          <a:p>
            <a:pPr marL="0" lvl="0" indent="0" algn="l" rtl="0">
              <a:lnSpc>
                <a:spcPct val="100000"/>
              </a:lnSpc>
              <a:spcBef>
                <a:spcPts val="360"/>
              </a:spcBef>
              <a:spcAft>
                <a:spcPts val="0"/>
              </a:spcAft>
              <a:buSzPts val="1400"/>
              <a:buNone/>
            </a:pPr>
            <a:endParaRPr/>
          </a:p>
        </p:txBody>
      </p:sp>
      <p:sp>
        <p:nvSpPr>
          <p:cNvPr id="412" name="Google Shape;412;g6c2e224d1f_0_0:notes"/>
          <p:cNvSpPr>
            <a:spLocks noGrp="1" noRot="1" noChangeAspect="1"/>
          </p:cNvSpPr>
          <p:nvPr>
            <p:ph type="sldImg" idx="2"/>
          </p:nvPr>
        </p:nvSpPr>
        <p:spPr>
          <a:xfrm>
            <a:off x="839788" y="773113"/>
            <a:ext cx="5422900" cy="38354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gathered this Credit Committee as we received a call from Element Fleet management CFO to increase our existing senior credit facility in 500M.</a:t>
            </a:r>
          </a:p>
          <a:p>
            <a:r>
              <a:rPr lang="en-US" dirty="0"/>
              <a:t>So give an overview of the transaction it would be a syndicated facility with at least 5 banks participating and a maximum hold of 20% for TD.</a:t>
            </a:r>
          </a:p>
          <a:p>
            <a:r>
              <a:rPr lang="en-US" dirty="0"/>
              <a:t>The company is Element Fleet the leading fleet management company in US and Canada, offering leasing financing and fleet services to its clients.</a:t>
            </a:r>
          </a:p>
          <a:p>
            <a:r>
              <a:rPr lang="en-US" dirty="0"/>
              <a:t>We believe that the company faced some challenges in the past specifically to its funding and execution on previous M&amp;A deals, but we also believe that the company has a positive outlook going forward as they recently replaced their management team and are implementing future initiatives that will bring 150M in operating income to them. Other than initiatives like </a:t>
            </a:r>
            <a:r>
              <a:rPr lang="en-US" dirty="0" err="1"/>
              <a:t>dividens</a:t>
            </a:r>
            <a:r>
              <a:rPr lang="en-US" dirty="0"/>
              <a:t> reduction and </a:t>
            </a:r>
            <a:r>
              <a:rPr lang="en-US" dirty="0" err="1"/>
              <a:t>and</a:t>
            </a:r>
            <a:r>
              <a:rPr lang="en-US" dirty="0"/>
              <a:t> dividends re-investments that shall help them to achieve a stable operating income for the next few years.</a:t>
            </a:r>
          </a:p>
          <a:p>
            <a:r>
              <a:rPr lang="en-US" dirty="0"/>
              <a:t>As we can see from this stable we are expecting an overall stable revenues and net income for the company with the </a:t>
            </a:r>
            <a:r>
              <a:rPr lang="en-US" dirty="0" err="1"/>
              <a:t>expection</a:t>
            </a:r>
            <a:r>
              <a:rPr lang="en-US" dirty="0"/>
              <a:t> of 2018 were we already know that the company will be impacted by one off non-cash expense related to 19</a:t>
            </a:r>
            <a:r>
              <a:rPr lang="en-US" baseline="30000" dirty="0"/>
              <a:t>th</a:t>
            </a:r>
            <a:r>
              <a:rPr lang="en-US" dirty="0"/>
              <a:t> capital non core investments.</a:t>
            </a:r>
          </a:p>
          <a:p>
            <a:r>
              <a:rPr lang="en-US" dirty="0"/>
              <a:t>Also in terms of leverage we expect stable level going forward with enough core assets coverage for the </a:t>
            </a:r>
            <a:r>
              <a:rPr lang="en-US" dirty="0" err="1"/>
              <a:t>companys</a:t>
            </a:r>
            <a:r>
              <a:rPr lang="en-US" dirty="0"/>
              <a:t> debt.</a:t>
            </a:r>
          </a:p>
          <a:p>
            <a:r>
              <a:rPr lang="en-US" dirty="0"/>
              <a:t>Finally, we </a:t>
            </a:r>
            <a:r>
              <a:rPr lang="en-US" dirty="0" err="1"/>
              <a:t>belive</a:t>
            </a:r>
            <a:r>
              <a:rPr lang="en-US" dirty="0"/>
              <a:t> we should move forward with the transaction as it will generate 6M in revenues for the bank, this is an investment grade company both by our internal model and the market credit agencies and we believe that approving this deal, might bring even further businesses to the bank and we will discuss later</a:t>
            </a:r>
          </a:p>
        </p:txBody>
      </p:sp>
      <p:sp>
        <p:nvSpPr>
          <p:cNvPr id="4" name="Slide Number Placeholder 3"/>
          <p:cNvSpPr>
            <a:spLocks noGrp="1"/>
          </p:cNvSpPr>
          <p:nvPr>
            <p:ph type="sldNum" sz="quarter" idx="5"/>
          </p:nvPr>
        </p:nvSpPr>
        <p:spPr/>
        <p:txBody>
          <a:bodyPr/>
          <a:lstStyle/>
          <a:p>
            <a:pPr>
              <a:defRPr/>
            </a:pPr>
            <a:fld id="{2CA9E4BB-1AE3-44BF-96D6-9771196A4FF0}" type="slidenum">
              <a:rPr lang="en-US" smtClean="0"/>
              <a:pPr>
                <a:defRPr/>
              </a:pPr>
              <a:t>6</a:t>
            </a:fld>
            <a:endParaRPr lang="en-US" dirty="0"/>
          </a:p>
        </p:txBody>
      </p:sp>
    </p:spTree>
    <p:extLst>
      <p:ext uri="{BB962C8B-B14F-4D97-AF65-F5344CB8AC3E}">
        <p14:creationId xmlns:p14="http://schemas.microsoft.com/office/powerpoint/2010/main" val="20819804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gathered this Credit Committee as we received a call from Element Fleet management CFO to increase our existing senior credit facility in 500M.</a:t>
            </a:r>
          </a:p>
          <a:p>
            <a:r>
              <a:rPr lang="en-US" dirty="0"/>
              <a:t>So give an overview of the transaction it would be a syndicated facility with at least 5 banks participating and a maximum hold of 20% for TD.</a:t>
            </a:r>
          </a:p>
          <a:p>
            <a:r>
              <a:rPr lang="en-US" dirty="0"/>
              <a:t>The company is Element Fleet the leading fleet management company in US and Canada, offering leasing financing and fleet services to its clients.</a:t>
            </a:r>
          </a:p>
          <a:p>
            <a:r>
              <a:rPr lang="en-US" dirty="0"/>
              <a:t>We believe that the company faced some challenges in the past specifically to its funding and execution on previous M&amp;A deals, but we also believe that the company has a positive outlook going forward as they recently replaced their management team and are implementing future initiatives that will bring 150M in operating income to them. Other than initiatives like </a:t>
            </a:r>
            <a:r>
              <a:rPr lang="en-US" dirty="0" err="1"/>
              <a:t>dividens</a:t>
            </a:r>
            <a:r>
              <a:rPr lang="en-US" dirty="0"/>
              <a:t> reduction and </a:t>
            </a:r>
            <a:r>
              <a:rPr lang="en-US" dirty="0" err="1"/>
              <a:t>and</a:t>
            </a:r>
            <a:r>
              <a:rPr lang="en-US" dirty="0"/>
              <a:t> dividends re-investments that shall help them to achieve a stable operating income for the next few years.</a:t>
            </a:r>
          </a:p>
          <a:p>
            <a:r>
              <a:rPr lang="en-US" dirty="0"/>
              <a:t>As we can see from this stable we are expecting an overall stable revenues and net income for the company with the </a:t>
            </a:r>
            <a:r>
              <a:rPr lang="en-US" dirty="0" err="1"/>
              <a:t>expection</a:t>
            </a:r>
            <a:r>
              <a:rPr lang="en-US" dirty="0"/>
              <a:t> of 2018 were we already know that the company will be impacted by one off non-cash expense related to 19</a:t>
            </a:r>
            <a:r>
              <a:rPr lang="en-US" baseline="30000" dirty="0"/>
              <a:t>th</a:t>
            </a:r>
            <a:r>
              <a:rPr lang="en-US" dirty="0"/>
              <a:t> capital non core investments.</a:t>
            </a:r>
          </a:p>
          <a:p>
            <a:r>
              <a:rPr lang="en-US" dirty="0"/>
              <a:t>Also in terms of leverage we expect stable level going forward with enough core assets coverage for the </a:t>
            </a:r>
            <a:r>
              <a:rPr lang="en-US" dirty="0" err="1"/>
              <a:t>companys</a:t>
            </a:r>
            <a:r>
              <a:rPr lang="en-US" dirty="0"/>
              <a:t> debt.</a:t>
            </a:r>
          </a:p>
          <a:p>
            <a:r>
              <a:rPr lang="en-US" dirty="0"/>
              <a:t>Finally, we </a:t>
            </a:r>
            <a:r>
              <a:rPr lang="en-US" dirty="0" err="1"/>
              <a:t>belive</a:t>
            </a:r>
            <a:r>
              <a:rPr lang="en-US" dirty="0"/>
              <a:t> we should move forward with the transaction as it will generate 6M in revenues for the bank, this is an investment grade company both by our internal model and the market credit agencies and we believe that approving this deal, might bring even further businesses to the bank and we will discuss later</a:t>
            </a:r>
          </a:p>
        </p:txBody>
      </p:sp>
      <p:sp>
        <p:nvSpPr>
          <p:cNvPr id="4" name="Slide Number Placeholder 3"/>
          <p:cNvSpPr>
            <a:spLocks noGrp="1"/>
          </p:cNvSpPr>
          <p:nvPr>
            <p:ph type="sldNum" sz="quarter" idx="5"/>
          </p:nvPr>
        </p:nvSpPr>
        <p:spPr/>
        <p:txBody>
          <a:bodyPr/>
          <a:lstStyle/>
          <a:p>
            <a:pPr>
              <a:defRPr/>
            </a:pPr>
            <a:fld id="{2CA9E4BB-1AE3-44BF-96D6-9771196A4FF0}" type="slidenum">
              <a:rPr lang="en-US" smtClean="0"/>
              <a:pPr>
                <a:defRPr/>
              </a:pPr>
              <a:t>7</a:t>
            </a:fld>
            <a:endParaRPr lang="en-US" dirty="0"/>
          </a:p>
        </p:txBody>
      </p:sp>
    </p:spTree>
    <p:extLst>
      <p:ext uri="{BB962C8B-B14F-4D97-AF65-F5344CB8AC3E}">
        <p14:creationId xmlns:p14="http://schemas.microsoft.com/office/powerpoint/2010/main" val="13238768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gathered this Credit Committee as we received a call from Element Fleet management CFO to increase our existing senior credit facility in 500M.</a:t>
            </a:r>
          </a:p>
          <a:p>
            <a:r>
              <a:rPr lang="en-US" dirty="0"/>
              <a:t>So give an overview of the transaction it would be a syndicated facility with at least 5 banks participating and a maximum hold of 20% for TD.</a:t>
            </a:r>
          </a:p>
          <a:p>
            <a:r>
              <a:rPr lang="en-US" dirty="0"/>
              <a:t>The company is Element Fleet the leading fleet management company in US and Canada, offering leasing financing and fleet services to its clients.</a:t>
            </a:r>
          </a:p>
          <a:p>
            <a:r>
              <a:rPr lang="en-US" dirty="0"/>
              <a:t>We believe that the company faced some challenges in the past specifically to its funding and execution on previous M&amp;A deals, but we also believe that the company has a positive outlook going forward as they recently replaced their management team and are implementing future initiatives that will bring 150M in operating income to them. Other than initiatives like </a:t>
            </a:r>
            <a:r>
              <a:rPr lang="en-US" dirty="0" err="1"/>
              <a:t>dividens</a:t>
            </a:r>
            <a:r>
              <a:rPr lang="en-US" dirty="0"/>
              <a:t> reduction and </a:t>
            </a:r>
            <a:r>
              <a:rPr lang="en-US" dirty="0" err="1"/>
              <a:t>and</a:t>
            </a:r>
            <a:r>
              <a:rPr lang="en-US" dirty="0"/>
              <a:t> dividends re-investments that shall help them to achieve a stable operating income for the next few years.</a:t>
            </a:r>
          </a:p>
          <a:p>
            <a:r>
              <a:rPr lang="en-US" dirty="0"/>
              <a:t>As we can see from this stable we are expecting an overall stable revenues and net income for the company with the </a:t>
            </a:r>
            <a:r>
              <a:rPr lang="en-US" dirty="0" err="1"/>
              <a:t>expection</a:t>
            </a:r>
            <a:r>
              <a:rPr lang="en-US" dirty="0"/>
              <a:t> of 2018 were we already know that the company will be impacted by one off non-cash expense related to 19</a:t>
            </a:r>
            <a:r>
              <a:rPr lang="en-US" baseline="30000" dirty="0"/>
              <a:t>th</a:t>
            </a:r>
            <a:r>
              <a:rPr lang="en-US" dirty="0"/>
              <a:t> capital non core investments.</a:t>
            </a:r>
          </a:p>
          <a:p>
            <a:r>
              <a:rPr lang="en-US" dirty="0"/>
              <a:t>Also in terms of leverage we expect stable level going forward with enough core assets coverage for the </a:t>
            </a:r>
            <a:r>
              <a:rPr lang="en-US" dirty="0" err="1"/>
              <a:t>companys</a:t>
            </a:r>
            <a:r>
              <a:rPr lang="en-US" dirty="0"/>
              <a:t> debt.</a:t>
            </a:r>
          </a:p>
          <a:p>
            <a:r>
              <a:rPr lang="en-US" dirty="0"/>
              <a:t>Finally, we </a:t>
            </a:r>
            <a:r>
              <a:rPr lang="en-US" dirty="0" err="1"/>
              <a:t>belive</a:t>
            </a:r>
            <a:r>
              <a:rPr lang="en-US" dirty="0"/>
              <a:t> we should move forward with the transaction as it will generate 6M in revenues for the bank, this is an investment grade company both by our internal model and the market credit agencies and we believe that approving this deal, might bring even further businesses to the bank and we will discuss later</a:t>
            </a:r>
          </a:p>
        </p:txBody>
      </p:sp>
      <p:sp>
        <p:nvSpPr>
          <p:cNvPr id="4" name="Slide Number Placeholder 3"/>
          <p:cNvSpPr>
            <a:spLocks noGrp="1"/>
          </p:cNvSpPr>
          <p:nvPr>
            <p:ph type="sldNum" sz="quarter" idx="5"/>
          </p:nvPr>
        </p:nvSpPr>
        <p:spPr/>
        <p:txBody>
          <a:bodyPr/>
          <a:lstStyle/>
          <a:p>
            <a:pPr>
              <a:defRPr/>
            </a:pPr>
            <a:fld id="{2CA9E4BB-1AE3-44BF-96D6-9771196A4FF0}" type="slidenum">
              <a:rPr lang="en-US" smtClean="0"/>
              <a:pPr>
                <a:defRPr/>
              </a:pPr>
              <a:t>8</a:t>
            </a:fld>
            <a:endParaRPr lang="en-US" dirty="0"/>
          </a:p>
        </p:txBody>
      </p:sp>
    </p:spTree>
    <p:extLst>
      <p:ext uri="{BB962C8B-B14F-4D97-AF65-F5344CB8AC3E}">
        <p14:creationId xmlns:p14="http://schemas.microsoft.com/office/powerpoint/2010/main" val="9458821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7ab34b5ed7_0_7:notes"/>
          <p:cNvSpPr txBox="1">
            <a:spLocks noGrp="1"/>
          </p:cNvSpPr>
          <p:nvPr>
            <p:ph type="body" idx="1"/>
          </p:nvPr>
        </p:nvSpPr>
        <p:spPr>
          <a:xfrm>
            <a:off x="946693" y="4861164"/>
            <a:ext cx="5205900" cy="4605900"/>
          </a:xfrm>
          <a:prstGeom prst="rect">
            <a:avLst/>
          </a:prstGeom>
          <a:noFill/>
          <a:ln>
            <a:noFill/>
          </a:ln>
        </p:spPr>
        <p:txBody>
          <a:bodyPr spcFirstLastPara="1" wrap="square" lIns="82325" tIns="41150" rIns="82325" bIns="41150" anchor="t" anchorCtr="0">
            <a:noAutofit/>
          </a:bodyPr>
          <a:lstStyle/>
          <a:p>
            <a:pPr marL="0" lvl="0" indent="0" algn="l" rtl="0">
              <a:lnSpc>
                <a:spcPct val="100000"/>
              </a:lnSpc>
              <a:spcBef>
                <a:spcPts val="0"/>
              </a:spcBef>
              <a:spcAft>
                <a:spcPts val="0"/>
              </a:spcAft>
              <a:buSzPts val="1400"/>
              <a:buNone/>
            </a:pPr>
            <a:r>
              <a:rPr lang="en-CA" sz="1000">
                <a:solidFill>
                  <a:srgbClr val="010133"/>
                </a:solidFill>
                <a:highlight>
                  <a:srgbClr val="FFFFFF"/>
                </a:highlight>
                <a:latin typeface="Arial"/>
                <a:ea typeface="Arial"/>
                <a:cs typeface="Arial"/>
                <a:sym typeface="Arial"/>
              </a:rPr>
              <a:t>#Select the following attributes:</a:t>
            </a:r>
            <a:endParaRPr sz="1000">
              <a:solidFill>
                <a:srgbClr val="010133"/>
              </a:solidFill>
              <a:highlight>
                <a:srgbClr val="FFFFFF"/>
              </a:highlight>
              <a:latin typeface="Arial"/>
              <a:ea typeface="Arial"/>
              <a:cs typeface="Arial"/>
              <a:sym typeface="Arial"/>
            </a:endParaRPr>
          </a:p>
          <a:p>
            <a:pPr marL="0" lvl="0" indent="0" algn="l" rtl="0">
              <a:lnSpc>
                <a:spcPct val="100000"/>
              </a:lnSpc>
              <a:spcBef>
                <a:spcPts val="0"/>
              </a:spcBef>
              <a:spcAft>
                <a:spcPts val="0"/>
              </a:spcAft>
              <a:buSzPts val="1400"/>
              <a:buNone/>
            </a:pPr>
            <a:r>
              <a:rPr lang="en-CA" sz="1000">
                <a:solidFill>
                  <a:srgbClr val="010133"/>
                </a:solidFill>
                <a:highlight>
                  <a:srgbClr val="FFFFFF"/>
                </a:highlight>
                <a:latin typeface="Arial"/>
                <a:ea typeface="Arial"/>
                <a:cs typeface="Arial"/>
                <a:sym typeface="Arial"/>
              </a:rPr>
              <a:t>#Price, PRC</a:t>
            </a:r>
            <a:endParaRPr sz="1000">
              <a:solidFill>
                <a:srgbClr val="010133"/>
              </a:solidFill>
              <a:highlight>
                <a:srgbClr val="FFFFFF"/>
              </a:highlight>
              <a:latin typeface="Arial"/>
              <a:ea typeface="Arial"/>
              <a:cs typeface="Arial"/>
              <a:sym typeface="Arial"/>
            </a:endParaRPr>
          </a:p>
          <a:p>
            <a:pPr marL="0" lvl="0" indent="0" algn="l" rtl="0">
              <a:lnSpc>
                <a:spcPct val="100000"/>
              </a:lnSpc>
              <a:spcBef>
                <a:spcPts val="0"/>
              </a:spcBef>
              <a:spcAft>
                <a:spcPts val="0"/>
              </a:spcAft>
              <a:buSzPts val="1400"/>
              <a:buNone/>
            </a:pPr>
            <a:r>
              <a:rPr lang="en-CA" sz="1000">
                <a:solidFill>
                  <a:srgbClr val="010133"/>
                </a:solidFill>
                <a:highlight>
                  <a:srgbClr val="FFFFFF"/>
                </a:highlight>
                <a:latin typeface="Arial"/>
                <a:ea typeface="Arial"/>
                <a:cs typeface="Arial"/>
                <a:sym typeface="Arial"/>
              </a:rPr>
              <a:t>#Share Volume, VOL</a:t>
            </a:r>
            <a:endParaRPr sz="1000">
              <a:solidFill>
                <a:srgbClr val="010133"/>
              </a:solidFill>
              <a:highlight>
                <a:srgbClr val="FFFFFF"/>
              </a:highlight>
              <a:latin typeface="Arial"/>
              <a:ea typeface="Arial"/>
              <a:cs typeface="Arial"/>
              <a:sym typeface="Arial"/>
            </a:endParaRPr>
          </a:p>
          <a:p>
            <a:pPr marL="0" lvl="0" indent="0" algn="l" rtl="0">
              <a:lnSpc>
                <a:spcPct val="100000"/>
              </a:lnSpc>
              <a:spcBef>
                <a:spcPts val="0"/>
              </a:spcBef>
              <a:spcAft>
                <a:spcPts val="0"/>
              </a:spcAft>
              <a:buSzPts val="1400"/>
              <a:buNone/>
            </a:pPr>
            <a:r>
              <a:rPr lang="en-CA" sz="1000">
                <a:solidFill>
                  <a:srgbClr val="010133"/>
                </a:solidFill>
                <a:highlight>
                  <a:srgbClr val="FFFFFF"/>
                </a:highlight>
                <a:latin typeface="Arial"/>
                <a:ea typeface="Arial"/>
                <a:cs typeface="Arial"/>
                <a:sym typeface="Arial"/>
              </a:rPr>
              <a:t>#Closing Bid, BID</a:t>
            </a:r>
            <a:endParaRPr sz="1000">
              <a:solidFill>
                <a:srgbClr val="010133"/>
              </a:solidFill>
              <a:highlight>
                <a:srgbClr val="FFFFFF"/>
              </a:highlight>
              <a:latin typeface="Arial"/>
              <a:ea typeface="Arial"/>
              <a:cs typeface="Arial"/>
              <a:sym typeface="Arial"/>
            </a:endParaRPr>
          </a:p>
          <a:p>
            <a:pPr marL="0" lvl="0" indent="0" algn="l" rtl="0">
              <a:lnSpc>
                <a:spcPct val="100000"/>
              </a:lnSpc>
              <a:spcBef>
                <a:spcPts val="0"/>
              </a:spcBef>
              <a:spcAft>
                <a:spcPts val="0"/>
              </a:spcAft>
              <a:buSzPts val="1400"/>
              <a:buNone/>
            </a:pPr>
            <a:r>
              <a:rPr lang="en-CA" sz="1000">
                <a:solidFill>
                  <a:srgbClr val="010133"/>
                </a:solidFill>
                <a:highlight>
                  <a:srgbClr val="FFFFFF"/>
                </a:highlight>
                <a:latin typeface="Arial"/>
                <a:ea typeface="Arial"/>
                <a:cs typeface="Arial"/>
                <a:sym typeface="Arial"/>
              </a:rPr>
              <a:t>#CLosing Ask, ASK</a:t>
            </a:r>
            <a:endParaRPr sz="1000">
              <a:solidFill>
                <a:srgbClr val="010133"/>
              </a:solidFill>
              <a:highlight>
                <a:srgbClr val="FFFFFF"/>
              </a:highlight>
              <a:latin typeface="Arial"/>
              <a:ea typeface="Arial"/>
              <a:cs typeface="Arial"/>
              <a:sym typeface="Arial"/>
            </a:endParaRPr>
          </a:p>
          <a:p>
            <a:pPr marL="0" lvl="0" indent="0" algn="l" rtl="0">
              <a:lnSpc>
                <a:spcPct val="100000"/>
              </a:lnSpc>
              <a:spcBef>
                <a:spcPts val="0"/>
              </a:spcBef>
              <a:spcAft>
                <a:spcPts val="0"/>
              </a:spcAft>
              <a:buSzPts val="1400"/>
              <a:buNone/>
            </a:pPr>
            <a:r>
              <a:rPr lang="en-CA" sz="1000">
                <a:solidFill>
                  <a:srgbClr val="010133"/>
                </a:solidFill>
                <a:highlight>
                  <a:srgbClr val="FFFFFF"/>
                </a:highlight>
                <a:latin typeface="Arial"/>
                <a:ea typeface="Arial"/>
                <a:cs typeface="Arial"/>
                <a:sym typeface="Arial"/>
              </a:rPr>
              <a:t>#Holding Period Return, RET</a:t>
            </a:r>
            <a:endParaRPr sz="1000">
              <a:solidFill>
                <a:srgbClr val="010133"/>
              </a:solidFill>
              <a:highlight>
                <a:srgbClr val="FFFFFF"/>
              </a:highlight>
              <a:latin typeface="Arial"/>
              <a:ea typeface="Arial"/>
              <a:cs typeface="Arial"/>
              <a:sym typeface="Arial"/>
            </a:endParaRPr>
          </a:p>
          <a:p>
            <a:pPr marL="0" lvl="0" indent="0" algn="l" rtl="0">
              <a:lnSpc>
                <a:spcPct val="100000"/>
              </a:lnSpc>
              <a:spcBef>
                <a:spcPts val="0"/>
              </a:spcBef>
              <a:spcAft>
                <a:spcPts val="0"/>
              </a:spcAft>
              <a:buSzPts val="1400"/>
              <a:buNone/>
            </a:pPr>
            <a:r>
              <a:rPr lang="en-CA" sz="1000">
                <a:solidFill>
                  <a:srgbClr val="010133"/>
                </a:solidFill>
                <a:highlight>
                  <a:srgbClr val="FFFFFF"/>
                </a:highlight>
                <a:latin typeface="Arial"/>
                <a:ea typeface="Arial"/>
                <a:cs typeface="Arial"/>
                <a:sym typeface="Arial"/>
              </a:rPr>
              <a:t>#Return on S&amp;P Composite Index, sprtrn</a:t>
            </a:r>
            <a:endParaRPr sz="1000">
              <a:solidFill>
                <a:srgbClr val="010133"/>
              </a:solidFill>
              <a:highlight>
                <a:srgbClr val="FFFFFF"/>
              </a:highlight>
              <a:latin typeface="Arial"/>
              <a:ea typeface="Arial"/>
              <a:cs typeface="Arial"/>
              <a:sym typeface="Arial"/>
            </a:endParaRPr>
          </a:p>
          <a:p>
            <a:pPr marL="0" lvl="0" indent="0" algn="l" rtl="0">
              <a:lnSpc>
                <a:spcPct val="100000"/>
              </a:lnSpc>
              <a:spcBef>
                <a:spcPts val="0"/>
              </a:spcBef>
              <a:spcAft>
                <a:spcPts val="0"/>
              </a:spcAft>
              <a:buSzPts val="1400"/>
              <a:buNone/>
            </a:pPr>
            <a:r>
              <a:rPr lang="en-CA" sz="1000">
                <a:solidFill>
                  <a:srgbClr val="010133"/>
                </a:solidFill>
                <a:highlight>
                  <a:srgbClr val="FFFFFF"/>
                </a:highlight>
                <a:latin typeface="Arial"/>
                <a:ea typeface="Arial"/>
                <a:cs typeface="Arial"/>
                <a:sym typeface="Arial"/>
              </a:rPr>
              <a:t>#Number of Shares Outstanding, SHROUT</a:t>
            </a:r>
            <a:endParaRPr sz="1000">
              <a:solidFill>
                <a:srgbClr val="010133"/>
              </a:solidFill>
              <a:highlight>
                <a:srgbClr val="FFFFFF"/>
              </a:highlight>
              <a:latin typeface="Arial"/>
              <a:ea typeface="Arial"/>
              <a:cs typeface="Arial"/>
              <a:sym typeface="Arial"/>
            </a:endParaRPr>
          </a:p>
          <a:p>
            <a:pPr marL="0" lvl="0" indent="0" algn="l" rtl="0">
              <a:lnSpc>
                <a:spcPct val="100000"/>
              </a:lnSpc>
              <a:spcBef>
                <a:spcPts val="0"/>
              </a:spcBef>
              <a:spcAft>
                <a:spcPts val="0"/>
              </a:spcAft>
              <a:buSzPts val="1400"/>
              <a:buNone/>
            </a:pPr>
            <a:endParaRPr/>
          </a:p>
        </p:txBody>
      </p:sp>
      <p:sp>
        <p:nvSpPr>
          <p:cNvPr id="226" name="Google Shape;226;g7ab34b5ed7_0_7:notes"/>
          <p:cNvSpPr>
            <a:spLocks noGrp="1" noRot="1" noChangeAspect="1"/>
          </p:cNvSpPr>
          <p:nvPr>
            <p:ph type="sldImg" idx="2"/>
          </p:nvPr>
        </p:nvSpPr>
        <p:spPr>
          <a:xfrm>
            <a:off x="839788" y="773113"/>
            <a:ext cx="5422900" cy="38354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7ab34b5ed7_0_50:notes"/>
          <p:cNvSpPr txBox="1">
            <a:spLocks noGrp="1"/>
          </p:cNvSpPr>
          <p:nvPr>
            <p:ph type="body" idx="1"/>
          </p:nvPr>
        </p:nvSpPr>
        <p:spPr>
          <a:xfrm>
            <a:off x="946693" y="4861164"/>
            <a:ext cx="5205900" cy="4605900"/>
          </a:xfrm>
          <a:prstGeom prst="rect">
            <a:avLst/>
          </a:prstGeom>
          <a:noFill/>
          <a:ln>
            <a:noFill/>
          </a:ln>
        </p:spPr>
        <p:txBody>
          <a:bodyPr spcFirstLastPara="1" wrap="square" lIns="82325" tIns="41150" rIns="82325" bIns="41150" anchor="t" anchorCtr="0">
            <a:noAutofit/>
          </a:bodyPr>
          <a:lstStyle/>
          <a:p>
            <a:pPr marL="0" lvl="0" indent="0" algn="l" rtl="0">
              <a:lnSpc>
                <a:spcPct val="100000"/>
              </a:lnSpc>
              <a:spcBef>
                <a:spcPts val="320"/>
              </a:spcBef>
              <a:spcAft>
                <a:spcPts val="0"/>
              </a:spcAft>
              <a:buSzPts val="1400"/>
              <a:buNone/>
            </a:pPr>
            <a:r>
              <a:rPr lang="en-CA">
                <a:solidFill>
                  <a:srgbClr val="3F3F3F"/>
                </a:solidFill>
              </a:rPr>
              <a:t>threshold: the threshold value for feature importance values</a:t>
            </a:r>
            <a:endParaRPr/>
          </a:p>
          <a:p>
            <a:pPr marL="0" lvl="0" indent="0" algn="l" rtl="0">
              <a:lnSpc>
                <a:spcPct val="100000"/>
              </a:lnSpc>
              <a:spcBef>
                <a:spcPts val="0"/>
              </a:spcBef>
              <a:spcAft>
                <a:spcPts val="0"/>
              </a:spcAft>
              <a:buSzPts val="1400"/>
              <a:buNone/>
            </a:pPr>
            <a:r>
              <a:rPr lang="en-CA"/>
              <a:t>Found that the model was overfitting a lot when only optimizing with the n_estimators hyperparameter</a:t>
            </a:r>
            <a:endParaRPr/>
          </a:p>
        </p:txBody>
      </p:sp>
      <p:sp>
        <p:nvSpPr>
          <p:cNvPr id="234" name="Google Shape;234;g7ab34b5ed7_0_50:notes"/>
          <p:cNvSpPr>
            <a:spLocks noGrp="1" noRot="1" noChangeAspect="1"/>
          </p:cNvSpPr>
          <p:nvPr>
            <p:ph type="sldImg" idx="2"/>
          </p:nvPr>
        </p:nvSpPr>
        <p:spPr>
          <a:xfrm>
            <a:off x="839788" y="773113"/>
            <a:ext cx="5422900" cy="38354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7ab34b5ed7_0_18:notes"/>
          <p:cNvSpPr txBox="1">
            <a:spLocks noGrp="1"/>
          </p:cNvSpPr>
          <p:nvPr>
            <p:ph type="body" idx="1"/>
          </p:nvPr>
        </p:nvSpPr>
        <p:spPr>
          <a:xfrm>
            <a:off x="946693" y="4861164"/>
            <a:ext cx="5205900" cy="4605900"/>
          </a:xfrm>
          <a:prstGeom prst="rect">
            <a:avLst/>
          </a:prstGeom>
          <a:noFill/>
          <a:ln>
            <a:noFill/>
          </a:ln>
        </p:spPr>
        <p:txBody>
          <a:bodyPr spcFirstLastPara="1" wrap="square" lIns="82325" tIns="41150" rIns="82325" bIns="41150" anchor="t" anchorCtr="0">
            <a:noAutofit/>
          </a:bodyPr>
          <a:lstStyle/>
          <a:p>
            <a:pPr marL="0" lvl="0" indent="0" algn="l" rtl="0">
              <a:lnSpc>
                <a:spcPct val="100000"/>
              </a:lnSpc>
              <a:spcBef>
                <a:spcPts val="0"/>
              </a:spcBef>
              <a:spcAft>
                <a:spcPts val="0"/>
              </a:spcAft>
              <a:buSzPts val="1400"/>
              <a:buNone/>
            </a:pPr>
            <a:endParaRPr/>
          </a:p>
        </p:txBody>
      </p:sp>
      <p:sp>
        <p:nvSpPr>
          <p:cNvPr id="242" name="Google Shape;242;g7ab34b5ed7_0_18:notes"/>
          <p:cNvSpPr>
            <a:spLocks noGrp="1" noRot="1" noChangeAspect="1"/>
          </p:cNvSpPr>
          <p:nvPr>
            <p:ph type="sldImg" idx="2"/>
          </p:nvPr>
        </p:nvSpPr>
        <p:spPr>
          <a:xfrm>
            <a:off x="839788" y="773113"/>
            <a:ext cx="5422900" cy="38354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6c2693af72_0_0:notes"/>
          <p:cNvSpPr txBox="1">
            <a:spLocks noGrp="1"/>
          </p:cNvSpPr>
          <p:nvPr>
            <p:ph type="body" idx="1"/>
          </p:nvPr>
        </p:nvSpPr>
        <p:spPr>
          <a:xfrm>
            <a:off x="946693" y="4861164"/>
            <a:ext cx="5205900" cy="4605900"/>
          </a:xfrm>
          <a:prstGeom prst="rect">
            <a:avLst/>
          </a:prstGeom>
          <a:noFill/>
          <a:ln>
            <a:noFill/>
          </a:ln>
        </p:spPr>
        <p:txBody>
          <a:bodyPr spcFirstLastPara="1" wrap="square" lIns="82325" tIns="41150" rIns="82325" bIns="41150" anchor="t" anchorCtr="0">
            <a:noAutofit/>
          </a:bodyPr>
          <a:lstStyle/>
          <a:p>
            <a:pPr marL="0" lvl="0" indent="0" algn="l" rtl="0">
              <a:lnSpc>
                <a:spcPct val="100000"/>
              </a:lnSpc>
              <a:spcBef>
                <a:spcPts val="0"/>
              </a:spcBef>
              <a:spcAft>
                <a:spcPts val="0"/>
              </a:spcAft>
              <a:buSzPts val="1400"/>
              <a:buNone/>
            </a:pPr>
            <a:endParaRPr/>
          </a:p>
        </p:txBody>
      </p:sp>
      <p:sp>
        <p:nvSpPr>
          <p:cNvPr id="251" name="Google Shape;251;g6c2693af72_0_0:notes"/>
          <p:cNvSpPr>
            <a:spLocks noGrp="1" noRot="1" noChangeAspect="1"/>
          </p:cNvSpPr>
          <p:nvPr>
            <p:ph type="sldImg" idx="2"/>
          </p:nvPr>
        </p:nvSpPr>
        <p:spPr>
          <a:xfrm>
            <a:off x="839788" y="773113"/>
            <a:ext cx="5422900" cy="38354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p19:notes"/>
          <p:cNvSpPr txBox="1">
            <a:spLocks noGrp="1"/>
          </p:cNvSpPr>
          <p:nvPr>
            <p:ph type="body" idx="1"/>
          </p:nvPr>
        </p:nvSpPr>
        <p:spPr>
          <a:xfrm>
            <a:off x="946693" y="4861164"/>
            <a:ext cx="5205900" cy="4605900"/>
          </a:xfrm>
          <a:prstGeom prst="rect">
            <a:avLst/>
          </a:prstGeom>
          <a:noFill/>
          <a:ln>
            <a:noFill/>
          </a:ln>
        </p:spPr>
        <p:txBody>
          <a:bodyPr spcFirstLastPara="1" wrap="square" lIns="82325" tIns="41150" rIns="82325" bIns="41150" anchor="t" anchorCtr="0">
            <a:noAutofit/>
          </a:bodyPr>
          <a:lstStyle/>
          <a:p>
            <a:pPr marL="228600" lvl="0" indent="-228600" algn="l" rtl="0">
              <a:lnSpc>
                <a:spcPct val="115000"/>
              </a:lnSpc>
              <a:spcBef>
                <a:spcPts val="1200"/>
              </a:spcBef>
              <a:spcAft>
                <a:spcPts val="1200"/>
              </a:spcAft>
              <a:buClr>
                <a:schemeClr val="dk1"/>
              </a:buClr>
              <a:buSzPts val="1100"/>
              <a:buFont typeface="Arial"/>
              <a:buNone/>
            </a:pPr>
            <a:r>
              <a:rPr lang="en-CA" sz="1100">
                <a:latin typeface="Arial"/>
                <a:ea typeface="Arial"/>
                <a:cs typeface="Arial"/>
                <a:sym typeface="Arial"/>
              </a:rPr>
              <a:t>1.</a:t>
            </a:r>
            <a:r>
              <a:rPr lang="en-CA" sz="700">
                <a:latin typeface="Arial"/>
                <a:ea typeface="Arial"/>
                <a:cs typeface="Arial"/>
                <a:sym typeface="Arial"/>
              </a:rPr>
              <a:t>       </a:t>
            </a:r>
            <a:r>
              <a:rPr lang="en-CA" sz="1100">
                <a:latin typeface="Arial"/>
                <a:ea typeface="Arial"/>
                <a:cs typeface="Arial"/>
                <a:sym typeface="Arial"/>
              </a:rPr>
              <a:t>Random forest classification had one of the highest mean errors</a:t>
            </a:r>
            <a:endParaRPr/>
          </a:p>
        </p:txBody>
      </p:sp>
      <p:sp>
        <p:nvSpPr>
          <p:cNvPr id="308" name="Google Shape;308;p19:notes"/>
          <p:cNvSpPr>
            <a:spLocks noGrp="1" noRot="1" noChangeAspect="1"/>
          </p:cNvSpPr>
          <p:nvPr>
            <p:ph type="sldImg" idx="2"/>
          </p:nvPr>
        </p:nvSpPr>
        <p:spPr>
          <a:xfrm>
            <a:off x="839788" y="773113"/>
            <a:ext cx="5422900" cy="38354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1092211-FEDB-4C10-A410-6C4C1494132C}"/>
              </a:ext>
            </a:extLst>
          </p:cNvPr>
          <p:cNvSpPr/>
          <p:nvPr userDrawn="1"/>
        </p:nvSpPr>
        <p:spPr>
          <a:xfrm>
            <a:off x="342222" y="5225143"/>
            <a:ext cx="7118122" cy="1371940"/>
          </a:xfrm>
          <a:prstGeom prst="rect">
            <a:avLst/>
          </a:prstGeom>
          <a:gradFill flip="none" rotWithShape="1">
            <a:gsLst>
              <a:gs pos="0">
                <a:schemeClr val="accent4">
                  <a:lumMod val="5000"/>
                  <a:lumOff val="9500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tileRect/>
          </a:gradFill>
          <a:ln>
            <a:noFill/>
          </a:ln>
          <a:scene3d>
            <a:camera prst="isometricOffAxis1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sz="4500" b="1" i="0" u="none" strike="noStrike" baseline="0" dirty="0">
                <a:solidFill>
                  <a:schemeClr val="tx1"/>
                </a:solidFill>
                <a:latin typeface="Calibri" panose="020F0502020204030204" pitchFamily="34" charset="0"/>
                <a:cs typeface="Calibri" panose="020F0502020204030204" pitchFamily="34" charset="0"/>
              </a:rPr>
              <a:t>Rotational Momentum</a:t>
            </a:r>
          </a:p>
        </p:txBody>
      </p:sp>
      <p:sp>
        <p:nvSpPr>
          <p:cNvPr id="17" name="Rectangle 16">
            <a:extLst>
              <a:ext uri="{FF2B5EF4-FFF2-40B4-BE49-F238E27FC236}">
                <a16:creationId xmlns:a16="http://schemas.microsoft.com/office/drawing/2014/main" id="{8FEADFA0-35DF-4EF1-BC1B-692E92FE246E}"/>
              </a:ext>
            </a:extLst>
          </p:cNvPr>
          <p:cNvSpPr/>
          <p:nvPr userDrawn="1"/>
        </p:nvSpPr>
        <p:spPr>
          <a:xfrm>
            <a:off x="8691565" y="136525"/>
            <a:ext cx="1889349" cy="755083"/>
          </a:xfrm>
          <a:prstGeom prst="rect">
            <a:avLst/>
          </a:prstGeom>
          <a:gradFill flip="none" rotWithShape="1">
            <a:gsLst>
              <a:gs pos="0">
                <a:schemeClr val="accent4">
                  <a:lumMod val="5000"/>
                  <a:lumOff val="9500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sz="1400" b="1" i="0" u="none" strike="noStrike" baseline="0" dirty="0">
                <a:solidFill>
                  <a:schemeClr val="tx1"/>
                </a:solidFill>
                <a:latin typeface="Calibri" panose="020F0502020204030204" pitchFamily="34" charset="0"/>
                <a:cs typeface="Calibri" panose="020F0502020204030204" pitchFamily="34" charset="0"/>
              </a:rPr>
              <a:t>Obaid Muhammad</a:t>
            </a:r>
          </a:p>
          <a:p>
            <a:pPr algn="l"/>
            <a:r>
              <a:rPr lang="en-US" sz="1400" b="1" i="0" u="none" strike="noStrike" baseline="0" dirty="0">
                <a:solidFill>
                  <a:schemeClr val="tx1"/>
                </a:solidFill>
                <a:latin typeface="Calibri" panose="020F0502020204030204" pitchFamily="34" charset="0"/>
                <a:cs typeface="Calibri" panose="020F0502020204030204" pitchFamily="34" charset="0"/>
              </a:rPr>
              <a:t>Sheldon </a:t>
            </a:r>
            <a:r>
              <a:rPr lang="en-US" sz="1400" b="1" i="0" u="none" strike="noStrike" baseline="0" dirty="0" err="1">
                <a:solidFill>
                  <a:schemeClr val="tx1"/>
                </a:solidFill>
                <a:latin typeface="Calibri" panose="020F0502020204030204" pitchFamily="34" charset="0"/>
                <a:cs typeface="Calibri" panose="020F0502020204030204" pitchFamily="34" charset="0"/>
              </a:rPr>
              <a:t>Barretto</a:t>
            </a:r>
            <a:endParaRPr lang="en-US" sz="1400" b="1" i="0" u="none" strike="noStrike" baseline="0" dirty="0">
              <a:solidFill>
                <a:schemeClr val="tx1"/>
              </a:solidFill>
              <a:latin typeface="Calibri" panose="020F0502020204030204" pitchFamily="34" charset="0"/>
              <a:cs typeface="Calibri" panose="020F0502020204030204" pitchFamily="34" charset="0"/>
            </a:endParaRPr>
          </a:p>
          <a:p>
            <a:pPr algn="l"/>
            <a:r>
              <a:rPr lang="en-US" sz="1400" b="1" i="0" u="none" strike="noStrike" baseline="0" dirty="0">
                <a:solidFill>
                  <a:schemeClr val="tx1"/>
                </a:solidFill>
                <a:latin typeface="Calibri" panose="020F0502020204030204" pitchFamily="34" charset="0"/>
                <a:cs typeface="Calibri" panose="020F0502020204030204" pitchFamily="34" charset="0"/>
              </a:rPr>
              <a:t>Bryan </a:t>
            </a:r>
            <a:r>
              <a:rPr lang="en-US" sz="1400" b="1" i="0" u="none" strike="noStrike" baseline="0" dirty="0" err="1">
                <a:solidFill>
                  <a:schemeClr val="tx1"/>
                </a:solidFill>
                <a:latin typeface="Calibri" panose="020F0502020204030204" pitchFamily="34" charset="0"/>
                <a:cs typeface="Calibri" panose="020F0502020204030204" pitchFamily="34" charset="0"/>
              </a:rPr>
              <a:t>Tarras</a:t>
            </a:r>
            <a:endParaRPr lang="en-US" sz="1400" b="1" i="0" u="none" strike="noStrike" baseline="0" dirty="0">
              <a:solidFill>
                <a:schemeClr val="tx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2892359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dirty="0"/>
              <a:t>Click to edit Master title style</a:t>
            </a:r>
          </a:p>
        </p:txBody>
      </p:sp>
      <p:sp>
        <p:nvSpPr>
          <p:cNvPr id="6" name="Slide Number Placeholder 5"/>
          <p:cNvSpPr>
            <a:spLocks noGrp="1"/>
          </p:cNvSpPr>
          <p:nvPr>
            <p:ph type="sldNum" sz="quarter" idx="12"/>
          </p:nvPr>
        </p:nvSpPr>
        <p:spPr>
          <a:xfrm>
            <a:off x="10248969" y="7115904"/>
            <a:ext cx="157094" cy="153888"/>
          </a:xfrm>
        </p:spPr>
        <p:txBody>
          <a:bodyPr/>
          <a:lstStyle/>
          <a:p>
            <a:fld id="{D2C46B30-1E6E-4EFB-A798-3E7E3624535A}" type="slidenum">
              <a:rPr lang="en-US" smtClean="0"/>
              <a:t>‹#›</a:t>
            </a:fld>
            <a:endParaRPr lang="en-US" dirty="0"/>
          </a:p>
        </p:txBody>
      </p:sp>
      <p:sp>
        <p:nvSpPr>
          <p:cNvPr id="9" name="Text Placeholder 8"/>
          <p:cNvSpPr>
            <a:spLocks noGrp="1"/>
          </p:cNvSpPr>
          <p:nvPr>
            <p:ph type="body" sz="quarter" idx="13"/>
          </p:nvPr>
        </p:nvSpPr>
        <p:spPr>
          <a:xfrm>
            <a:off x="288925" y="1141413"/>
            <a:ext cx="10117138" cy="569753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a:defRPr lang="en-US" smtClean="0"/>
            </a:lvl1pPr>
            <a:lvl2pPr marL="285750" indent="-285750">
              <a:buClr>
                <a:srgbClr val="00A440"/>
              </a:buClr>
              <a:buSzPct val="80000"/>
              <a:buFont typeface="Wingdings" panose="05000000000000000000" pitchFamily="2" charset="2"/>
              <a:buChar char="§"/>
              <a:defRPr lang="en-US" smtClean="0"/>
            </a:lvl2pPr>
            <a:lvl3pPr>
              <a:defRPr lang="en-US" smtClean="0"/>
            </a:lvl3pPr>
            <a:lvl4pPr>
              <a:defRPr lang="en-US" smtClean="0"/>
            </a:lvl4pPr>
            <a:lvl5pPr>
              <a:defRPr lang="en-US"/>
            </a:lvl5pPr>
          </a:lstStyle>
          <a:p>
            <a:pPr lvl="0" defTabSz="1019175" eaLnBrk="0" fontAlgn="base" hangingPunct="0">
              <a:lnSpc>
                <a:spcPct val="110000"/>
              </a:lnSpc>
              <a:spcBef>
                <a:spcPct val="30000"/>
              </a:spcBef>
              <a:spcAft>
                <a:spcPct val="0"/>
              </a:spcAft>
              <a:buClr>
                <a:srgbClr val="336699"/>
              </a:buClr>
              <a:buFont typeface="Wingdings 3" pitchFamily="18" charset="2"/>
            </a:pPr>
            <a:r>
              <a:rPr lang="en-US" dirty="0"/>
              <a:t>Click to edit Master text styles</a:t>
            </a:r>
          </a:p>
          <a:p>
            <a:pPr marL="228600" lvl="1" indent="-228600" defTabSz="1019175" eaLnBrk="0" fontAlgn="base" hangingPunct="0">
              <a:lnSpc>
                <a:spcPct val="110000"/>
              </a:lnSpc>
              <a:spcBef>
                <a:spcPct val="30000"/>
              </a:spcBef>
              <a:spcAft>
                <a:spcPct val="0"/>
              </a:spcAft>
              <a:buClr>
                <a:srgbClr val="FFB732"/>
              </a:buClr>
              <a:buSzPct val="80000"/>
              <a:buFont typeface="Wingdings" pitchFamily="2" charset="2"/>
              <a:buChar char="n"/>
            </a:pPr>
            <a:r>
              <a:rPr lang="en-US" dirty="0"/>
              <a:t>Second level</a:t>
            </a:r>
          </a:p>
          <a:p>
            <a:pPr marL="457200" lvl="2" indent="-171450" defTabSz="1019175" eaLnBrk="0" fontAlgn="base" hangingPunct="0">
              <a:lnSpc>
                <a:spcPct val="110000"/>
              </a:lnSpc>
              <a:spcBef>
                <a:spcPct val="30000"/>
              </a:spcBef>
              <a:spcAft>
                <a:spcPct val="0"/>
              </a:spcAft>
              <a:buClr>
                <a:schemeClr val="bg2"/>
              </a:buClr>
              <a:buChar char="–"/>
            </a:pPr>
            <a:r>
              <a:rPr lang="en-US" dirty="0"/>
              <a:t>Third level</a:t>
            </a:r>
          </a:p>
          <a:p>
            <a:pPr marL="741363" lvl="3" indent="-160338" defTabSz="1019175" eaLnBrk="0" fontAlgn="base" hangingPunct="0">
              <a:lnSpc>
                <a:spcPct val="110000"/>
              </a:lnSpc>
              <a:spcBef>
                <a:spcPct val="30000"/>
              </a:spcBef>
              <a:spcAft>
                <a:spcPct val="0"/>
              </a:spcAft>
              <a:buClr>
                <a:schemeClr val="bg2"/>
              </a:buClr>
            </a:pPr>
            <a:r>
              <a:rPr lang="en-US" dirty="0"/>
              <a:t>Fourth level</a:t>
            </a:r>
          </a:p>
        </p:txBody>
      </p:sp>
    </p:spTree>
    <p:extLst>
      <p:ext uri="{BB962C8B-B14F-4D97-AF65-F5344CB8AC3E}">
        <p14:creationId xmlns:p14="http://schemas.microsoft.com/office/powerpoint/2010/main" val="41569916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dirty="0"/>
              <a:t>Click to edit Master title style</a:t>
            </a:r>
          </a:p>
        </p:txBody>
      </p:sp>
      <p:sp>
        <p:nvSpPr>
          <p:cNvPr id="5" name="Slide Number Placeholder 4"/>
          <p:cNvSpPr>
            <a:spLocks noGrp="1"/>
          </p:cNvSpPr>
          <p:nvPr>
            <p:ph type="sldNum" sz="quarter" idx="12"/>
          </p:nvPr>
        </p:nvSpPr>
        <p:spPr>
          <a:xfrm>
            <a:off x="10248969" y="7057848"/>
            <a:ext cx="65" cy="153888"/>
          </a:xfrm>
        </p:spPr>
        <p:txBody>
          <a:bodyPr/>
          <a:lstStyle/>
          <a:p>
            <a:endParaRPr lang="en-US" dirty="0"/>
          </a:p>
        </p:txBody>
      </p:sp>
      <p:sp>
        <p:nvSpPr>
          <p:cNvPr id="6" name="Slide Number Placeholder 5">
            <a:extLst>
              <a:ext uri="{FF2B5EF4-FFF2-40B4-BE49-F238E27FC236}">
                <a16:creationId xmlns:a16="http://schemas.microsoft.com/office/drawing/2014/main" id="{25ABFD5E-AB7B-467C-97D9-1406E2369477}"/>
              </a:ext>
            </a:extLst>
          </p:cNvPr>
          <p:cNvSpPr txBox="1">
            <a:spLocks/>
          </p:cNvSpPr>
          <p:nvPr userDrawn="1"/>
        </p:nvSpPr>
        <p:spPr>
          <a:xfrm>
            <a:off x="10248969" y="7115904"/>
            <a:ext cx="157094" cy="153888"/>
          </a:xfrm>
          <a:prstGeom prst="rect">
            <a:avLst/>
          </a:prstGeom>
          <a:noFill/>
          <a:ln>
            <a:noFill/>
          </a:ln>
          <a:effectLst/>
        </p:spPr>
        <p:txBody>
          <a:bodyPr vert="horz" wrap="none" lIns="0" tIns="0" rIns="0" bIns="0" numCol="1" anchor="ctr" anchorCtr="0" compatLnSpc="1">
            <a:prstTxWarp prst="textNoShape">
              <a:avLst/>
            </a:prstTxWarp>
            <a:spAutoFit/>
          </a:bodyPr>
          <a:lstStyle>
            <a:defPPr>
              <a:defRPr lang="en-US"/>
            </a:defPPr>
            <a:lvl1pPr algn="l" rtl="0" fontAlgn="base">
              <a:spcBef>
                <a:spcPct val="0"/>
              </a:spcBef>
              <a:spcAft>
                <a:spcPct val="0"/>
              </a:spcAft>
              <a:defRPr kumimoji="1" lang="en-US" sz="1000" kern="1200" smtClean="0">
                <a:solidFill>
                  <a:srgbClr val="234035"/>
                </a:solidFill>
                <a:latin typeface="Arial" pitchFamily="34" charset="0"/>
                <a:ea typeface="+mn-ea"/>
                <a:cs typeface="Arial" pitchFamily="34" charset="0"/>
              </a:defRPr>
            </a:lvl1pPr>
            <a:lvl2pPr marL="457200" algn="l" rtl="0" fontAlgn="base">
              <a:spcBef>
                <a:spcPct val="0"/>
              </a:spcBef>
              <a:spcAft>
                <a:spcPct val="0"/>
              </a:spcAft>
              <a:defRPr sz="2700" kern="1200">
                <a:solidFill>
                  <a:schemeClr val="tx1"/>
                </a:solidFill>
                <a:latin typeface="Times New Roman" pitchFamily="18" charset="0"/>
                <a:ea typeface="+mn-ea"/>
                <a:cs typeface="Times New Roman" pitchFamily="18" charset="0"/>
              </a:defRPr>
            </a:lvl2pPr>
            <a:lvl3pPr marL="914400" algn="l" rtl="0" fontAlgn="base">
              <a:spcBef>
                <a:spcPct val="0"/>
              </a:spcBef>
              <a:spcAft>
                <a:spcPct val="0"/>
              </a:spcAft>
              <a:defRPr sz="2700" kern="1200">
                <a:solidFill>
                  <a:schemeClr val="tx1"/>
                </a:solidFill>
                <a:latin typeface="Times New Roman" pitchFamily="18" charset="0"/>
                <a:ea typeface="+mn-ea"/>
                <a:cs typeface="Times New Roman" pitchFamily="18" charset="0"/>
              </a:defRPr>
            </a:lvl3pPr>
            <a:lvl4pPr marL="1371600" algn="l" rtl="0" fontAlgn="base">
              <a:spcBef>
                <a:spcPct val="0"/>
              </a:spcBef>
              <a:spcAft>
                <a:spcPct val="0"/>
              </a:spcAft>
              <a:defRPr sz="2700" kern="1200">
                <a:solidFill>
                  <a:schemeClr val="tx1"/>
                </a:solidFill>
                <a:latin typeface="Times New Roman" pitchFamily="18" charset="0"/>
                <a:ea typeface="+mn-ea"/>
                <a:cs typeface="Times New Roman" pitchFamily="18" charset="0"/>
              </a:defRPr>
            </a:lvl4pPr>
            <a:lvl5pPr marL="1828800" algn="l" rtl="0" fontAlgn="base">
              <a:spcBef>
                <a:spcPct val="0"/>
              </a:spcBef>
              <a:spcAft>
                <a:spcPct val="0"/>
              </a:spcAft>
              <a:defRPr sz="2700" kern="1200">
                <a:solidFill>
                  <a:schemeClr val="tx1"/>
                </a:solidFill>
                <a:latin typeface="Times New Roman" pitchFamily="18" charset="0"/>
                <a:ea typeface="+mn-ea"/>
                <a:cs typeface="Times New Roman" pitchFamily="18" charset="0"/>
              </a:defRPr>
            </a:lvl5pPr>
            <a:lvl6pPr marL="2286000" algn="l" defTabSz="914400" rtl="0" eaLnBrk="1" latinLnBrk="0" hangingPunct="1">
              <a:defRPr sz="2700" kern="1200">
                <a:solidFill>
                  <a:schemeClr val="tx1"/>
                </a:solidFill>
                <a:latin typeface="Times New Roman" pitchFamily="18" charset="0"/>
                <a:ea typeface="+mn-ea"/>
                <a:cs typeface="Times New Roman" pitchFamily="18" charset="0"/>
              </a:defRPr>
            </a:lvl6pPr>
            <a:lvl7pPr marL="2743200" algn="l" defTabSz="914400" rtl="0" eaLnBrk="1" latinLnBrk="0" hangingPunct="1">
              <a:defRPr sz="2700" kern="1200">
                <a:solidFill>
                  <a:schemeClr val="tx1"/>
                </a:solidFill>
                <a:latin typeface="Times New Roman" pitchFamily="18" charset="0"/>
                <a:ea typeface="+mn-ea"/>
                <a:cs typeface="Times New Roman" pitchFamily="18" charset="0"/>
              </a:defRPr>
            </a:lvl7pPr>
            <a:lvl8pPr marL="3200400" algn="l" defTabSz="914400" rtl="0" eaLnBrk="1" latinLnBrk="0" hangingPunct="1">
              <a:defRPr sz="2700" kern="1200">
                <a:solidFill>
                  <a:schemeClr val="tx1"/>
                </a:solidFill>
                <a:latin typeface="Times New Roman" pitchFamily="18" charset="0"/>
                <a:ea typeface="+mn-ea"/>
                <a:cs typeface="Times New Roman" pitchFamily="18" charset="0"/>
              </a:defRPr>
            </a:lvl8pPr>
            <a:lvl9pPr marL="3657600" algn="l" defTabSz="914400" rtl="0" eaLnBrk="1" latinLnBrk="0" hangingPunct="1">
              <a:defRPr sz="2700" kern="1200">
                <a:solidFill>
                  <a:schemeClr val="tx1"/>
                </a:solidFill>
                <a:latin typeface="Times New Roman" pitchFamily="18" charset="0"/>
                <a:ea typeface="+mn-ea"/>
                <a:cs typeface="Times New Roman" pitchFamily="18" charset="0"/>
              </a:defRPr>
            </a:lvl9pPr>
          </a:lstStyle>
          <a:p>
            <a:fld id="{D2C46B30-1E6E-4EFB-A798-3E7E3624535A}" type="slidenum">
              <a:rPr lang="en-US" smtClean="0"/>
              <a:pPr/>
              <a:t>‹#›</a:t>
            </a:fld>
            <a:endParaRPr lang="en-US" dirty="0"/>
          </a:p>
        </p:txBody>
      </p:sp>
    </p:spTree>
    <p:extLst>
      <p:ext uri="{BB962C8B-B14F-4D97-AF65-F5344CB8AC3E}">
        <p14:creationId xmlns:p14="http://schemas.microsoft.com/office/powerpoint/2010/main" val="28244829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Slide Number Placeholder 5">
            <a:extLst>
              <a:ext uri="{FF2B5EF4-FFF2-40B4-BE49-F238E27FC236}">
                <a16:creationId xmlns:a16="http://schemas.microsoft.com/office/drawing/2014/main" id="{E971348D-3D3D-415B-A4DE-BF7A7E4FC2E6}"/>
              </a:ext>
            </a:extLst>
          </p:cNvPr>
          <p:cNvSpPr>
            <a:spLocks noGrp="1"/>
          </p:cNvSpPr>
          <p:nvPr>
            <p:ph type="sldNum" sz="quarter" idx="12"/>
          </p:nvPr>
        </p:nvSpPr>
        <p:spPr>
          <a:xfrm>
            <a:off x="10248969" y="7115904"/>
            <a:ext cx="157094" cy="153888"/>
          </a:xfrm>
        </p:spPr>
        <p:txBody>
          <a:bodyPr/>
          <a:lstStyle/>
          <a:p>
            <a:fld id="{D2C46B30-1E6E-4EFB-A798-3E7E3624535A}" type="slidenum">
              <a:rPr lang="en-US" smtClean="0"/>
              <a:t>‹#›</a:t>
            </a:fld>
            <a:endParaRPr lang="en-US" dirty="0"/>
          </a:p>
        </p:txBody>
      </p:sp>
    </p:spTree>
    <p:extLst>
      <p:ext uri="{BB962C8B-B14F-4D97-AF65-F5344CB8AC3E}">
        <p14:creationId xmlns:p14="http://schemas.microsoft.com/office/powerpoint/2010/main" val="40801941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Content">
  <p:cSld name="1_Title and Content">
    <p:spTree>
      <p:nvGrpSpPr>
        <p:cNvPr id="1" name="Shape 21"/>
        <p:cNvGrpSpPr/>
        <p:nvPr/>
      </p:nvGrpSpPr>
      <p:grpSpPr>
        <a:xfrm>
          <a:off x="0" y="0"/>
          <a:ext cx="0" cy="0"/>
          <a:chOff x="0" y="0"/>
          <a:chExt cx="0" cy="0"/>
        </a:xfrm>
      </p:grpSpPr>
      <p:sp>
        <p:nvSpPr>
          <p:cNvPr id="22" name="Google Shape;22;p30"/>
          <p:cNvSpPr txBox="1">
            <a:spLocks noGrp="1"/>
          </p:cNvSpPr>
          <p:nvPr>
            <p:ph type="title"/>
          </p:nvPr>
        </p:nvSpPr>
        <p:spPr>
          <a:xfrm>
            <a:off x="288925" y="461219"/>
            <a:ext cx="8674100" cy="430887"/>
          </a:xfrm>
          <a:prstGeom prst="rect">
            <a:avLst/>
          </a:prstGeom>
          <a:noFill/>
          <a:ln>
            <a:noFill/>
          </a:ln>
        </p:spPr>
        <p:txBody>
          <a:bodyPr spcFirstLastPara="1" wrap="square" lIns="0" tIns="0" rIns="0" bIns="0" anchor="b" anchorCtr="0">
            <a:spAutoFit/>
          </a:bodyPr>
          <a:lstStyle>
            <a:lvl1pPr lvl="0" algn="l">
              <a:lnSpc>
                <a:spcPct val="100000"/>
              </a:lnSpc>
              <a:spcBef>
                <a:spcPts val="0"/>
              </a:spcBef>
              <a:spcAft>
                <a:spcPts val="0"/>
              </a:spcAft>
              <a:buClr>
                <a:schemeClr val="lt1"/>
              </a:buClr>
              <a:buSzPts val="28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30"/>
          <p:cNvSpPr txBox="1">
            <a:spLocks noGrp="1"/>
          </p:cNvSpPr>
          <p:nvPr>
            <p:ph type="sldNum" idx="12"/>
          </p:nvPr>
        </p:nvSpPr>
        <p:spPr>
          <a:xfrm>
            <a:off x="10248969" y="7115904"/>
            <a:ext cx="157094" cy="153888"/>
          </a:xfrm>
          <a:prstGeom prst="rect">
            <a:avLst/>
          </a:prstGeom>
          <a:noFill/>
          <a:ln>
            <a:noFill/>
          </a:ln>
        </p:spPr>
        <p:txBody>
          <a:bodyPr spcFirstLastPara="1" wrap="square" lIns="0" tIns="0" rIns="0" bIns="0" anchor="ctr" anchorCtr="0">
            <a:spAutoFit/>
          </a:bodyPr>
          <a:lstStyle>
            <a:lvl1pPr marL="0" marR="0" lvl="0" indent="0" algn="l">
              <a:lnSpc>
                <a:spcPct val="100000"/>
              </a:lnSpc>
              <a:spcBef>
                <a:spcPts val="0"/>
              </a:spcBef>
              <a:spcAft>
                <a:spcPts val="0"/>
              </a:spcAft>
              <a:buClr>
                <a:srgbClr val="000000"/>
              </a:buClr>
              <a:buSzPts val="1000"/>
              <a:buFont typeface="Arial"/>
              <a:buNone/>
              <a:defRPr sz="1000" b="0" i="0" u="none" strike="noStrike" cap="none">
                <a:solidFill>
                  <a:srgbClr val="234035"/>
                </a:solidFill>
                <a:latin typeface="Arial"/>
                <a:ea typeface="Arial"/>
                <a:cs typeface="Arial"/>
                <a:sym typeface="Arial"/>
              </a:defRPr>
            </a:lvl1pPr>
            <a:lvl2pPr marL="0" marR="0" lvl="1" indent="0" algn="l">
              <a:lnSpc>
                <a:spcPct val="100000"/>
              </a:lnSpc>
              <a:spcBef>
                <a:spcPts val="0"/>
              </a:spcBef>
              <a:spcAft>
                <a:spcPts val="0"/>
              </a:spcAft>
              <a:buClr>
                <a:srgbClr val="000000"/>
              </a:buClr>
              <a:buSzPts val="1000"/>
              <a:buFont typeface="Arial"/>
              <a:buNone/>
              <a:defRPr sz="1000" b="0" i="0" u="none" strike="noStrike" cap="none">
                <a:solidFill>
                  <a:srgbClr val="234035"/>
                </a:solidFill>
                <a:latin typeface="Arial"/>
                <a:ea typeface="Arial"/>
                <a:cs typeface="Arial"/>
                <a:sym typeface="Arial"/>
              </a:defRPr>
            </a:lvl2pPr>
            <a:lvl3pPr marL="0" marR="0" lvl="2" indent="0" algn="l">
              <a:lnSpc>
                <a:spcPct val="100000"/>
              </a:lnSpc>
              <a:spcBef>
                <a:spcPts val="0"/>
              </a:spcBef>
              <a:spcAft>
                <a:spcPts val="0"/>
              </a:spcAft>
              <a:buClr>
                <a:srgbClr val="000000"/>
              </a:buClr>
              <a:buSzPts val="1000"/>
              <a:buFont typeface="Arial"/>
              <a:buNone/>
              <a:defRPr sz="1000" b="0" i="0" u="none" strike="noStrike" cap="none">
                <a:solidFill>
                  <a:srgbClr val="234035"/>
                </a:solidFill>
                <a:latin typeface="Arial"/>
                <a:ea typeface="Arial"/>
                <a:cs typeface="Arial"/>
                <a:sym typeface="Arial"/>
              </a:defRPr>
            </a:lvl3pPr>
            <a:lvl4pPr marL="0" marR="0" lvl="3" indent="0" algn="l">
              <a:lnSpc>
                <a:spcPct val="100000"/>
              </a:lnSpc>
              <a:spcBef>
                <a:spcPts val="0"/>
              </a:spcBef>
              <a:spcAft>
                <a:spcPts val="0"/>
              </a:spcAft>
              <a:buClr>
                <a:srgbClr val="000000"/>
              </a:buClr>
              <a:buSzPts val="1000"/>
              <a:buFont typeface="Arial"/>
              <a:buNone/>
              <a:defRPr sz="1000" b="0" i="0" u="none" strike="noStrike" cap="none">
                <a:solidFill>
                  <a:srgbClr val="234035"/>
                </a:solidFill>
                <a:latin typeface="Arial"/>
                <a:ea typeface="Arial"/>
                <a:cs typeface="Arial"/>
                <a:sym typeface="Arial"/>
              </a:defRPr>
            </a:lvl4pPr>
            <a:lvl5pPr marL="0" marR="0" lvl="4" indent="0" algn="l">
              <a:lnSpc>
                <a:spcPct val="100000"/>
              </a:lnSpc>
              <a:spcBef>
                <a:spcPts val="0"/>
              </a:spcBef>
              <a:spcAft>
                <a:spcPts val="0"/>
              </a:spcAft>
              <a:buClr>
                <a:srgbClr val="000000"/>
              </a:buClr>
              <a:buSzPts val="1000"/>
              <a:buFont typeface="Arial"/>
              <a:buNone/>
              <a:defRPr sz="1000" b="0" i="0" u="none" strike="noStrike" cap="none">
                <a:solidFill>
                  <a:srgbClr val="234035"/>
                </a:solidFill>
                <a:latin typeface="Arial"/>
                <a:ea typeface="Arial"/>
                <a:cs typeface="Arial"/>
                <a:sym typeface="Arial"/>
              </a:defRPr>
            </a:lvl5pPr>
            <a:lvl6pPr marL="0" marR="0" lvl="5" indent="0" algn="l">
              <a:lnSpc>
                <a:spcPct val="100000"/>
              </a:lnSpc>
              <a:spcBef>
                <a:spcPts val="0"/>
              </a:spcBef>
              <a:spcAft>
                <a:spcPts val="0"/>
              </a:spcAft>
              <a:buClr>
                <a:srgbClr val="000000"/>
              </a:buClr>
              <a:buSzPts val="1000"/>
              <a:buFont typeface="Arial"/>
              <a:buNone/>
              <a:defRPr sz="1000" b="0" i="0" u="none" strike="noStrike" cap="none">
                <a:solidFill>
                  <a:srgbClr val="234035"/>
                </a:solidFill>
                <a:latin typeface="Arial"/>
                <a:ea typeface="Arial"/>
                <a:cs typeface="Arial"/>
                <a:sym typeface="Arial"/>
              </a:defRPr>
            </a:lvl6pPr>
            <a:lvl7pPr marL="0" marR="0" lvl="6" indent="0" algn="l">
              <a:lnSpc>
                <a:spcPct val="100000"/>
              </a:lnSpc>
              <a:spcBef>
                <a:spcPts val="0"/>
              </a:spcBef>
              <a:spcAft>
                <a:spcPts val="0"/>
              </a:spcAft>
              <a:buClr>
                <a:srgbClr val="000000"/>
              </a:buClr>
              <a:buSzPts val="1000"/>
              <a:buFont typeface="Arial"/>
              <a:buNone/>
              <a:defRPr sz="1000" b="0" i="0" u="none" strike="noStrike" cap="none">
                <a:solidFill>
                  <a:srgbClr val="234035"/>
                </a:solidFill>
                <a:latin typeface="Arial"/>
                <a:ea typeface="Arial"/>
                <a:cs typeface="Arial"/>
                <a:sym typeface="Arial"/>
              </a:defRPr>
            </a:lvl7pPr>
            <a:lvl8pPr marL="0" marR="0" lvl="7" indent="0" algn="l">
              <a:lnSpc>
                <a:spcPct val="100000"/>
              </a:lnSpc>
              <a:spcBef>
                <a:spcPts val="0"/>
              </a:spcBef>
              <a:spcAft>
                <a:spcPts val="0"/>
              </a:spcAft>
              <a:buClr>
                <a:srgbClr val="000000"/>
              </a:buClr>
              <a:buSzPts val="1000"/>
              <a:buFont typeface="Arial"/>
              <a:buNone/>
              <a:defRPr sz="1000" b="0" i="0" u="none" strike="noStrike" cap="none">
                <a:solidFill>
                  <a:srgbClr val="234035"/>
                </a:solidFill>
                <a:latin typeface="Arial"/>
                <a:ea typeface="Arial"/>
                <a:cs typeface="Arial"/>
                <a:sym typeface="Arial"/>
              </a:defRPr>
            </a:lvl8pPr>
            <a:lvl9pPr marL="0" marR="0" lvl="8" indent="0" algn="l">
              <a:lnSpc>
                <a:spcPct val="100000"/>
              </a:lnSpc>
              <a:spcBef>
                <a:spcPts val="0"/>
              </a:spcBef>
              <a:spcAft>
                <a:spcPts val="0"/>
              </a:spcAft>
              <a:buClr>
                <a:srgbClr val="000000"/>
              </a:buClr>
              <a:buSzPts val="1000"/>
              <a:buFont typeface="Arial"/>
              <a:buNone/>
              <a:defRPr sz="1000" b="0" i="0" u="none" strike="noStrike" cap="none">
                <a:solidFill>
                  <a:srgbClr val="234035"/>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CA"/>
              <a:t>‹#›</a:t>
            </a:fld>
            <a:endParaRPr/>
          </a:p>
        </p:txBody>
      </p:sp>
      <p:sp>
        <p:nvSpPr>
          <p:cNvPr id="24" name="Google Shape;24;p30"/>
          <p:cNvSpPr txBox="1">
            <a:spLocks noGrp="1"/>
          </p:cNvSpPr>
          <p:nvPr>
            <p:ph type="body" idx="1"/>
          </p:nvPr>
        </p:nvSpPr>
        <p:spPr>
          <a:xfrm>
            <a:off x="288925" y="1141413"/>
            <a:ext cx="10117138" cy="5697537"/>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280"/>
              </a:spcBef>
              <a:spcAft>
                <a:spcPts val="0"/>
              </a:spcAft>
              <a:buClr>
                <a:srgbClr val="02291B"/>
              </a:buClr>
              <a:buSzPts val="1400"/>
              <a:buNone/>
              <a:defRPr/>
            </a:lvl1pPr>
            <a:lvl2pPr marL="914400" lvl="1" indent="-299719" algn="l">
              <a:lnSpc>
                <a:spcPct val="100000"/>
              </a:lnSpc>
              <a:spcBef>
                <a:spcPts val="280"/>
              </a:spcBef>
              <a:spcAft>
                <a:spcPts val="0"/>
              </a:spcAft>
              <a:buClr>
                <a:srgbClr val="00A440"/>
              </a:buClr>
              <a:buSzPts val="1120"/>
              <a:buFont typeface="Noto Sans Symbols"/>
              <a:buChar char="▪"/>
              <a:defRPr/>
            </a:lvl2pPr>
            <a:lvl3pPr marL="1371600" lvl="2" indent="-317500" algn="l">
              <a:lnSpc>
                <a:spcPct val="100000"/>
              </a:lnSpc>
              <a:spcBef>
                <a:spcPts val="280"/>
              </a:spcBef>
              <a:spcAft>
                <a:spcPts val="0"/>
              </a:spcAft>
              <a:buSzPts val="1400"/>
              <a:buChar char="•"/>
              <a:defRPr/>
            </a:lvl3pPr>
            <a:lvl4pPr marL="1828800" lvl="3" indent="-317500" algn="l">
              <a:lnSpc>
                <a:spcPct val="100000"/>
              </a:lnSpc>
              <a:spcBef>
                <a:spcPts val="280"/>
              </a:spcBef>
              <a:spcAft>
                <a:spcPts val="0"/>
              </a:spcAft>
              <a:buSzPts val="1400"/>
              <a:buChar char="–"/>
              <a:defRPr/>
            </a:lvl4pPr>
            <a:lvl5pPr marL="2286000" lvl="4" indent="-330200" algn="l">
              <a:lnSpc>
                <a:spcPct val="100000"/>
              </a:lnSpc>
              <a:spcBef>
                <a:spcPts val="320"/>
              </a:spcBef>
              <a:spcAft>
                <a:spcPts val="0"/>
              </a:spcAft>
              <a:buClr>
                <a:schemeClr val="dk1"/>
              </a:buClr>
              <a:buSzPts val="16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1320464358"/>
      </p:ext>
    </p:extLst>
  </p:cSld>
  <p:clrMapOvr>
    <a:masterClrMapping/>
  </p:clrMapOvr>
</p:sldLayout>
</file>

<file path=ppt/slideMasters/_rels/slideMaster1.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slideLayout" Target="../slideLayouts/slideLayout3.xml"/><Relationship Id="rId7"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1" name="Picture 2" descr="I:\CorpComm\IBD\Empresas\V\Via_Varejo\Modelo_01\interno_sexy.jpg"/>
          <p:cNvPicPr>
            <a:picLocks noChangeAspect="1" noChangeArrowheads="1"/>
          </p:cNvPicPr>
          <p:nvPr userDrawn="1"/>
        </p:nvPicPr>
        <p:blipFill rotWithShape="1">
          <a:blip r:embed="rId7" cstate="screen">
            <a:duotone>
              <a:schemeClr val="accent1">
                <a:shade val="45000"/>
                <a:satMod val="135000"/>
              </a:schemeClr>
              <a:prstClr val="white"/>
            </a:duotone>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a:ext>
            </a:extLst>
          </a:blip>
          <a:srcRect b="87205"/>
          <a:stretch/>
        </p:blipFill>
        <p:spPr bwMode="auto">
          <a:xfrm>
            <a:off x="4763" y="0"/>
            <a:ext cx="10688637" cy="967027"/>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8B192AB4-C44B-4812-AD9A-7011B8CCD3F7}"/>
              </a:ext>
            </a:extLst>
          </p:cNvPr>
          <p:cNvSpPr/>
          <p:nvPr userDrawn="1"/>
        </p:nvSpPr>
        <p:spPr>
          <a:xfrm>
            <a:off x="0" y="0"/>
            <a:ext cx="10688637" cy="967027"/>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Title Placeholder 1"/>
          <p:cNvSpPr>
            <a:spLocks noGrp="1"/>
          </p:cNvSpPr>
          <p:nvPr>
            <p:ph type="title"/>
          </p:nvPr>
        </p:nvSpPr>
        <p:spPr>
          <a:xfrm>
            <a:off x="288925" y="461219"/>
            <a:ext cx="8674100"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spAutoFit/>
          </a:bodyPr>
          <a:lstStyle/>
          <a:p>
            <a:pPr lvl="0" algn="l" eaLnBrk="0" fontAlgn="base" hangingPunct="0">
              <a:spcAft>
                <a:spcPct val="0"/>
              </a:spcAft>
            </a:pPr>
            <a:r>
              <a:rPr lang="en-US" dirty="0"/>
              <a:t>Click to edit Master title style</a:t>
            </a:r>
          </a:p>
        </p:txBody>
      </p:sp>
      <p:sp>
        <p:nvSpPr>
          <p:cNvPr id="3" name="Text Placeholder 2"/>
          <p:cNvSpPr>
            <a:spLocks noGrp="1"/>
          </p:cNvSpPr>
          <p:nvPr>
            <p:ph type="body" idx="1"/>
          </p:nvPr>
        </p:nvSpPr>
        <p:spPr>
          <a:xfrm>
            <a:off x="288925" y="1141413"/>
            <a:ext cx="10117138" cy="4991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defTabSz="1019175" eaLnBrk="0" fontAlgn="base" hangingPunct="0">
              <a:lnSpc>
                <a:spcPct val="110000"/>
              </a:lnSpc>
              <a:spcBef>
                <a:spcPct val="30000"/>
              </a:spcBef>
              <a:spcAft>
                <a:spcPct val="0"/>
              </a:spcAft>
              <a:buClr>
                <a:srgbClr val="336699"/>
              </a:buClr>
              <a:buFont typeface="Wingdings 3" pitchFamily="18" charset="2"/>
            </a:pPr>
            <a:r>
              <a:rPr lang="en-US" dirty="0"/>
              <a:t>Click to edit Master text styles</a:t>
            </a:r>
          </a:p>
          <a:p>
            <a:pPr marL="228600" lvl="1" indent="-228600" defTabSz="1019175" eaLnBrk="0" fontAlgn="base" hangingPunct="0">
              <a:lnSpc>
                <a:spcPct val="110000"/>
              </a:lnSpc>
              <a:spcBef>
                <a:spcPct val="30000"/>
              </a:spcBef>
              <a:spcAft>
                <a:spcPct val="0"/>
              </a:spcAft>
              <a:buClr>
                <a:srgbClr val="FFB732"/>
              </a:buClr>
              <a:buSzPct val="80000"/>
              <a:buFont typeface="Wingdings" pitchFamily="2" charset="2"/>
              <a:buChar char="n"/>
            </a:pPr>
            <a:r>
              <a:rPr lang="en-US" dirty="0"/>
              <a:t>Second level</a:t>
            </a:r>
          </a:p>
          <a:p>
            <a:pPr marL="457200" lvl="2" indent="-171450" defTabSz="1019175" eaLnBrk="0" fontAlgn="base" hangingPunct="0">
              <a:lnSpc>
                <a:spcPct val="110000"/>
              </a:lnSpc>
              <a:spcBef>
                <a:spcPct val="30000"/>
              </a:spcBef>
              <a:spcAft>
                <a:spcPct val="0"/>
              </a:spcAft>
              <a:buClr>
                <a:schemeClr val="bg2"/>
              </a:buClr>
              <a:buChar char="–"/>
            </a:pPr>
            <a:r>
              <a:rPr lang="en-US" dirty="0"/>
              <a:t>Third level</a:t>
            </a:r>
          </a:p>
          <a:p>
            <a:pPr marL="741363" lvl="3" indent="-160338" defTabSz="1019175" eaLnBrk="0" fontAlgn="base" hangingPunct="0">
              <a:lnSpc>
                <a:spcPct val="110000"/>
              </a:lnSpc>
              <a:spcBef>
                <a:spcPct val="30000"/>
              </a:spcBef>
              <a:spcAft>
                <a:spcPct val="0"/>
              </a:spcAft>
              <a:buClr>
                <a:schemeClr val="bg2"/>
              </a:buClr>
            </a:pPr>
            <a:r>
              <a:rPr lang="en-US" dirty="0"/>
              <a:t>Fourth level</a:t>
            </a:r>
          </a:p>
        </p:txBody>
      </p:sp>
      <p:sp>
        <p:nvSpPr>
          <p:cNvPr id="6" name="Slide Number Placeholder 5"/>
          <p:cNvSpPr>
            <a:spLocks noGrp="1"/>
          </p:cNvSpPr>
          <p:nvPr>
            <p:ph type="sldNum" sz="quarter" idx="4"/>
          </p:nvPr>
        </p:nvSpPr>
        <p:spPr>
          <a:xfrm>
            <a:off x="10248969" y="7057848"/>
            <a:ext cx="157094" cy="153888"/>
          </a:xfrm>
          <a:prstGeom prst="rect">
            <a:avLst/>
          </a:prstGeom>
          <a:noFill/>
          <a:ln>
            <a:noFill/>
          </a:ln>
          <a:effectLst/>
        </p:spPr>
        <p:txBody>
          <a:bodyPr vert="horz" wrap="none" lIns="0" tIns="0" rIns="0" bIns="0" numCol="1" anchor="ctr" anchorCtr="0" compatLnSpc="1">
            <a:prstTxWarp prst="textNoShape">
              <a:avLst/>
            </a:prstTxWarp>
            <a:spAutoFit/>
          </a:bodyPr>
          <a:lstStyle>
            <a:lvl1pPr>
              <a:defRPr kumimoji="1" lang="en-US" sz="1000" smtClean="0">
                <a:solidFill>
                  <a:srgbClr val="234035"/>
                </a:solidFill>
                <a:latin typeface="Arial" pitchFamily="34" charset="0"/>
                <a:cs typeface="Arial" pitchFamily="34" charset="0"/>
              </a:defRPr>
            </a:lvl1pPr>
          </a:lstStyle>
          <a:p>
            <a:pPr algn="r" defTabSz="1019175" eaLnBrk="0" hangingPunct="0"/>
            <a:fld id="{D2C46B30-1E6E-4EFB-A798-3E7E3624535A}" type="slidenum">
              <a:rPr lang="en-US" smtClean="0"/>
              <a:pPr algn="r" defTabSz="1019175" eaLnBrk="0" hangingPunct="0"/>
              <a:t>‹#›</a:t>
            </a:fld>
            <a:endParaRPr lang="en-US" dirty="0"/>
          </a:p>
        </p:txBody>
      </p:sp>
      <p:sp>
        <p:nvSpPr>
          <p:cNvPr id="8" name="Rectangle 7">
            <a:extLst>
              <a:ext uri="{FF2B5EF4-FFF2-40B4-BE49-F238E27FC236}">
                <a16:creationId xmlns:a16="http://schemas.microsoft.com/office/drawing/2014/main" id="{7F5F83A0-C530-42A7-AADE-5A81E22A90A7}"/>
              </a:ext>
            </a:extLst>
          </p:cNvPr>
          <p:cNvSpPr/>
          <p:nvPr userDrawn="1"/>
        </p:nvSpPr>
        <p:spPr>
          <a:xfrm>
            <a:off x="8963025" y="0"/>
            <a:ext cx="1725612" cy="96702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D6CEAAE7-2B94-4D3F-8B90-534EF53E60EC}"/>
              </a:ext>
            </a:extLst>
          </p:cNvPr>
          <p:cNvSpPr/>
          <p:nvPr userDrawn="1"/>
        </p:nvSpPr>
        <p:spPr>
          <a:xfrm>
            <a:off x="174171" y="7400422"/>
            <a:ext cx="8984342" cy="80846"/>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Title Placeholder 1">
            <a:extLst>
              <a:ext uri="{FF2B5EF4-FFF2-40B4-BE49-F238E27FC236}">
                <a16:creationId xmlns:a16="http://schemas.microsoft.com/office/drawing/2014/main" id="{85C8F9D2-18D6-45D6-9CF7-FE063D09D72A}"/>
              </a:ext>
            </a:extLst>
          </p:cNvPr>
          <p:cNvSpPr txBox="1">
            <a:spLocks/>
          </p:cNvSpPr>
          <p:nvPr userDrawn="1"/>
        </p:nvSpPr>
        <p:spPr>
          <a:xfrm>
            <a:off x="9231086" y="7335660"/>
            <a:ext cx="1574574" cy="153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spAutoFit/>
          </a:bodyPr>
          <a:lstStyle>
            <a:lvl1pPr algn="ctr" defTabSz="914400" rtl="0" eaLnBrk="1" latinLnBrk="0" hangingPunct="1">
              <a:spcBef>
                <a:spcPct val="0"/>
              </a:spcBef>
              <a:buNone/>
              <a:defRPr lang="en-US" sz="2800" b="1" kern="1200">
                <a:solidFill>
                  <a:schemeClr val="bg1"/>
                </a:solidFill>
                <a:latin typeface="Arial" pitchFamily="34" charset="0"/>
                <a:ea typeface="+mj-ea"/>
                <a:cs typeface="Arial" pitchFamily="34" charset="0"/>
              </a:defRPr>
            </a:lvl1pPr>
          </a:lstStyle>
          <a:p>
            <a:pPr algn="l" eaLnBrk="0" fontAlgn="base" hangingPunct="0">
              <a:spcAft>
                <a:spcPct val="0"/>
              </a:spcAft>
            </a:pPr>
            <a:r>
              <a:rPr lang="en-CA" sz="1000" dirty="0">
                <a:solidFill>
                  <a:schemeClr val="tx1"/>
                </a:solidFill>
                <a:latin typeface="Calibri" panose="020F0502020204030204" pitchFamily="34" charset="0"/>
                <a:cs typeface="Calibri" panose="020F0502020204030204" pitchFamily="34" charset="0"/>
              </a:rPr>
              <a:t>Rotational Momentum</a:t>
            </a:r>
          </a:p>
        </p:txBody>
      </p:sp>
    </p:spTree>
    <p:extLst>
      <p:ext uri="{BB962C8B-B14F-4D97-AF65-F5344CB8AC3E}">
        <p14:creationId xmlns:p14="http://schemas.microsoft.com/office/powerpoint/2010/main" val="444420521"/>
      </p:ext>
    </p:extLst>
  </p:cSld>
  <p:clrMap bg1="lt1" tx1="dk1" bg2="lt2" tx2="dk2" accent1="accent1" accent2="accent2" accent3="accent3" accent4="accent4" accent5="accent5" accent6="accent6" hlink="hlink" folHlink="folHlink"/>
  <p:sldLayoutIdLst>
    <p:sldLayoutId id="2147483796" r:id="rId1"/>
    <p:sldLayoutId id="2147483797" r:id="rId2"/>
    <p:sldLayoutId id="2147483801" r:id="rId3"/>
    <p:sldLayoutId id="2147483802" r:id="rId4"/>
    <p:sldLayoutId id="2147483803" r:id="rId5"/>
  </p:sldLayoutIdLst>
  <p:hf hdr="0" ftr="0" dt="0"/>
  <p:txStyles>
    <p:titleStyle>
      <a:lvl1pPr algn="ctr" defTabSz="914400" rtl="0" eaLnBrk="1" latinLnBrk="0" hangingPunct="1">
        <a:spcBef>
          <a:spcPct val="0"/>
        </a:spcBef>
        <a:buNone/>
        <a:defRPr lang="en-US" sz="2800" b="1" kern="1200">
          <a:solidFill>
            <a:schemeClr val="bg1"/>
          </a:solidFill>
          <a:latin typeface="Calibri" panose="020F0502020204030204" pitchFamily="34" charset="0"/>
          <a:ea typeface="+mj-ea"/>
          <a:cs typeface="Calibri" panose="020F0502020204030204" pitchFamily="34" charset="0"/>
        </a:defRPr>
      </a:lvl1pPr>
    </p:titleStyle>
    <p:bodyStyle>
      <a:lvl1pPr marL="0" indent="0" algn="l" defTabSz="914400" rtl="0" eaLnBrk="1" latinLnBrk="0" hangingPunct="1">
        <a:spcBef>
          <a:spcPct val="20000"/>
        </a:spcBef>
        <a:buFont typeface="Arial" pitchFamily="34" charset="0"/>
        <a:buNone/>
        <a:defRPr lang="en-US" sz="1400" b="1" kern="1200" dirty="0" smtClean="0">
          <a:solidFill>
            <a:srgbClr val="02291B"/>
          </a:solidFill>
          <a:latin typeface="Calibri" panose="020F0502020204030204" pitchFamily="34" charset="0"/>
          <a:ea typeface="+mn-ea"/>
          <a:cs typeface="Calibri" panose="020F0502020204030204" pitchFamily="34" charset="0"/>
        </a:defRPr>
      </a:lvl1pPr>
      <a:lvl2pPr marL="742950" indent="-285750" algn="l" defTabSz="914400" rtl="0" eaLnBrk="1" latinLnBrk="0" hangingPunct="1">
        <a:spcBef>
          <a:spcPct val="20000"/>
        </a:spcBef>
        <a:buFont typeface="Arial" pitchFamily="34" charset="0"/>
        <a:buChar char="–"/>
        <a:defRPr lang="en-US" sz="1400" kern="1200" dirty="0" smtClean="0">
          <a:solidFill>
            <a:srgbClr val="00A440"/>
          </a:solidFill>
          <a:latin typeface="Calibri" panose="020F0502020204030204" pitchFamily="34" charset="0"/>
          <a:ea typeface="+mn-ea"/>
          <a:cs typeface="Calibri" panose="020F0502020204030204" pitchFamily="34" charset="0"/>
        </a:defRPr>
      </a:lvl2pPr>
      <a:lvl3pPr marL="1143000" indent="-228600" algn="l" defTabSz="914400" rtl="0" eaLnBrk="1" latinLnBrk="0" hangingPunct="1">
        <a:spcBef>
          <a:spcPct val="20000"/>
        </a:spcBef>
        <a:buClr>
          <a:srgbClr val="408B70"/>
        </a:buClr>
        <a:buFont typeface="Arial" pitchFamily="34" charset="0"/>
        <a:buChar char="•"/>
        <a:defRPr lang="en-US" sz="1400" kern="1200" dirty="0" smtClean="0">
          <a:solidFill>
            <a:srgbClr val="00A440"/>
          </a:solidFill>
          <a:latin typeface="Calibri" panose="020F0502020204030204" pitchFamily="34" charset="0"/>
          <a:ea typeface="+mn-ea"/>
          <a:cs typeface="Calibri" panose="020F0502020204030204" pitchFamily="34" charset="0"/>
        </a:defRPr>
      </a:lvl3pPr>
      <a:lvl4pPr marL="1600200" indent="-228600" algn="l" defTabSz="914400" rtl="0" eaLnBrk="1" latinLnBrk="0" hangingPunct="1">
        <a:spcBef>
          <a:spcPct val="20000"/>
        </a:spcBef>
        <a:buClr>
          <a:srgbClr val="408B70"/>
        </a:buClr>
        <a:buFont typeface="Arial" pitchFamily="34" charset="0"/>
        <a:buChar char="–"/>
        <a:defRPr lang="en-US" sz="1400" kern="1200" dirty="0" smtClean="0">
          <a:solidFill>
            <a:srgbClr val="00A440"/>
          </a:solidFill>
          <a:latin typeface="Calibri" panose="020F0502020204030204" pitchFamily="34" charset="0"/>
          <a:ea typeface="+mn-ea"/>
          <a:cs typeface="Calibri" panose="020F0502020204030204" pitchFamily="34" charset="0"/>
        </a:defRPr>
      </a:lvl4pPr>
      <a:lvl5pPr marL="2057400" indent="-228600" algn="l" defTabSz="914400" rtl="0" eaLnBrk="1" latinLnBrk="0" hangingPunct="1">
        <a:spcBef>
          <a:spcPct val="20000"/>
        </a:spcBef>
        <a:buFont typeface="Arial" pitchFamily="34" charset="0"/>
        <a:buChar char="»"/>
        <a:defRPr lang="en-US" sz="1600" kern="1200" dirty="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5.xml"/><Relationship Id="rId4" Type="http://schemas.openxmlformats.org/officeDocument/2006/relationships/image" Target="../media/image29.png"/></Relationships>
</file>

<file path=ppt/slides/_rels/slide5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CCBB0A9-6170-4D89-BDCB-AF3897F5EAE5}"/>
              </a:ext>
            </a:extLst>
          </p:cNvPr>
          <p:cNvSpPr>
            <a:spLocks noGrp="1"/>
          </p:cNvSpPr>
          <p:nvPr>
            <p:ph type="sldNum" sz="quarter" idx="12"/>
          </p:nvPr>
        </p:nvSpPr>
        <p:spPr/>
        <p:txBody>
          <a:bodyPr/>
          <a:lstStyle/>
          <a:p>
            <a:fld id="{D2C46B30-1E6E-4EFB-A798-3E7E3624535A}" type="slidenum">
              <a:rPr lang="en-US" smtClean="0"/>
              <a:t>1</a:t>
            </a:fld>
            <a:endParaRPr lang="en-US" dirty="0"/>
          </a:p>
        </p:txBody>
      </p:sp>
      <p:sp>
        <p:nvSpPr>
          <p:cNvPr id="3" name="Rectangle 2">
            <a:extLst>
              <a:ext uri="{FF2B5EF4-FFF2-40B4-BE49-F238E27FC236}">
                <a16:creationId xmlns:a16="http://schemas.microsoft.com/office/drawing/2014/main" id="{9CD73455-50CD-45C9-9934-F2EF64DD3D86}"/>
              </a:ext>
            </a:extLst>
          </p:cNvPr>
          <p:cNvSpPr/>
          <p:nvPr/>
        </p:nvSpPr>
        <p:spPr>
          <a:xfrm>
            <a:off x="0" y="-1"/>
            <a:ext cx="10693400" cy="756126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4" name="Picture 3">
            <a:extLst>
              <a:ext uri="{FF2B5EF4-FFF2-40B4-BE49-F238E27FC236}">
                <a16:creationId xmlns:a16="http://schemas.microsoft.com/office/drawing/2014/main" id="{19B3458A-9CEC-4ACC-A3C5-037D60EAACB2}"/>
              </a:ext>
            </a:extLst>
          </p:cNvPr>
          <p:cNvPicPr>
            <a:picLocks noChangeAspect="1"/>
          </p:cNvPicPr>
          <p:nvPr/>
        </p:nvPicPr>
        <p:blipFill>
          <a:blip r:embed="rId2"/>
          <a:stretch>
            <a:fillRect/>
          </a:stretch>
        </p:blipFill>
        <p:spPr>
          <a:xfrm>
            <a:off x="0" y="765811"/>
            <a:ext cx="10693400" cy="6029640"/>
          </a:xfrm>
          <a:prstGeom prst="rect">
            <a:avLst/>
          </a:prstGeom>
        </p:spPr>
      </p:pic>
    </p:spTree>
    <p:extLst>
      <p:ext uri="{BB962C8B-B14F-4D97-AF65-F5344CB8AC3E}">
        <p14:creationId xmlns:p14="http://schemas.microsoft.com/office/powerpoint/2010/main" val="4130154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AB8C7-2556-4C05-BBF4-3681F7E1E93E}"/>
              </a:ext>
            </a:extLst>
          </p:cNvPr>
          <p:cNvSpPr>
            <a:spLocks noGrp="1"/>
          </p:cNvSpPr>
          <p:nvPr>
            <p:ph type="title"/>
          </p:nvPr>
        </p:nvSpPr>
        <p:spPr/>
        <p:txBody>
          <a:bodyPr/>
          <a:lstStyle/>
          <a:p>
            <a:r>
              <a:rPr lang="en-CA" dirty="0"/>
              <a:t>Motivation – Past Studies</a:t>
            </a:r>
          </a:p>
        </p:txBody>
      </p:sp>
      <p:sp>
        <p:nvSpPr>
          <p:cNvPr id="3" name="Slide Number Placeholder 2">
            <a:extLst>
              <a:ext uri="{FF2B5EF4-FFF2-40B4-BE49-F238E27FC236}">
                <a16:creationId xmlns:a16="http://schemas.microsoft.com/office/drawing/2014/main" id="{6DE3183B-55B1-4311-9E66-E32F1F5ACD91}"/>
              </a:ext>
            </a:extLst>
          </p:cNvPr>
          <p:cNvSpPr>
            <a:spLocks noGrp="1"/>
          </p:cNvSpPr>
          <p:nvPr>
            <p:ph type="sldNum" sz="quarter" idx="12"/>
          </p:nvPr>
        </p:nvSpPr>
        <p:spPr/>
        <p:txBody>
          <a:bodyPr/>
          <a:lstStyle/>
          <a:p>
            <a:fld id="{D2C46B30-1E6E-4EFB-A798-3E7E3624535A}" type="slidenum">
              <a:rPr lang="en-US" smtClean="0"/>
              <a:t>10</a:t>
            </a:fld>
            <a:endParaRPr lang="en-US" dirty="0"/>
          </a:p>
        </p:txBody>
      </p:sp>
      <p:graphicFrame>
        <p:nvGraphicFramePr>
          <p:cNvPr id="5" name="Table 4">
            <a:extLst>
              <a:ext uri="{FF2B5EF4-FFF2-40B4-BE49-F238E27FC236}">
                <a16:creationId xmlns:a16="http://schemas.microsoft.com/office/drawing/2014/main" id="{644474AC-9067-4117-A762-E89CBF1AD02D}"/>
              </a:ext>
            </a:extLst>
          </p:cNvPr>
          <p:cNvGraphicFramePr>
            <a:graphicFrameLocks noGrp="1"/>
          </p:cNvGraphicFramePr>
          <p:nvPr>
            <p:extLst>
              <p:ext uri="{D42A27DB-BD31-4B8C-83A1-F6EECF244321}">
                <p14:modId xmlns:p14="http://schemas.microsoft.com/office/powerpoint/2010/main" val="3919151104"/>
              </p:ext>
            </p:extLst>
          </p:nvPr>
        </p:nvGraphicFramePr>
        <p:xfrm>
          <a:off x="288925" y="1780737"/>
          <a:ext cx="10117140" cy="4849404"/>
        </p:xfrm>
        <a:graphic>
          <a:graphicData uri="http://schemas.openxmlformats.org/drawingml/2006/table">
            <a:tbl>
              <a:tblPr firstRow="1" bandRow="1">
                <a:tableStyleId>{5C22544A-7EE6-4342-B048-85BDC9FD1C3A}</a:tableStyleId>
              </a:tblPr>
              <a:tblGrid>
                <a:gridCol w="1686190">
                  <a:extLst>
                    <a:ext uri="{9D8B030D-6E8A-4147-A177-3AD203B41FA5}">
                      <a16:colId xmlns:a16="http://schemas.microsoft.com/office/drawing/2014/main" val="680097496"/>
                    </a:ext>
                  </a:extLst>
                </a:gridCol>
                <a:gridCol w="1686190">
                  <a:extLst>
                    <a:ext uri="{9D8B030D-6E8A-4147-A177-3AD203B41FA5}">
                      <a16:colId xmlns:a16="http://schemas.microsoft.com/office/drawing/2014/main" val="1242979511"/>
                    </a:ext>
                  </a:extLst>
                </a:gridCol>
                <a:gridCol w="1686190">
                  <a:extLst>
                    <a:ext uri="{9D8B030D-6E8A-4147-A177-3AD203B41FA5}">
                      <a16:colId xmlns:a16="http://schemas.microsoft.com/office/drawing/2014/main" val="558097184"/>
                    </a:ext>
                  </a:extLst>
                </a:gridCol>
                <a:gridCol w="1686190">
                  <a:extLst>
                    <a:ext uri="{9D8B030D-6E8A-4147-A177-3AD203B41FA5}">
                      <a16:colId xmlns:a16="http://schemas.microsoft.com/office/drawing/2014/main" val="210709351"/>
                    </a:ext>
                  </a:extLst>
                </a:gridCol>
                <a:gridCol w="1686190">
                  <a:extLst>
                    <a:ext uri="{9D8B030D-6E8A-4147-A177-3AD203B41FA5}">
                      <a16:colId xmlns:a16="http://schemas.microsoft.com/office/drawing/2014/main" val="51222232"/>
                    </a:ext>
                  </a:extLst>
                </a:gridCol>
                <a:gridCol w="1686190">
                  <a:extLst>
                    <a:ext uri="{9D8B030D-6E8A-4147-A177-3AD203B41FA5}">
                      <a16:colId xmlns:a16="http://schemas.microsoft.com/office/drawing/2014/main" val="655926181"/>
                    </a:ext>
                  </a:extLst>
                </a:gridCol>
              </a:tblGrid>
              <a:tr h="404117">
                <a:tc>
                  <a:txBody>
                    <a:bodyPr/>
                    <a:lstStyle/>
                    <a:p>
                      <a:r>
                        <a:rPr lang="en-CA" sz="1600" b="1" i="0" u="none" dirty="0" err="1">
                          <a:latin typeface="Calibri" panose="020F0502020204030204" pitchFamily="34" charset="0"/>
                          <a:cs typeface="Calibri" panose="020F0502020204030204" pitchFamily="34" charset="0"/>
                        </a:rPr>
                        <a:t>TotaAnnReturn</a:t>
                      </a:r>
                      <a:endParaRPr lang="en-CA" sz="1600" b="1" i="0" u="none" dirty="0">
                        <a:latin typeface="Calibri" panose="020F0502020204030204" pitchFamily="34" charset="0"/>
                        <a:cs typeface="Calibri" panose="020F0502020204030204" pitchFamily="34" charset="0"/>
                      </a:endParaRPr>
                    </a:p>
                  </a:txBody>
                  <a:tcPr>
                    <a:solidFill>
                      <a:schemeClr val="accent1">
                        <a:lumMod val="50000"/>
                      </a:schemeClr>
                    </a:solidFill>
                  </a:tcPr>
                </a:tc>
                <a:tc>
                  <a:txBody>
                    <a:bodyPr/>
                    <a:lstStyle/>
                    <a:p>
                      <a:r>
                        <a:rPr lang="en-CA" sz="1600" b="1" i="0" u="none" dirty="0">
                          <a:latin typeface="Calibri" panose="020F0502020204030204" pitchFamily="34" charset="0"/>
                          <a:cs typeface="Calibri" panose="020F0502020204030204" pitchFamily="34" charset="0"/>
                        </a:rPr>
                        <a:t>CAGR</a:t>
                      </a:r>
                    </a:p>
                  </a:txBody>
                  <a:tcPr>
                    <a:solidFill>
                      <a:schemeClr val="bg2">
                        <a:lumMod val="25000"/>
                      </a:schemeClr>
                    </a:solidFill>
                  </a:tcPr>
                </a:tc>
                <a:tc>
                  <a:txBody>
                    <a:bodyPr/>
                    <a:lstStyle/>
                    <a:p>
                      <a:r>
                        <a:rPr lang="en-CA" sz="1600" b="1" i="0" u="none" dirty="0">
                          <a:latin typeface="Calibri" panose="020F0502020204030204" pitchFamily="34" charset="0"/>
                          <a:cs typeface="Calibri" panose="020F0502020204030204" pitchFamily="34" charset="0"/>
                        </a:rPr>
                        <a:t>Sharpe Ratio</a:t>
                      </a:r>
                    </a:p>
                  </a:txBody>
                  <a:tcPr>
                    <a:solidFill>
                      <a:schemeClr val="bg2">
                        <a:lumMod val="25000"/>
                      </a:schemeClr>
                    </a:solidFill>
                  </a:tcPr>
                </a:tc>
                <a:tc>
                  <a:txBody>
                    <a:bodyPr/>
                    <a:lstStyle/>
                    <a:p>
                      <a:r>
                        <a:rPr lang="en-CA" sz="1600" b="1" i="0" u="none" dirty="0" err="1">
                          <a:latin typeface="Calibri" panose="020F0502020204030204" pitchFamily="34" charset="0"/>
                          <a:cs typeface="Calibri" panose="020F0502020204030204" pitchFamily="34" charset="0"/>
                        </a:rPr>
                        <a:t>Aperiods</a:t>
                      </a:r>
                      <a:endParaRPr lang="en-CA" sz="1600" b="1" i="0" u="none" dirty="0">
                        <a:latin typeface="Calibri" panose="020F0502020204030204" pitchFamily="34" charset="0"/>
                        <a:cs typeface="Calibri" panose="020F0502020204030204" pitchFamily="34" charset="0"/>
                      </a:endParaRPr>
                    </a:p>
                  </a:txBody>
                  <a:tcPr>
                    <a:solidFill>
                      <a:schemeClr val="bg2">
                        <a:lumMod val="25000"/>
                      </a:schemeClr>
                    </a:solidFill>
                  </a:tcPr>
                </a:tc>
                <a:tc>
                  <a:txBody>
                    <a:bodyPr/>
                    <a:lstStyle/>
                    <a:p>
                      <a:r>
                        <a:rPr lang="en-CA" sz="1600" b="1" i="0" u="none" dirty="0" err="1">
                          <a:latin typeface="Calibri" panose="020F0502020204030204" pitchFamily="34" charset="0"/>
                          <a:cs typeface="Calibri" panose="020F0502020204030204" pitchFamily="34" charset="0"/>
                        </a:rPr>
                        <a:t>Bperiods</a:t>
                      </a:r>
                      <a:endParaRPr lang="en-CA" sz="1600" b="1" i="0" u="none" dirty="0">
                        <a:latin typeface="Calibri" panose="020F0502020204030204" pitchFamily="34" charset="0"/>
                        <a:cs typeface="Calibri" panose="020F0502020204030204" pitchFamily="34" charset="0"/>
                      </a:endParaRPr>
                    </a:p>
                  </a:txBody>
                  <a:tcPr>
                    <a:solidFill>
                      <a:schemeClr val="bg2">
                        <a:lumMod val="25000"/>
                      </a:schemeClr>
                    </a:solidFill>
                  </a:tcPr>
                </a:tc>
                <a:tc>
                  <a:txBody>
                    <a:bodyPr/>
                    <a:lstStyle/>
                    <a:p>
                      <a:r>
                        <a:rPr lang="en-CA" sz="1600" b="1" i="0" u="none" dirty="0">
                          <a:latin typeface="Calibri" panose="020F0502020204030204" pitchFamily="34" charset="0"/>
                          <a:cs typeface="Calibri" panose="020F0502020204030204" pitchFamily="34" charset="0"/>
                        </a:rPr>
                        <a:t>Frequency</a:t>
                      </a:r>
                    </a:p>
                  </a:txBody>
                  <a:tcPr>
                    <a:solidFill>
                      <a:schemeClr val="bg2">
                        <a:lumMod val="25000"/>
                      </a:schemeClr>
                    </a:solidFill>
                  </a:tcPr>
                </a:tc>
                <a:extLst>
                  <a:ext uri="{0D108BD9-81ED-4DB2-BD59-A6C34878D82A}">
                    <a16:rowId xmlns:a16="http://schemas.microsoft.com/office/drawing/2014/main" val="586172539"/>
                  </a:ext>
                </a:extLst>
              </a:tr>
              <a:tr h="404117">
                <a:tc>
                  <a:txBody>
                    <a:bodyPr/>
                    <a:lstStyle/>
                    <a:p>
                      <a:r>
                        <a:rPr lang="en-CA" sz="1600" dirty="0">
                          <a:latin typeface="Calibri" panose="020F0502020204030204" pitchFamily="34" charset="0"/>
                          <a:cs typeface="Calibri" panose="020F0502020204030204" pitchFamily="34" charset="0"/>
                        </a:rPr>
                        <a:t>36.11</a:t>
                      </a:r>
                    </a:p>
                  </a:txBody>
                  <a:tcPr/>
                </a:tc>
                <a:tc>
                  <a:txBody>
                    <a:bodyPr/>
                    <a:lstStyle/>
                    <a:p>
                      <a:r>
                        <a:rPr lang="en-CA" sz="1600" dirty="0">
                          <a:latin typeface="Calibri" panose="020F0502020204030204" pitchFamily="34" charset="0"/>
                          <a:cs typeface="Calibri" panose="020F0502020204030204" pitchFamily="34" charset="0"/>
                        </a:rPr>
                        <a:t>26.75</a:t>
                      </a:r>
                    </a:p>
                  </a:txBody>
                  <a:tcPr/>
                </a:tc>
                <a:tc>
                  <a:txBody>
                    <a:bodyPr/>
                    <a:lstStyle/>
                    <a:p>
                      <a:r>
                        <a:rPr lang="en-CA" sz="1600" dirty="0">
                          <a:latin typeface="Calibri" panose="020F0502020204030204" pitchFamily="34" charset="0"/>
                          <a:cs typeface="Calibri" panose="020F0502020204030204" pitchFamily="34" charset="0"/>
                        </a:rPr>
                        <a:t>1.52</a:t>
                      </a:r>
                    </a:p>
                  </a:txBody>
                  <a:tcPr/>
                </a:tc>
                <a:tc>
                  <a:txBody>
                    <a:bodyPr/>
                    <a:lstStyle/>
                    <a:p>
                      <a:r>
                        <a:rPr lang="en-CA" sz="1600" dirty="0">
                          <a:latin typeface="Calibri" panose="020F0502020204030204" pitchFamily="34" charset="0"/>
                          <a:cs typeface="Calibri" panose="020F0502020204030204" pitchFamily="34" charset="0"/>
                        </a:rPr>
                        <a:t>15</a:t>
                      </a:r>
                    </a:p>
                  </a:txBody>
                  <a:tcPr/>
                </a:tc>
                <a:tc>
                  <a:txBody>
                    <a:bodyPr/>
                    <a:lstStyle/>
                    <a:p>
                      <a:r>
                        <a:rPr lang="en-CA" sz="1600" dirty="0">
                          <a:latin typeface="Calibri" panose="020F0502020204030204" pitchFamily="34" charset="0"/>
                          <a:cs typeface="Calibri" panose="020F0502020204030204" pitchFamily="34" charset="0"/>
                        </a:rPr>
                        <a:t>20</a:t>
                      </a:r>
                    </a:p>
                  </a:txBody>
                  <a:tcPr/>
                </a:tc>
                <a:tc>
                  <a:txBody>
                    <a:bodyPr/>
                    <a:lstStyle/>
                    <a:p>
                      <a:r>
                        <a:rPr lang="en-CA" sz="1600" dirty="0">
                          <a:latin typeface="Calibri" panose="020F0502020204030204" pitchFamily="34" charset="0"/>
                          <a:cs typeface="Calibri" panose="020F0502020204030204" pitchFamily="34" charset="0"/>
                        </a:rPr>
                        <a:t>20W-FRI</a:t>
                      </a:r>
                    </a:p>
                  </a:txBody>
                  <a:tcPr/>
                </a:tc>
                <a:extLst>
                  <a:ext uri="{0D108BD9-81ED-4DB2-BD59-A6C34878D82A}">
                    <a16:rowId xmlns:a16="http://schemas.microsoft.com/office/drawing/2014/main" val="684439890"/>
                  </a:ext>
                </a:extLst>
              </a:tr>
              <a:tr h="404117">
                <a:tc>
                  <a:txBody>
                    <a:bodyPr/>
                    <a:lstStyle/>
                    <a:p>
                      <a:r>
                        <a:rPr lang="en-CA" sz="1600" dirty="0">
                          <a:latin typeface="Calibri" panose="020F0502020204030204" pitchFamily="34" charset="0"/>
                          <a:cs typeface="Calibri" panose="020F0502020204030204" pitchFamily="34" charset="0"/>
                        </a:rPr>
                        <a:t>35.25</a:t>
                      </a:r>
                    </a:p>
                  </a:txBody>
                  <a:tcPr/>
                </a:tc>
                <a:tc>
                  <a:txBody>
                    <a:bodyPr/>
                    <a:lstStyle/>
                    <a:p>
                      <a:r>
                        <a:rPr lang="en-CA" sz="1600" dirty="0">
                          <a:latin typeface="Calibri" panose="020F0502020204030204" pitchFamily="34" charset="0"/>
                          <a:cs typeface="Calibri" panose="020F0502020204030204" pitchFamily="34" charset="0"/>
                        </a:rPr>
                        <a:t>26.24</a:t>
                      </a:r>
                    </a:p>
                  </a:txBody>
                  <a:tcPr/>
                </a:tc>
                <a:tc>
                  <a:txBody>
                    <a:bodyPr/>
                    <a:lstStyle/>
                    <a:p>
                      <a:r>
                        <a:rPr lang="en-CA" sz="1600" dirty="0">
                          <a:latin typeface="Calibri" panose="020F0502020204030204" pitchFamily="34" charset="0"/>
                          <a:cs typeface="Calibri" panose="020F0502020204030204" pitchFamily="34" charset="0"/>
                        </a:rPr>
                        <a:t>1.42</a:t>
                      </a:r>
                    </a:p>
                  </a:txBody>
                  <a:tcPr/>
                </a:tc>
                <a:tc>
                  <a:txBody>
                    <a:bodyPr/>
                    <a:lstStyle/>
                    <a:p>
                      <a:r>
                        <a:rPr lang="en-CA" sz="1600" dirty="0">
                          <a:latin typeface="Calibri" panose="020F0502020204030204" pitchFamily="34" charset="0"/>
                          <a:cs typeface="Calibri" panose="020F0502020204030204" pitchFamily="34" charset="0"/>
                        </a:rPr>
                        <a:t>20</a:t>
                      </a:r>
                    </a:p>
                  </a:txBody>
                  <a:tcPr/>
                </a:tc>
                <a:tc>
                  <a:txBody>
                    <a:bodyPr/>
                    <a:lstStyle/>
                    <a:p>
                      <a:r>
                        <a:rPr lang="en-CA" sz="1600" dirty="0">
                          <a:latin typeface="Calibri" panose="020F0502020204030204" pitchFamily="34" charset="0"/>
                          <a:cs typeface="Calibri" panose="020F0502020204030204" pitchFamily="34" charset="0"/>
                        </a:rPr>
                        <a:t>15</a:t>
                      </a:r>
                    </a:p>
                  </a:txBody>
                  <a:tcPr/>
                </a:tc>
                <a:tc>
                  <a:txBody>
                    <a:bodyPr/>
                    <a:lstStyle/>
                    <a:p>
                      <a:r>
                        <a:rPr lang="en-CA" sz="1600" dirty="0">
                          <a:latin typeface="Calibri" panose="020F0502020204030204" pitchFamily="34" charset="0"/>
                          <a:cs typeface="Calibri" panose="020F0502020204030204" pitchFamily="34" charset="0"/>
                        </a:rPr>
                        <a:t>20W-MON</a:t>
                      </a:r>
                    </a:p>
                  </a:txBody>
                  <a:tcPr/>
                </a:tc>
                <a:extLst>
                  <a:ext uri="{0D108BD9-81ED-4DB2-BD59-A6C34878D82A}">
                    <a16:rowId xmlns:a16="http://schemas.microsoft.com/office/drawing/2014/main" val="3303055297"/>
                  </a:ext>
                </a:extLst>
              </a:tr>
              <a:tr h="404117">
                <a:tc>
                  <a:txBody>
                    <a:bodyPr/>
                    <a:lstStyle/>
                    <a:p>
                      <a:r>
                        <a:rPr lang="en-CA" sz="1600" dirty="0">
                          <a:latin typeface="Calibri" panose="020F0502020204030204" pitchFamily="34" charset="0"/>
                          <a:cs typeface="Calibri" panose="020F0502020204030204" pitchFamily="34" charset="0"/>
                        </a:rPr>
                        <a:t>34.90</a:t>
                      </a:r>
                    </a:p>
                  </a:txBody>
                  <a:tcPr/>
                </a:tc>
                <a:tc>
                  <a:txBody>
                    <a:bodyPr/>
                    <a:lstStyle/>
                    <a:p>
                      <a:r>
                        <a:rPr lang="en-CA" sz="1600" dirty="0">
                          <a:latin typeface="Calibri" panose="020F0502020204030204" pitchFamily="34" charset="0"/>
                          <a:cs typeface="Calibri" panose="020F0502020204030204" pitchFamily="34" charset="0"/>
                        </a:rPr>
                        <a:t>26.03</a:t>
                      </a:r>
                    </a:p>
                  </a:txBody>
                  <a:tcPr/>
                </a:tc>
                <a:tc>
                  <a:txBody>
                    <a:bodyPr/>
                    <a:lstStyle/>
                    <a:p>
                      <a:r>
                        <a:rPr lang="en-CA" sz="1600" dirty="0">
                          <a:latin typeface="Calibri" panose="020F0502020204030204" pitchFamily="34" charset="0"/>
                          <a:cs typeface="Calibri" panose="020F0502020204030204" pitchFamily="34" charset="0"/>
                        </a:rPr>
                        <a:t>1.42</a:t>
                      </a:r>
                    </a:p>
                  </a:txBody>
                  <a:tcPr/>
                </a:tc>
                <a:tc>
                  <a:txBody>
                    <a:bodyPr/>
                    <a:lstStyle/>
                    <a:p>
                      <a:r>
                        <a:rPr lang="en-CA" sz="1600" dirty="0">
                          <a:latin typeface="Calibri" panose="020F0502020204030204" pitchFamily="34" charset="0"/>
                          <a:cs typeface="Calibri" panose="020F0502020204030204" pitchFamily="34" charset="0"/>
                        </a:rPr>
                        <a:t>15</a:t>
                      </a:r>
                    </a:p>
                  </a:txBody>
                  <a:tcPr/>
                </a:tc>
                <a:tc>
                  <a:txBody>
                    <a:bodyPr/>
                    <a:lstStyle/>
                    <a:p>
                      <a:r>
                        <a:rPr lang="en-CA" sz="1600" dirty="0">
                          <a:latin typeface="Calibri" panose="020F0502020204030204" pitchFamily="34" charset="0"/>
                          <a:cs typeface="Calibri" panose="020F0502020204030204" pitchFamily="34" charset="0"/>
                        </a:rPr>
                        <a:t>20</a:t>
                      </a:r>
                    </a:p>
                  </a:txBody>
                  <a:tcPr/>
                </a:tc>
                <a:tc>
                  <a:txBody>
                    <a:bodyPr/>
                    <a:lstStyle/>
                    <a:p>
                      <a:r>
                        <a:rPr lang="en-CA" sz="1600" dirty="0">
                          <a:latin typeface="Calibri" panose="020F0502020204030204" pitchFamily="34" charset="0"/>
                          <a:cs typeface="Calibri" panose="020F0502020204030204" pitchFamily="34" charset="0"/>
                        </a:rPr>
                        <a:t>20W-MON</a:t>
                      </a:r>
                    </a:p>
                  </a:txBody>
                  <a:tcPr/>
                </a:tc>
                <a:extLst>
                  <a:ext uri="{0D108BD9-81ED-4DB2-BD59-A6C34878D82A}">
                    <a16:rowId xmlns:a16="http://schemas.microsoft.com/office/drawing/2014/main" val="3421863013"/>
                  </a:ext>
                </a:extLst>
              </a:tr>
              <a:tr h="404117">
                <a:tc>
                  <a:txBody>
                    <a:bodyPr/>
                    <a:lstStyle/>
                    <a:p>
                      <a:r>
                        <a:rPr lang="en-CA" sz="1600" dirty="0">
                          <a:latin typeface="Calibri" panose="020F0502020204030204" pitchFamily="34" charset="0"/>
                          <a:cs typeface="Calibri" panose="020F0502020204030204" pitchFamily="34" charset="0"/>
                        </a:rPr>
                        <a:t>34.75</a:t>
                      </a:r>
                    </a:p>
                  </a:txBody>
                  <a:tcPr/>
                </a:tc>
                <a:tc>
                  <a:txBody>
                    <a:bodyPr/>
                    <a:lstStyle/>
                    <a:p>
                      <a:r>
                        <a:rPr lang="en-CA" sz="1600" dirty="0">
                          <a:latin typeface="Calibri" panose="020F0502020204030204" pitchFamily="34" charset="0"/>
                          <a:cs typeface="Calibri" panose="020F0502020204030204" pitchFamily="34" charset="0"/>
                        </a:rPr>
                        <a:t>25.94</a:t>
                      </a:r>
                    </a:p>
                  </a:txBody>
                  <a:tcPr/>
                </a:tc>
                <a:tc>
                  <a:txBody>
                    <a:bodyPr/>
                    <a:lstStyle/>
                    <a:p>
                      <a:r>
                        <a:rPr lang="en-CA" sz="1600" dirty="0">
                          <a:latin typeface="Calibri" panose="020F0502020204030204" pitchFamily="34" charset="0"/>
                          <a:cs typeface="Calibri" panose="020F0502020204030204" pitchFamily="34" charset="0"/>
                        </a:rPr>
                        <a:t>1.41</a:t>
                      </a:r>
                    </a:p>
                  </a:txBody>
                  <a:tcPr/>
                </a:tc>
                <a:tc>
                  <a:txBody>
                    <a:bodyPr/>
                    <a:lstStyle/>
                    <a:p>
                      <a:r>
                        <a:rPr lang="en-CA" sz="1600" dirty="0">
                          <a:latin typeface="Calibri" panose="020F0502020204030204" pitchFamily="34" charset="0"/>
                          <a:cs typeface="Calibri" panose="020F0502020204030204" pitchFamily="34" charset="0"/>
                        </a:rPr>
                        <a:t>15</a:t>
                      </a:r>
                    </a:p>
                  </a:txBody>
                  <a:tcPr/>
                </a:tc>
                <a:tc>
                  <a:txBody>
                    <a:bodyPr/>
                    <a:lstStyle/>
                    <a:p>
                      <a:r>
                        <a:rPr lang="en-CA" sz="1600" dirty="0">
                          <a:latin typeface="Calibri" panose="020F0502020204030204" pitchFamily="34" charset="0"/>
                          <a:cs typeface="Calibri" panose="020F0502020204030204" pitchFamily="34" charset="0"/>
                        </a:rPr>
                        <a:t>15</a:t>
                      </a:r>
                    </a:p>
                  </a:txBody>
                  <a:tcPr/>
                </a:tc>
                <a:tc>
                  <a:txBody>
                    <a:bodyPr/>
                    <a:lstStyle/>
                    <a:p>
                      <a:r>
                        <a:rPr lang="en-CA" sz="1600" dirty="0">
                          <a:latin typeface="Calibri" panose="020F0502020204030204" pitchFamily="34" charset="0"/>
                          <a:cs typeface="Calibri" panose="020F0502020204030204" pitchFamily="34" charset="0"/>
                        </a:rPr>
                        <a:t>20W-MON</a:t>
                      </a:r>
                    </a:p>
                  </a:txBody>
                  <a:tcPr/>
                </a:tc>
                <a:extLst>
                  <a:ext uri="{0D108BD9-81ED-4DB2-BD59-A6C34878D82A}">
                    <a16:rowId xmlns:a16="http://schemas.microsoft.com/office/drawing/2014/main" val="1055685187"/>
                  </a:ext>
                </a:extLst>
              </a:tr>
              <a:tr h="404117">
                <a:tc>
                  <a:txBody>
                    <a:bodyPr/>
                    <a:lstStyle/>
                    <a:p>
                      <a:r>
                        <a:rPr lang="en-CA" sz="1600" dirty="0">
                          <a:latin typeface="Calibri" panose="020F0502020204030204" pitchFamily="34" charset="0"/>
                          <a:cs typeface="Calibri" panose="020F0502020204030204" pitchFamily="34" charset="0"/>
                        </a:rPr>
                        <a:t>34.40</a:t>
                      </a:r>
                    </a:p>
                  </a:txBody>
                  <a:tcPr/>
                </a:tc>
                <a:tc>
                  <a:txBody>
                    <a:bodyPr/>
                    <a:lstStyle/>
                    <a:p>
                      <a:r>
                        <a:rPr lang="en-CA" sz="1600" dirty="0">
                          <a:latin typeface="Calibri" panose="020F0502020204030204" pitchFamily="34" charset="0"/>
                          <a:cs typeface="Calibri" panose="020F0502020204030204" pitchFamily="34" charset="0"/>
                        </a:rPr>
                        <a:t>25.74</a:t>
                      </a:r>
                    </a:p>
                  </a:txBody>
                  <a:tcPr/>
                </a:tc>
                <a:tc>
                  <a:txBody>
                    <a:bodyPr/>
                    <a:lstStyle/>
                    <a:p>
                      <a:r>
                        <a:rPr lang="en-CA" sz="1600" dirty="0">
                          <a:latin typeface="Calibri" panose="020F0502020204030204" pitchFamily="34" charset="0"/>
                          <a:cs typeface="Calibri" panose="020F0502020204030204" pitchFamily="34" charset="0"/>
                        </a:rPr>
                        <a:t>1.62</a:t>
                      </a:r>
                    </a:p>
                  </a:txBody>
                  <a:tcPr/>
                </a:tc>
                <a:tc>
                  <a:txBody>
                    <a:bodyPr/>
                    <a:lstStyle/>
                    <a:p>
                      <a:r>
                        <a:rPr lang="en-CA" sz="1600" dirty="0">
                          <a:latin typeface="Calibri" panose="020F0502020204030204" pitchFamily="34" charset="0"/>
                          <a:cs typeface="Calibri" panose="020F0502020204030204" pitchFamily="34" charset="0"/>
                        </a:rPr>
                        <a:t>40</a:t>
                      </a:r>
                    </a:p>
                  </a:txBody>
                  <a:tcPr/>
                </a:tc>
                <a:tc>
                  <a:txBody>
                    <a:bodyPr/>
                    <a:lstStyle/>
                    <a:p>
                      <a:r>
                        <a:rPr lang="en-CA" sz="1600" dirty="0">
                          <a:latin typeface="Calibri" panose="020F0502020204030204" pitchFamily="34" charset="0"/>
                          <a:cs typeface="Calibri" panose="020F0502020204030204" pitchFamily="34" charset="0"/>
                        </a:rPr>
                        <a:t>20</a:t>
                      </a:r>
                    </a:p>
                  </a:txBody>
                  <a:tcPr/>
                </a:tc>
                <a:tc>
                  <a:txBody>
                    <a:bodyPr/>
                    <a:lstStyle/>
                    <a:p>
                      <a:r>
                        <a:rPr lang="en-CA" sz="1600" dirty="0">
                          <a:latin typeface="Calibri" panose="020F0502020204030204" pitchFamily="34" charset="0"/>
                          <a:cs typeface="Calibri" panose="020F0502020204030204" pitchFamily="34" charset="0"/>
                        </a:rPr>
                        <a:t>20W-FRI</a:t>
                      </a:r>
                    </a:p>
                  </a:txBody>
                  <a:tcPr/>
                </a:tc>
                <a:extLst>
                  <a:ext uri="{0D108BD9-81ED-4DB2-BD59-A6C34878D82A}">
                    <a16:rowId xmlns:a16="http://schemas.microsoft.com/office/drawing/2014/main" val="3695485181"/>
                  </a:ext>
                </a:extLst>
              </a:tr>
              <a:tr h="404117">
                <a:tc>
                  <a:txBody>
                    <a:bodyPr/>
                    <a:lstStyle/>
                    <a:p>
                      <a:r>
                        <a:rPr lang="en-CA" sz="1600" dirty="0">
                          <a:latin typeface="Calibri" panose="020F0502020204030204" pitchFamily="34" charset="0"/>
                          <a:cs typeface="Calibri" panose="020F0502020204030204" pitchFamily="34" charset="0"/>
                        </a:rPr>
                        <a:t>34.00</a:t>
                      </a:r>
                    </a:p>
                  </a:txBody>
                  <a:tcPr/>
                </a:tc>
                <a:tc>
                  <a:txBody>
                    <a:bodyPr/>
                    <a:lstStyle/>
                    <a:p>
                      <a:r>
                        <a:rPr lang="en-CA" sz="1600" dirty="0">
                          <a:latin typeface="Calibri" panose="020F0502020204030204" pitchFamily="34" charset="0"/>
                          <a:cs typeface="Calibri" panose="020F0502020204030204" pitchFamily="34" charset="0"/>
                        </a:rPr>
                        <a:t>25.50</a:t>
                      </a:r>
                    </a:p>
                  </a:txBody>
                  <a:tcPr/>
                </a:tc>
                <a:tc>
                  <a:txBody>
                    <a:bodyPr/>
                    <a:lstStyle/>
                    <a:p>
                      <a:r>
                        <a:rPr lang="en-CA" sz="1600" dirty="0">
                          <a:latin typeface="Calibri" panose="020F0502020204030204" pitchFamily="34" charset="0"/>
                          <a:cs typeface="Calibri" panose="020F0502020204030204" pitchFamily="34" charset="0"/>
                        </a:rPr>
                        <a:t>1.73</a:t>
                      </a:r>
                    </a:p>
                  </a:txBody>
                  <a:tcPr/>
                </a:tc>
                <a:tc>
                  <a:txBody>
                    <a:bodyPr/>
                    <a:lstStyle/>
                    <a:p>
                      <a:r>
                        <a:rPr lang="en-CA" sz="1600" dirty="0">
                          <a:latin typeface="Calibri" panose="020F0502020204030204" pitchFamily="34" charset="0"/>
                          <a:cs typeface="Calibri" panose="020F0502020204030204" pitchFamily="34" charset="0"/>
                        </a:rPr>
                        <a:t>20</a:t>
                      </a:r>
                    </a:p>
                  </a:txBody>
                  <a:tcPr/>
                </a:tc>
                <a:tc>
                  <a:txBody>
                    <a:bodyPr/>
                    <a:lstStyle/>
                    <a:p>
                      <a:r>
                        <a:rPr lang="en-CA" sz="1600" dirty="0">
                          <a:latin typeface="Calibri" panose="020F0502020204030204" pitchFamily="34" charset="0"/>
                          <a:cs typeface="Calibri" panose="020F0502020204030204" pitchFamily="34" charset="0"/>
                        </a:rPr>
                        <a:t>20</a:t>
                      </a:r>
                    </a:p>
                  </a:txBody>
                  <a:tcPr/>
                </a:tc>
                <a:tc>
                  <a:txBody>
                    <a:bodyPr/>
                    <a:lstStyle/>
                    <a:p>
                      <a:r>
                        <a:rPr lang="en-CA" sz="1600" dirty="0">
                          <a:latin typeface="Calibri" panose="020F0502020204030204" pitchFamily="34" charset="0"/>
                          <a:cs typeface="Calibri" panose="020F0502020204030204" pitchFamily="34" charset="0"/>
                        </a:rPr>
                        <a:t>20W-FRI</a:t>
                      </a:r>
                    </a:p>
                  </a:txBody>
                  <a:tcPr/>
                </a:tc>
                <a:extLst>
                  <a:ext uri="{0D108BD9-81ED-4DB2-BD59-A6C34878D82A}">
                    <a16:rowId xmlns:a16="http://schemas.microsoft.com/office/drawing/2014/main" val="1019234433"/>
                  </a:ext>
                </a:extLst>
              </a:tr>
              <a:tr h="404117">
                <a:tc>
                  <a:txBody>
                    <a:bodyPr/>
                    <a:lstStyle/>
                    <a:p>
                      <a:r>
                        <a:rPr lang="en-CA" sz="1600" dirty="0">
                          <a:latin typeface="Calibri" panose="020F0502020204030204" pitchFamily="34" charset="0"/>
                          <a:cs typeface="Calibri" panose="020F0502020204030204" pitchFamily="34" charset="0"/>
                        </a:rPr>
                        <a:t>33.17</a:t>
                      </a:r>
                    </a:p>
                  </a:txBody>
                  <a:tcPr/>
                </a:tc>
                <a:tc>
                  <a:txBody>
                    <a:bodyPr/>
                    <a:lstStyle/>
                    <a:p>
                      <a:r>
                        <a:rPr lang="en-CA" sz="1600" dirty="0">
                          <a:latin typeface="Calibri" panose="020F0502020204030204" pitchFamily="34" charset="0"/>
                          <a:cs typeface="Calibri" panose="020F0502020204030204" pitchFamily="34" charset="0"/>
                        </a:rPr>
                        <a:t>24.99</a:t>
                      </a:r>
                    </a:p>
                  </a:txBody>
                  <a:tcPr/>
                </a:tc>
                <a:tc>
                  <a:txBody>
                    <a:bodyPr/>
                    <a:lstStyle/>
                    <a:p>
                      <a:r>
                        <a:rPr lang="en-CA" sz="1600" dirty="0">
                          <a:latin typeface="Calibri" panose="020F0502020204030204" pitchFamily="34" charset="0"/>
                          <a:cs typeface="Calibri" panose="020F0502020204030204" pitchFamily="34" charset="0"/>
                        </a:rPr>
                        <a:t>1.68</a:t>
                      </a:r>
                    </a:p>
                  </a:txBody>
                  <a:tcPr/>
                </a:tc>
                <a:tc>
                  <a:txBody>
                    <a:bodyPr/>
                    <a:lstStyle/>
                    <a:p>
                      <a:r>
                        <a:rPr lang="en-CA" sz="1600" dirty="0">
                          <a:latin typeface="Calibri" panose="020F0502020204030204" pitchFamily="34" charset="0"/>
                          <a:cs typeface="Calibri" panose="020F0502020204030204" pitchFamily="34" charset="0"/>
                        </a:rPr>
                        <a:t>10</a:t>
                      </a:r>
                    </a:p>
                  </a:txBody>
                  <a:tcPr/>
                </a:tc>
                <a:tc>
                  <a:txBody>
                    <a:bodyPr/>
                    <a:lstStyle/>
                    <a:p>
                      <a:r>
                        <a:rPr lang="en-CA" sz="1600" dirty="0">
                          <a:latin typeface="Calibri" panose="020F0502020204030204" pitchFamily="34" charset="0"/>
                          <a:cs typeface="Calibri" panose="020F0502020204030204" pitchFamily="34" charset="0"/>
                        </a:rPr>
                        <a:t>20</a:t>
                      </a:r>
                    </a:p>
                  </a:txBody>
                  <a:tcPr/>
                </a:tc>
                <a:tc>
                  <a:txBody>
                    <a:bodyPr/>
                    <a:lstStyle/>
                    <a:p>
                      <a:r>
                        <a:rPr lang="en-CA" sz="1600" dirty="0">
                          <a:latin typeface="Calibri" panose="020F0502020204030204" pitchFamily="34" charset="0"/>
                          <a:cs typeface="Calibri" panose="020F0502020204030204" pitchFamily="34" charset="0"/>
                        </a:rPr>
                        <a:t>20W-FRI</a:t>
                      </a:r>
                    </a:p>
                  </a:txBody>
                  <a:tcPr/>
                </a:tc>
                <a:extLst>
                  <a:ext uri="{0D108BD9-81ED-4DB2-BD59-A6C34878D82A}">
                    <a16:rowId xmlns:a16="http://schemas.microsoft.com/office/drawing/2014/main" val="1211814480"/>
                  </a:ext>
                </a:extLst>
              </a:tr>
              <a:tr h="40411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600" dirty="0">
                          <a:latin typeface="Calibri" panose="020F0502020204030204" pitchFamily="34" charset="0"/>
                          <a:cs typeface="Calibri" panose="020F0502020204030204" pitchFamily="34" charset="0"/>
                        </a:rPr>
                        <a:t>33.17</a:t>
                      </a:r>
                    </a:p>
                  </a:txBody>
                  <a:tcPr/>
                </a:tc>
                <a:tc>
                  <a:txBody>
                    <a:bodyPr/>
                    <a:lstStyle/>
                    <a:p>
                      <a:r>
                        <a:rPr lang="en-CA" sz="1600" dirty="0">
                          <a:latin typeface="Calibri" panose="020F0502020204030204" pitchFamily="34" charset="0"/>
                          <a:cs typeface="Calibri" panose="020F0502020204030204" pitchFamily="34" charset="0"/>
                        </a:rPr>
                        <a:t>24.99</a:t>
                      </a:r>
                    </a:p>
                  </a:txBody>
                  <a:tcPr/>
                </a:tc>
                <a:tc>
                  <a:txBody>
                    <a:bodyPr/>
                    <a:lstStyle/>
                    <a:p>
                      <a:r>
                        <a:rPr lang="en-CA" sz="1600" dirty="0">
                          <a:latin typeface="Calibri" panose="020F0502020204030204" pitchFamily="34" charset="0"/>
                          <a:cs typeface="Calibri" panose="020F0502020204030204" pitchFamily="34" charset="0"/>
                        </a:rPr>
                        <a:t>1.68</a:t>
                      </a:r>
                    </a:p>
                  </a:txBody>
                  <a:tcPr/>
                </a:tc>
                <a:tc>
                  <a:txBody>
                    <a:bodyPr/>
                    <a:lstStyle/>
                    <a:p>
                      <a:r>
                        <a:rPr lang="en-CA" sz="1600" dirty="0">
                          <a:latin typeface="Calibri" panose="020F0502020204030204" pitchFamily="34" charset="0"/>
                          <a:cs typeface="Calibri" panose="020F0502020204030204" pitchFamily="34" charset="0"/>
                        </a:rPr>
                        <a:t>20</a:t>
                      </a:r>
                    </a:p>
                  </a:txBody>
                  <a:tcPr/>
                </a:tc>
                <a:tc>
                  <a:txBody>
                    <a:bodyPr/>
                    <a:lstStyle/>
                    <a:p>
                      <a:r>
                        <a:rPr lang="en-CA" sz="1600" dirty="0">
                          <a:latin typeface="Calibri" panose="020F0502020204030204" pitchFamily="34" charset="0"/>
                          <a:cs typeface="Calibri" panose="020F0502020204030204" pitchFamily="34" charset="0"/>
                        </a:rPr>
                        <a:t>10</a:t>
                      </a:r>
                    </a:p>
                  </a:txBody>
                  <a:tcPr/>
                </a:tc>
                <a:tc>
                  <a:txBody>
                    <a:bodyPr/>
                    <a:lstStyle/>
                    <a:p>
                      <a:r>
                        <a:rPr lang="en-CA" sz="1600" dirty="0">
                          <a:latin typeface="Calibri" panose="020F0502020204030204" pitchFamily="34" charset="0"/>
                          <a:cs typeface="Calibri" panose="020F0502020204030204" pitchFamily="34" charset="0"/>
                        </a:rPr>
                        <a:t>20W-FRI</a:t>
                      </a:r>
                    </a:p>
                  </a:txBody>
                  <a:tcPr/>
                </a:tc>
                <a:extLst>
                  <a:ext uri="{0D108BD9-81ED-4DB2-BD59-A6C34878D82A}">
                    <a16:rowId xmlns:a16="http://schemas.microsoft.com/office/drawing/2014/main" val="140685769"/>
                  </a:ext>
                </a:extLst>
              </a:tr>
              <a:tr h="404117">
                <a:tc>
                  <a:txBody>
                    <a:bodyPr/>
                    <a:lstStyle/>
                    <a:p>
                      <a:r>
                        <a:rPr lang="en-CA" sz="1600" dirty="0">
                          <a:latin typeface="Calibri" panose="020F0502020204030204" pitchFamily="34" charset="0"/>
                          <a:cs typeface="Calibri" panose="020F0502020204030204" pitchFamily="34" charset="0"/>
                        </a:rPr>
                        <a:t>32.65</a:t>
                      </a:r>
                    </a:p>
                  </a:txBody>
                  <a:tcPr/>
                </a:tc>
                <a:tc>
                  <a:txBody>
                    <a:bodyPr/>
                    <a:lstStyle/>
                    <a:p>
                      <a:r>
                        <a:rPr lang="en-CA" sz="1600" dirty="0">
                          <a:latin typeface="Calibri" panose="020F0502020204030204" pitchFamily="34" charset="0"/>
                          <a:cs typeface="Calibri" panose="020F0502020204030204" pitchFamily="34" charset="0"/>
                        </a:rPr>
                        <a:t>24.68</a:t>
                      </a:r>
                    </a:p>
                  </a:txBody>
                  <a:tcPr/>
                </a:tc>
                <a:tc>
                  <a:txBody>
                    <a:bodyPr/>
                    <a:lstStyle/>
                    <a:p>
                      <a:r>
                        <a:rPr lang="en-CA" sz="1600" dirty="0">
                          <a:latin typeface="Calibri" panose="020F0502020204030204" pitchFamily="34" charset="0"/>
                          <a:cs typeface="Calibri" panose="020F0502020204030204" pitchFamily="34" charset="0"/>
                        </a:rPr>
                        <a:t>1.60</a:t>
                      </a:r>
                    </a:p>
                  </a:txBody>
                  <a:tcPr/>
                </a:tc>
                <a:tc>
                  <a:txBody>
                    <a:bodyPr/>
                    <a:lstStyle/>
                    <a:p>
                      <a:r>
                        <a:rPr lang="en-CA" sz="1600" dirty="0">
                          <a:latin typeface="Calibri" panose="020F0502020204030204" pitchFamily="34" charset="0"/>
                          <a:cs typeface="Calibri" panose="020F0502020204030204" pitchFamily="34" charset="0"/>
                        </a:rPr>
                        <a:t>30</a:t>
                      </a:r>
                    </a:p>
                  </a:txBody>
                  <a:tcPr/>
                </a:tc>
                <a:tc>
                  <a:txBody>
                    <a:bodyPr/>
                    <a:lstStyle/>
                    <a:p>
                      <a:r>
                        <a:rPr lang="en-CA" sz="1600" dirty="0">
                          <a:latin typeface="Calibri" panose="020F0502020204030204" pitchFamily="34" charset="0"/>
                          <a:cs typeface="Calibri" panose="020F0502020204030204" pitchFamily="34" charset="0"/>
                        </a:rPr>
                        <a:t>20</a:t>
                      </a:r>
                    </a:p>
                  </a:txBody>
                  <a:tcPr/>
                </a:tc>
                <a:tc>
                  <a:txBody>
                    <a:bodyPr/>
                    <a:lstStyle/>
                    <a:p>
                      <a:r>
                        <a:rPr lang="en-CA" sz="1600" dirty="0">
                          <a:latin typeface="Calibri" panose="020F0502020204030204" pitchFamily="34" charset="0"/>
                          <a:cs typeface="Calibri" panose="020F0502020204030204" pitchFamily="34" charset="0"/>
                        </a:rPr>
                        <a:t>20W-FRI</a:t>
                      </a:r>
                    </a:p>
                  </a:txBody>
                  <a:tcPr/>
                </a:tc>
                <a:extLst>
                  <a:ext uri="{0D108BD9-81ED-4DB2-BD59-A6C34878D82A}">
                    <a16:rowId xmlns:a16="http://schemas.microsoft.com/office/drawing/2014/main" val="227228057"/>
                  </a:ext>
                </a:extLst>
              </a:tr>
              <a:tr h="404117">
                <a:tc>
                  <a:txBody>
                    <a:bodyPr/>
                    <a:lstStyle/>
                    <a:p>
                      <a:r>
                        <a:rPr lang="en-CA" sz="1600" dirty="0">
                          <a:latin typeface="Calibri" panose="020F0502020204030204" pitchFamily="34" charset="0"/>
                          <a:cs typeface="Calibri" panose="020F0502020204030204" pitchFamily="34" charset="0"/>
                        </a:rPr>
                        <a:t>32.16</a:t>
                      </a:r>
                    </a:p>
                  </a:txBody>
                  <a:tcPr/>
                </a:tc>
                <a:tc>
                  <a:txBody>
                    <a:bodyPr/>
                    <a:lstStyle/>
                    <a:p>
                      <a:r>
                        <a:rPr lang="en-CA" sz="1600" dirty="0">
                          <a:latin typeface="Calibri" panose="020F0502020204030204" pitchFamily="34" charset="0"/>
                          <a:cs typeface="Calibri" panose="020F0502020204030204" pitchFamily="34" charset="0"/>
                        </a:rPr>
                        <a:t>24.38</a:t>
                      </a:r>
                    </a:p>
                  </a:txBody>
                  <a:tcPr/>
                </a:tc>
                <a:tc>
                  <a:txBody>
                    <a:bodyPr/>
                    <a:lstStyle/>
                    <a:p>
                      <a:r>
                        <a:rPr lang="en-CA" sz="1600" dirty="0">
                          <a:latin typeface="Calibri" panose="020F0502020204030204" pitchFamily="34" charset="0"/>
                          <a:cs typeface="Calibri" panose="020F0502020204030204" pitchFamily="34" charset="0"/>
                        </a:rPr>
                        <a:t>1.35</a:t>
                      </a:r>
                    </a:p>
                  </a:txBody>
                  <a:tcPr/>
                </a:tc>
                <a:tc>
                  <a:txBody>
                    <a:bodyPr/>
                    <a:lstStyle/>
                    <a:p>
                      <a:r>
                        <a:rPr lang="en-CA" sz="1600" dirty="0">
                          <a:latin typeface="Calibri" panose="020F0502020204030204" pitchFamily="34" charset="0"/>
                          <a:cs typeface="Calibri" panose="020F0502020204030204" pitchFamily="34" charset="0"/>
                        </a:rPr>
                        <a:t>15</a:t>
                      </a:r>
                    </a:p>
                  </a:txBody>
                  <a:tcPr/>
                </a:tc>
                <a:tc>
                  <a:txBody>
                    <a:bodyPr/>
                    <a:lstStyle/>
                    <a:p>
                      <a:r>
                        <a:rPr lang="en-CA" sz="1600" dirty="0">
                          <a:latin typeface="Calibri" panose="020F0502020204030204" pitchFamily="34" charset="0"/>
                          <a:cs typeface="Calibri" panose="020F0502020204030204" pitchFamily="34" charset="0"/>
                        </a:rPr>
                        <a:t>30</a:t>
                      </a:r>
                    </a:p>
                  </a:txBody>
                  <a:tcPr/>
                </a:tc>
                <a:tc>
                  <a:txBody>
                    <a:bodyPr/>
                    <a:lstStyle/>
                    <a:p>
                      <a:r>
                        <a:rPr lang="en-CA" sz="1600" dirty="0">
                          <a:latin typeface="Calibri" panose="020F0502020204030204" pitchFamily="34" charset="0"/>
                          <a:cs typeface="Calibri" panose="020F0502020204030204" pitchFamily="34" charset="0"/>
                        </a:rPr>
                        <a:t>20W-FRI</a:t>
                      </a:r>
                    </a:p>
                  </a:txBody>
                  <a:tcPr/>
                </a:tc>
                <a:extLst>
                  <a:ext uri="{0D108BD9-81ED-4DB2-BD59-A6C34878D82A}">
                    <a16:rowId xmlns:a16="http://schemas.microsoft.com/office/drawing/2014/main" val="1138308193"/>
                  </a:ext>
                </a:extLst>
              </a:tr>
              <a:tr h="404117">
                <a:tc>
                  <a:txBody>
                    <a:bodyPr/>
                    <a:lstStyle/>
                    <a:p>
                      <a:r>
                        <a:rPr lang="en-CA" sz="1600" dirty="0">
                          <a:latin typeface="Calibri" panose="020F0502020204030204" pitchFamily="34" charset="0"/>
                          <a:cs typeface="Calibri" panose="020F0502020204030204" pitchFamily="34" charset="0"/>
                        </a:rPr>
                        <a:t>32.16</a:t>
                      </a:r>
                    </a:p>
                  </a:txBody>
                  <a:tcPr/>
                </a:tc>
                <a:tc>
                  <a:txBody>
                    <a:bodyPr/>
                    <a:lstStyle/>
                    <a:p>
                      <a:r>
                        <a:rPr lang="en-CA" sz="1600" dirty="0">
                          <a:latin typeface="Calibri" panose="020F0502020204030204" pitchFamily="34" charset="0"/>
                          <a:cs typeface="Calibri" panose="020F0502020204030204" pitchFamily="34" charset="0"/>
                        </a:rPr>
                        <a:t>24.38</a:t>
                      </a:r>
                    </a:p>
                  </a:txBody>
                  <a:tcPr/>
                </a:tc>
                <a:tc>
                  <a:txBody>
                    <a:bodyPr/>
                    <a:lstStyle/>
                    <a:p>
                      <a:r>
                        <a:rPr lang="en-CA" sz="1600" dirty="0">
                          <a:latin typeface="Calibri" panose="020F0502020204030204" pitchFamily="34" charset="0"/>
                          <a:cs typeface="Calibri" panose="020F0502020204030204" pitchFamily="34" charset="0"/>
                        </a:rPr>
                        <a:t>1.35</a:t>
                      </a:r>
                    </a:p>
                  </a:txBody>
                  <a:tcPr/>
                </a:tc>
                <a:tc>
                  <a:txBody>
                    <a:bodyPr/>
                    <a:lstStyle/>
                    <a:p>
                      <a:r>
                        <a:rPr lang="en-CA" sz="1600" dirty="0">
                          <a:latin typeface="Calibri" panose="020F0502020204030204" pitchFamily="34" charset="0"/>
                          <a:cs typeface="Calibri" panose="020F0502020204030204" pitchFamily="34" charset="0"/>
                        </a:rPr>
                        <a:t>30</a:t>
                      </a:r>
                    </a:p>
                  </a:txBody>
                  <a:tcPr/>
                </a:tc>
                <a:tc>
                  <a:txBody>
                    <a:bodyPr/>
                    <a:lstStyle/>
                    <a:p>
                      <a:r>
                        <a:rPr lang="en-CA" sz="1600" dirty="0">
                          <a:latin typeface="Calibri" panose="020F0502020204030204" pitchFamily="34" charset="0"/>
                          <a:cs typeface="Calibri" panose="020F0502020204030204" pitchFamily="34" charset="0"/>
                        </a:rPr>
                        <a:t>15</a:t>
                      </a:r>
                    </a:p>
                  </a:txBody>
                  <a:tcPr/>
                </a:tc>
                <a:tc>
                  <a:txBody>
                    <a:bodyPr/>
                    <a:lstStyle/>
                    <a:p>
                      <a:r>
                        <a:rPr lang="en-CA" sz="1600" dirty="0">
                          <a:latin typeface="Calibri" panose="020F0502020204030204" pitchFamily="34" charset="0"/>
                          <a:cs typeface="Calibri" panose="020F0502020204030204" pitchFamily="34" charset="0"/>
                        </a:rPr>
                        <a:t>20W-MON</a:t>
                      </a:r>
                    </a:p>
                  </a:txBody>
                  <a:tcPr/>
                </a:tc>
                <a:extLst>
                  <a:ext uri="{0D108BD9-81ED-4DB2-BD59-A6C34878D82A}">
                    <a16:rowId xmlns:a16="http://schemas.microsoft.com/office/drawing/2014/main" val="1657116485"/>
                  </a:ext>
                </a:extLst>
              </a:tr>
            </a:tbl>
          </a:graphicData>
        </a:graphic>
      </p:graphicFrame>
      <p:sp>
        <p:nvSpPr>
          <p:cNvPr id="7" name="TextBox 3">
            <a:extLst>
              <a:ext uri="{FF2B5EF4-FFF2-40B4-BE49-F238E27FC236}">
                <a16:creationId xmlns:a16="http://schemas.microsoft.com/office/drawing/2014/main" id="{1F2F23C7-BDF6-43A2-B6EE-4271A1D75D9A}"/>
              </a:ext>
            </a:extLst>
          </p:cNvPr>
          <p:cNvSpPr txBox="1">
            <a:spLocks noChangeArrowheads="1"/>
          </p:cNvSpPr>
          <p:nvPr/>
        </p:nvSpPr>
        <p:spPr bwMode="auto">
          <a:xfrm>
            <a:off x="280887" y="1241509"/>
            <a:ext cx="10125175" cy="284950"/>
          </a:xfrm>
          <a:prstGeom prst="rect">
            <a:avLst/>
          </a:prstGeom>
          <a:solidFill>
            <a:schemeClr val="bg1"/>
          </a:solidFill>
          <a:ln>
            <a:noFill/>
          </a:ln>
          <a:effectLst>
            <a:outerShdw dist="25400" dir="5400000" algn="tl" rotWithShape="0">
              <a:srgbClr val="408B70"/>
            </a:outerShdw>
          </a:effectLst>
          <a:extLs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27432" numCol="1" anchor="b" anchorCtr="0" compatLnSpc="1">
            <a:prstTxWarp prst="textNoShape">
              <a:avLst/>
            </a:prstTxWarp>
            <a:spAutoFit/>
          </a:bodyPr>
          <a:lstStyle>
            <a:defPPr>
              <a:defRPr lang="en-US"/>
            </a:defPPr>
            <a:lvl1pPr marL="342900" indent="-342900" defTabSz="1019175" eaLnBrk="0" hangingPunct="0">
              <a:lnSpc>
                <a:spcPct val="110000"/>
              </a:lnSpc>
              <a:spcBef>
                <a:spcPct val="30000"/>
              </a:spcBef>
              <a:buClr>
                <a:srgbClr val="336699"/>
              </a:buClr>
              <a:buFont typeface="Wingdings 3" pitchFamily="18" charset="2"/>
              <a:defRPr sz="1300" b="1" kern="0">
                <a:solidFill>
                  <a:srgbClr val="234035"/>
                </a:solidFill>
                <a:latin typeface="+mj-lt"/>
                <a:cs typeface="Calibri" pitchFamily="34" charset="0"/>
              </a:defRPr>
            </a:lvl1pPr>
            <a:lvl2pPr marL="228600" indent="-228600" defTabSz="1019175" eaLnBrk="0" hangingPunct="0">
              <a:lnSpc>
                <a:spcPct val="110000"/>
              </a:lnSpc>
              <a:spcBef>
                <a:spcPct val="30000"/>
              </a:spcBef>
              <a:buClr>
                <a:srgbClr val="BA1714"/>
              </a:buClr>
              <a:buSzPct val="80000"/>
              <a:buFont typeface="Wingdings" pitchFamily="2" charset="2"/>
              <a:buChar char="n"/>
              <a:defRPr sz="1400">
                <a:latin typeface="+mj-lt"/>
                <a:cs typeface="Calibri" pitchFamily="34" charset="0"/>
              </a:defRPr>
            </a:lvl2pPr>
            <a:lvl3pPr marL="457200" indent="-171450" defTabSz="1019175" eaLnBrk="0" hangingPunct="0">
              <a:lnSpc>
                <a:spcPct val="110000"/>
              </a:lnSpc>
              <a:spcBef>
                <a:spcPct val="30000"/>
              </a:spcBef>
              <a:buClr>
                <a:schemeClr val="bg2"/>
              </a:buClr>
              <a:buFont typeface="Arial" pitchFamily="34" charset="0"/>
              <a:buChar char="–"/>
              <a:defRPr sz="1400">
                <a:latin typeface="+mj-lt"/>
                <a:cs typeface="Calibri" pitchFamily="34" charset="0"/>
              </a:defRPr>
            </a:lvl3pPr>
            <a:lvl4pPr marL="741363" indent="-160338" defTabSz="1019175" eaLnBrk="0" hangingPunct="0">
              <a:lnSpc>
                <a:spcPct val="110000"/>
              </a:lnSpc>
              <a:spcBef>
                <a:spcPct val="30000"/>
              </a:spcBef>
              <a:buClr>
                <a:schemeClr val="bg2"/>
              </a:buClr>
              <a:buFont typeface="Arial" pitchFamily="34" charset="0"/>
              <a:buChar char="–"/>
              <a:defRPr sz="1400">
                <a:latin typeface="+mj-lt"/>
                <a:cs typeface="Calibri" pitchFamily="34" charset="0"/>
              </a:defRPr>
            </a:lvl4pPr>
            <a:lvl5pPr marL="2292350" indent="-254000" defTabSz="1019175" eaLnBrk="0" hangingPunct="0">
              <a:spcBef>
                <a:spcPct val="20000"/>
              </a:spcBef>
              <a:buChar char="»"/>
              <a:defRPr sz="1600">
                <a:latin typeface="+mn-lt"/>
                <a:cs typeface="+mn-cs"/>
              </a:defRPr>
            </a:lvl5pPr>
            <a:lvl6pPr marL="2749550" indent="-254000" defTabSz="1019175" fontAlgn="base">
              <a:spcBef>
                <a:spcPct val="20000"/>
              </a:spcBef>
              <a:spcAft>
                <a:spcPct val="0"/>
              </a:spcAft>
              <a:buChar char="»"/>
              <a:defRPr sz="1600">
                <a:latin typeface="+mn-lt"/>
                <a:cs typeface="+mn-cs"/>
              </a:defRPr>
            </a:lvl6pPr>
            <a:lvl7pPr marL="3206750" indent="-254000" defTabSz="1019175" fontAlgn="base">
              <a:spcBef>
                <a:spcPct val="20000"/>
              </a:spcBef>
              <a:spcAft>
                <a:spcPct val="0"/>
              </a:spcAft>
              <a:buChar char="»"/>
              <a:defRPr sz="1600">
                <a:latin typeface="+mn-lt"/>
                <a:cs typeface="+mn-cs"/>
              </a:defRPr>
            </a:lvl7pPr>
            <a:lvl8pPr marL="3663950" indent="-254000" defTabSz="1019175" fontAlgn="base">
              <a:spcBef>
                <a:spcPct val="20000"/>
              </a:spcBef>
              <a:spcAft>
                <a:spcPct val="0"/>
              </a:spcAft>
              <a:buChar char="»"/>
              <a:defRPr sz="1600">
                <a:latin typeface="+mn-lt"/>
                <a:cs typeface="+mn-cs"/>
              </a:defRPr>
            </a:lvl8pPr>
            <a:lvl9pPr marL="4121150" indent="-254000" defTabSz="1019175" fontAlgn="base">
              <a:spcBef>
                <a:spcPct val="20000"/>
              </a:spcBef>
              <a:spcAft>
                <a:spcPct val="0"/>
              </a:spcAft>
              <a:buChar char="»"/>
              <a:defRPr sz="1600">
                <a:latin typeface="+mn-lt"/>
                <a:cs typeface="+mn-cs"/>
              </a:defRPr>
            </a:lvl9pPr>
          </a:lstStyle>
          <a:p>
            <a:r>
              <a:rPr lang="en-CA" sz="1600" dirty="0">
                <a:solidFill>
                  <a:schemeClr val="tx1"/>
                </a:solidFill>
                <a:latin typeface="Calibri" panose="020F0502020204030204" pitchFamily="34" charset="0"/>
              </a:rPr>
              <a:t>Top 10 Annual Return Combinations from Training Data</a:t>
            </a:r>
          </a:p>
        </p:txBody>
      </p:sp>
      <p:sp>
        <p:nvSpPr>
          <p:cNvPr id="8" name="Rectangle 7">
            <a:extLst>
              <a:ext uri="{FF2B5EF4-FFF2-40B4-BE49-F238E27FC236}">
                <a16:creationId xmlns:a16="http://schemas.microsoft.com/office/drawing/2014/main" id="{1B6E86EA-D318-4345-8548-1D2EC9F06D61}"/>
              </a:ext>
            </a:extLst>
          </p:cNvPr>
          <p:cNvSpPr/>
          <p:nvPr/>
        </p:nvSpPr>
        <p:spPr>
          <a:xfrm>
            <a:off x="8641080" y="1691640"/>
            <a:ext cx="1885950" cy="5052060"/>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467020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ADD16C-0613-45A5-9E7D-C3AAFDD9207D}"/>
              </a:ext>
            </a:extLst>
          </p:cNvPr>
          <p:cNvSpPr>
            <a:spLocks noGrp="1"/>
          </p:cNvSpPr>
          <p:nvPr>
            <p:ph type="title"/>
          </p:nvPr>
        </p:nvSpPr>
        <p:spPr/>
        <p:txBody>
          <a:bodyPr/>
          <a:lstStyle/>
          <a:p>
            <a:r>
              <a:rPr lang="en-CA" dirty="0"/>
              <a:t>Motivation – Past Studies</a:t>
            </a:r>
          </a:p>
        </p:txBody>
      </p:sp>
      <p:sp>
        <p:nvSpPr>
          <p:cNvPr id="3" name="Slide Number Placeholder 2">
            <a:extLst>
              <a:ext uri="{FF2B5EF4-FFF2-40B4-BE49-F238E27FC236}">
                <a16:creationId xmlns:a16="http://schemas.microsoft.com/office/drawing/2014/main" id="{71445FC4-F489-4A1D-8A7F-0E79A67289D0}"/>
              </a:ext>
            </a:extLst>
          </p:cNvPr>
          <p:cNvSpPr>
            <a:spLocks noGrp="1"/>
          </p:cNvSpPr>
          <p:nvPr>
            <p:ph type="sldNum" sz="quarter" idx="12"/>
          </p:nvPr>
        </p:nvSpPr>
        <p:spPr/>
        <p:txBody>
          <a:bodyPr/>
          <a:lstStyle/>
          <a:p>
            <a:fld id="{D2C46B30-1E6E-4EFB-A798-3E7E3624535A}" type="slidenum">
              <a:rPr lang="en-US" smtClean="0"/>
              <a:t>11</a:t>
            </a:fld>
            <a:endParaRPr lang="en-US" dirty="0"/>
          </a:p>
        </p:txBody>
      </p:sp>
      <p:sp>
        <p:nvSpPr>
          <p:cNvPr id="5" name="TextBox 3">
            <a:extLst>
              <a:ext uri="{FF2B5EF4-FFF2-40B4-BE49-F238E27FC236}">
                <a16:creationId xmlns:a16="http://schemas.microsoft.com/office/drawing/2014/main" id="{16AAD1BF-E815-44FE-82E3-C51F486E7D24}"/>
              </a:ext>
            </a:extLst>
          </p:cNvPr>
          <p:cNvSpPr txBox="1">
            <a:spLocks noChangeArrowheads="1"/>
          </p:cNvSpPr>
          <p:nvPr/>
        </p:nvSpPr>
        <p:spPr bwMode="auto">
          <a:xfrm>
            <a:off x="280887" y="1241509"/>
            <a:ext cx="10125175" cy="284950"/>
          </a:xfrm>
          <a:prstGeom prst="rect">
            <a:avLst/>
          </a:prstGeom>
          <a:solidFill>
            <a:schemeClr val="bg1"/>
          </a:solidFill>
          <a:ln>
            <a:noFill/>
          </a:ln>
          <a:effectLst>
            <a:outerShdw dist="25400" dir="5400000" algn="tl" rotWithShape="0">
              <a:srgbClr val="408B70"/>
            </a:outerShdw>
          </a:effectLst>
          <a:extLs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27432" numCol="1" anchor="b" anchorCtr="0" compatLnSpc="1">
            <a:prstTxWarp prst="textNoShape">
              <a:avLst/>
            </a:prstTxWarp>
            <a:spAutoFit/>
          </a:bodyPr>
          <a:lstStyle>
            <a:defPPr>
              <a:defRPr lang="en-US"/>
            </a:defPPr>
            <a:lvl1pPr marL="342900" indent="-342900" defTabSz="1019175" eaLnBrk="0" hangingPunct="0">
              <a:lnSpc>
                <a:spcPct val="110000"/>
              </a:lnSpc>
              <a:spcBef>
                <a:spcPct val="30000"/>
              </a:spcBef>
              <a:buClr>
                <a:srgbClr val="336699"/>
              </a:buClr>
              <a:buFont typeface="Wingdings 3" pitchFamily="18" charset="2"/>
              <a:defRPr sz="1300" b="1" kern="0">
                <a:solidFill>
                  <a:srgbClr val="234035"/>
                </a:solidFill>
                <a:latin typeface="+mj-lt"/>
                <a:cs typeface="Calibri" pitchFamily="34" charset="0"/>
              </a:defRPr>
            </a:lvl1pPr>
            <a:lvl2pPr marL="228600" indent="-228600" defTabSz="1019175" eaLnBrk="0" hangingPunct="0">
              <a:lnSpc>
                <a:spcPct val="110000"/>
              </a:lnSpc>
              <a:spcBef>
                <a:spcPct val="30000"/>
              </a:spcBef>
              <a:buClr>
                <a:srgbClr val="BA1714"/>
              </a:buClr>
              <a:buSzPct val="80000"/>
              <a:buFont typeface="Wingdings" pitchFamily="2" charset="2"/>
              <a:buChar char="n"/>
              <a:defRPr sz="1400">
                <a:latin typeface="+mj-lt"/>
                <a:cs typeface="Calibri" pitchFamily="34" charset="0"/>
              </a:defRPr>
            </a:lvl2pPr>
            <a:lvl3pPr marL="457200" indent="-171450" defTabSz="1019175" eaLnBrk="0" hangingPunct="0">
              <a:lnSpc>
                <a:spcPct val="110000"/>
              </a:lnSpc>
              <a:spcBef>
                <a:spcPct val="30000"/>
              </a:spcBef>
              <a:buClr>
                <a:schemeClr val="bg2"/>
              </a:buClr>
              <a:buFont typeface="Arial" pitchFamily="34" charset="0"/>
              <a:buChar char="–"/>
              <a:defRPr sz="1400">
                <a:latin typeface="+mj-lt"/>
                <a:cs typeface="Calibri" pitchFamily="34" charset="0"/>
              </a:defRPr>
            </a:lvl3pPr>
            <a:lvl4pPr marL="741363" indent="-160338" defTabSz="1019175" eaLnBrk="0" hangingPunct="0">
              <a:lnSpc>
                <a:spcPct val="110000"/>
              </a:lnSpc>
              <a:spcBef>
                <a:spcPct val="30000"/>
              </a:spcBef>
              <a:buClr>
                <a:schemeClr val="bg2"/>
              </a:buClr>
              <a:buFont typeface="Arial" pitchFamily="34" charset="0"/>
              <a:buChar char="–"/>
              <a:defRPr sz="1400">
                <a:latin typeface="+mj-lt"/>
                <a:cs typeface="Calibri" pitchFamily="34" charset="0"/>
              </a:defRPr>
            </a:lvl4pPr>
            <a:lvl5pPr marL="2292350" indent="-254000" defTabSz="1019175" eaLnBrk="0" hangingPunct="0">
              <a:spcBef>
                <a:spcPct val="20000"/>
              </a:spcBef>
              <a:buChar char="»"/>
              <a:defRPr sz="1600">
                <a:latin typeface="+mn-lt"/>
                <a:cs typeface="+mn-cs"/>
              </a:defRPr>
            </a:lvl5pPr>
            <a:lvl6pPr marL="2749550" indent="-254000" defTabSz="1019175" fontAlgn="base">
              <a:spcBef>
                <a:spcPct val="20000"/>
              </a:spcBef>
              <a:spcAft>
                <a:spcPct val="0"/>
              </a:spcAft>
              <a:buChar char="»"/>
              <a:defRPr sz="1600">
                <a:latin typeface="+mn-lt"/>
                <a:cs typeface="+mn-cs"/>
              </a:defRPr>
            </a:lvl6pPr>
            <a:lvl7pPr marL="3206750" indent="-254000" defTabSz="1019175" fontAlgn="base">
              <a:spcBef>
                <a:spcPct val="20000"/>
              </a:spcBef>
              <a:spcAft>
                <a:spcPct val="0"/>
              </a:spcAft>
              <a:buChar char="»"/>
              <a:defRPr sz="1600">
                <a:latin typeface="+mn-lt"/>
                <a:cs typeface="+mn-cs"/>
              </a:defRPr>
            </a:lvl7pPr>
            <a:lvl8pPr marL="3663950" indent="-254000" defTabSz="1019175" fontAlgn="base">
              <a:spcBef>
                <a:spcPct val="20000"/>
              </a:spcBef>
              <a:spcAft>
                <a:spcPct val="0"/>
              </a:spcAft>
              <a:buChar char="»"/>
              <a:defRPr sz="1600">
                <a:latin typeface="+mn-lt"/>
                <a:cs typeface="+mn-cs"/>
              </a:defRPr>
            </a:lvl8pPr>
            <a:lvl9pPr marL="4121150" indent="-254000" defTabSz="1019175" fontAlgn="base">
              <a:spcBef>
                <a:spcPct val="20000"/>
              </a:spcBef>
              <a:spcAft>
                <a:spcPct val="0"/>
              </a:spcAft>
              <a:buChar char="»"/>
              <a:defRPr sz="1600">
                <a:latin typeface="+mn-lt"/>
                <a:cs typeface="+mn-cs"/>
              </a:defRPr>
            </a:lvl9pPr>
          </a:lstStyle>
          <a:p>
            <a:r>
              <a:rPr lang="en-CA" sz="1600" dirty="0">
                <a:solidFill>
                  <a:schemeClr val="tx1"/>
                </a:solidFill>
                <a:latin typeface="Calibri" panose="020F0502020204030204" pitchFamily="34" charset="0"/>
              </a:rPr>
              <a:t>Top 10 Total Annual Return Results on Test Data from Top Performing Training Set Combinations</a:t>
            </a:r>
          </a:p>
        </p:txBody>
      </p:sp>
      <p:graphicFrame>
        <p:nvGraphicFramePr>
          <p:cNvPr id="6" name="Table 5">
            <a:extLst>
              <a:ext uri="{FF2B5EF4-FFF2-40B4-BE49-F238E27FC236}">
                <a16:creationId xmlns:a16="http://schemas.microsoft.com/office/drawing/2014/main" id="{1C840ACA-AF5A-4C24-BD34-4A24FCD531F0}"/>
              </a:ext>
            </a:extLst>
          </p:cNvPr>
          <p:cNvGraphicFramePr>
            <a:graphicFrameLocks noGrp="1"/>
          </p:cNvGraphicFramePr>
          <p:nvPr>
            <p:extLst>
              <p:ext uri="{D42A27DB-BD31-4B8C-83A1-F6EECF244321}">
                <p14:modId xmlns:p14="http://schemas.microsoft.com/office/powerpoint/2010/main" val="1875941162"/>
              </p:ext>
            </p:extLst>
          </p:nvPr>
        </p:nvGraphicFramePr>
        <p:xfrm>
          <a:off x="288925" y="1784000"/>
          <a:ext cx="9960042" cy="4926516"/>
        </p:xfrm>
        <a:graphic>
          <a:graphicData uri="http://schemas.openxmlformats.org/drawingml/2006/table">
            <a:tbl>
              <a:tblPr firstRow="1" bandRow="1">
                <a:tableStyleId>{5C22544A-7EE6-4342-B048-85BDC9FD1C3A}</a:tableStyleId>
              </a:tblPr>
              <a:tblGrid>
                <a:gridCol w="1660007">
                  <a:extLst>
                    <a:ext uri="{9D8B030D-6E8A-4147-A177-3AD203B41FA5}">
                      <a16:colId xmlns:a16="http://schemas.microsoft.com/office/drawing/2014/main" val="680097496"/>
                    </a:ext>
                  </a:extLst>
                </a:gridCol>
                <a:gridCol w="1660007">
                  <a:extLst>
                    <a:ext uri="{9D8B030D-6E8A-4147-A177-3AD203B41FA5}">
                      <a16:colId xmlns:a16="http://schemas.microsoft.com/office/drawing/2014/main" val="1242979511"/>
                    </a:ext>
                  </a:extLst>
                </a:gridCol>
                <a:gridCol w="1660007">
                  <a:extLst>
                    <a:ext uri="{9D8B030D-6E8A-4147-A177-3AD203B41FA5}">
                      <a16:colId xmlns:a16="http://schemas.microsoft.com/office/drawing/2014/main" val="558097184"/>
                    </a:ext>
                  </a:extLst>
                </a:gridCol>
                <a:gridCol w="1660007">
                  <a:extLst>
                    <a:ext uri="{9D8B030D-6E8A-4147-A177-3AD203B41FA5}">
                      <a16:colId xmlns:a16="http://schemas.microsoft.com/office/drawing/2014/main" val="210709351"/>
                    </a:ext>
                  </a:extLst>
                </a:gridCol>
                <a:gridCol w="1660007">
                  <a:extLst>
                    <a:ext uri="{9D8B030D-6E8A-4147-A177-3AD203B41FA5}">
                      <a16:colId xmlns:a16="http://schemas.microsoft.com/office/drawing/2014/main" val="51222232"/>
                    </a:ext>
                  </a:extLst>
                </a:gridCol>
                <a:gridCol w="1660007">
                  <a:extLst>
                    <a:ext uri="{9D8B030D-6E8A-4147-A177-3AD203B41FA5}">
                      <a16:colId xmlns:a16="http://schemas.microsoft.com/office/drawing/2014/main" val="655926181"/>
                    </a:ext>
                  </a:extLst>
                </a:gridCol>
              </a:tblGrid>
              <a:tr h="410543">
                <a:tc>
                  <a:txBody>
                    <a:bodyPr/>
                    <a:lstStyle/>
                    <a:p>
                      <a:r>
                        <a:rPr lang="en-CA" sz="1600" b="1" i="0" u="none" dirty="0" err="1">
                          <a:latin typeface="Calibri" panose="020F0502020204030204" pitchFamily="34" charset="0"/>
                          <a:cs typeface="Calibri" panose="020F0502020204030204" pitchFamily="34" charset="0"/>
                        </a:rPr>
                        <a:t>TotaAnnReturn</a:t>
                      </a:r>
                      <a:endParaRPr lang="en-CA" sz="1600" b="1" i="0" u="none" dirty="0">
                        <a:latin typeface="Calibri" panose="020F0502020204030204" pitchFamily="34" charset="0"/>
                        <a:cs typeface="Calibri" panose="020F0502020204030204" pitchFamily="34" charset="0"/>
                      </a:endParaRPr>
                    </a:p>
                  </a:txBody>
                  <a:tcPr>
                    <a:solidFill>
                      <a:schemeClr val="accent1">
                        <a:lumMod val="50000"/>
                      </a:schemeClr>
                    </a:solidFill>
                  </a:tcPr>
                </a:tc>
                <a:tc>
                  <a:txBody>
                    <a:bodyPr/>
                    <a:lstStyle/>
                    <a:p>
                      <a:r>
                        <a:rPr lang="en-CA" sz="1600" b="1" i="0" u="none" dirty="0">
                          <a:latin typeface="Calibri" panose="020F0502020204030204" pitchFamily="34" charset="0"/>
                          <a:cs typeface="Calibri" panose="020F0502020204030204" pitchFamily="34" charset="0"/>
                        </a:rPr>
                        <a:t>CAGR</a:t>
                      </a:r>
                    </a:p>
                  </a:txBody>
                  <a:tcPr>
                    <a:solidFill>
                      <a:schemeClr val="accent1">
                        <a:lumMod val="50000"/>
                      </a:schemeClr>
                    </a:solidFill>
                  </a:tcPr>
                </a:tc>
                <a:tc>
                  <a:txBody>
                    <a:bodyPr/>
                    <a:lstStyle/>
                    <a:p>
                      <a:r>
                        <a:rPr lang="en-CA" sz="1600" b="1" i="0" u="none" dirty="0">
                          <a:latin typeface="Calibri" panose="020F0502020204030204" pitchFamily="34" charset="0"/>
                          <a:cs typeface="Calibri" panose="020F0502020204030204" pitchFamily="34" charset="0"/>
                        </a:rPr>
                        <a:t>Sharpe Ratio</a:t>
                      </a:r>
                    </a:p>
                  </a:txBody>
                  <a:tcPr>
                    <a:solidFill>
                      <a:schemeClr val="accent1">
                        <a:lumMod val="50000"/>
                      </a:schemeClr>
                    </a:solidFill>
                  </a:tcPr>
                </a:tc>
                <a:tc>
                  <a:txBody>
                    <a:bodyPr/>
                    <a:lstStyle/>
                    <a:p>
                      <a:r>
                        <a:rPr lang="en-CA" sz="1600" b="1" i="0" u="none" dirty="0" err="1">
                          <a:latin typeface="Calibri" panose="020F0502020204030204" pitchFamily="34" charset="0"/>
                          <a:cs typeface="Calibri" panose="020F0502020204030204" pitchFamily="34" charset="0"/>
                        </a:rPr>
                        <a:t>Aperiods</a:t>
                      </a:r>
                      <a:endParaRPr lang="en-CA" sz="1600" b="1" i="0" u="none" dirty="0">
                        <a:latin typeface="Calibri" panose="020F0502020204030204" pitchFamily="34" charset="0"/>
                        <a:cs typeface="Calibri" panose="020F0502020204030204" pitchFamily="34" charset="0"/>
                      </a:endParaRPr>
                    </a:p>
                  </a:txBody>
                  <a:tcPr>
                    <a:solidFill>
                      <a:schemeClr val="accent1">
                        <a:lumMod val="50000"/>
                      </a:schemeClr>
                    </a:solidFill>
                  </a:tcPr>
                </a:tc>
                <a:tc>
                  <a:txBody>
                    <a:bodyPr/>
                    <a:lstStyle/>
                    <a:p>
                      <a:r>
                        <a:rPr lang="en-CA" sz="1600" b="1" i="0" u="none" dirty="0" err="1">
                          <a:latin typeface="Calibri" panose="020F0502020204030204" pitchFamily="34" charset="0"/>
                          <a:cs typeface="Calibri" panose="020F0502020204030204" pitchFamily="34" charset="0"/>
                        </a:rPr>
                        <a:t>Bperiods</a:t>
                      </a:r>
                      <a:endParaRPr lang="en-CA" sz="1600" b="1" i="0" u="none" dirty="0">
                        <a:latin typeface="Calibri" panose="020F0502020204030204" pitchFamily="34" charset="0"/>
                        <a:cs typeface="Calibri" panose="020F0502020204030204" pitchFamily="34" charset="0"/>
                      </a:endParaRPr>
                    </a:p>
                  </a:txBody>
                  <a:tcPr>
                    <a:solidFill>
                      <a:schemeClr val="accent1">
                        <a:lumMod val="50000"/>
                      </a:schemeClr>
                    </a:solidFill>
                  </a:tcPr>
                </a:tc>
                <a:tc>
                  <a:txBody>
                    <a:bodyPr/>
                    <a:lstStyle/>
                    <a:p>
                      <a:r>
                        <a:rPr lang="en-CA" sz="1600" b="1" i="0" u="none" dirty="0">
                          <a:latin typeface="Calibri" panose="020F0502020204030204" pitchFamily="34" charset="0"/>
                          <a:cs typeface="Calibri" panose="020F0502020204030204" pitchFamily="34" charset="0"/>
                        </a:rPr>
                        <a:t>Frequency</a:t>
                      </a:r>
                    </a:p>
                  </a:txBody>
                  <a:tcPr>
                    <a:solidFill>
                      <a:schemeClr val="accent1">
                        <a:lumMod val="50000"/>
                      </a:schemeClr>
                    </a:solidFill>
                  </a:tcPr>
                </a:tc>
                <a:extLst>
                  <a:ext uri="{0D108BD9-81ED-4DB2-BD59-A6C34878D82A}">
                    <a16:rowId xmlns:a16="http://schemas.microsoft.com/office/drawing/2014/main" val="586172539"/>
                  </a:ext>
                </a:extLst>
              </a:tr>
              <a:tr h="410543">
                <a:tc>
                  <a:txBody>
                    <a:bodyPr/>
                    <a:lstStyle/>
                    <a:p>
                      <a:r>
                        <a:rPr lang="en-CA" sz="1600" dirty="0">
                          <a:latin typeface="Calibri" panose="020F0502020204030204" pitchFamily="34" charset="0"/>
                          <a:cs typeface="Calibri" panose="020F0502020204030204" pitchFamily="34" charset="0"/>
                        </a:rPr>
                        <a:t>10.18</a:t>
                      </a:r>
                    </a:p>
                  </a:txBody>
                  <a:tcPr/>
                </a:tc>
                <a:tc>
                  <a:txBody>
                    <a:bodyPr/>
                    <a:lstStyle/>
                    <a:p>
                      <a:r>
                        <a:rPr lang="en-CA" sz="1600" dirty="0">
                          <a:latin typeface="Calibri" panose="020F0502020204030204" pitchFamily="34" charset="0"/>
                          <a:cs typeface="Calibri" panose="020F0502020204030204" pitchFamily="34" charset="0"/>
                        </a:rPr>
                        <a:t>9.41</a:t>
                      </a:r>
                    </a:p>
                  </a:txBody>
                  <a:tcPr/>
                </a:tc>
                <a:tc>
                  <a:txBody>
                    <a:bodyPr/>
                    <a:lstStyle/>
                    <a:p>
                      <a:r>
                        <a:rPr lang="en-CA" sz="1600" dirty="0">
                          <a:latin typeface="Calibri" panose="020F0502020204030204" pitchFamily="34" charset="0"/>
                          <a:cs typeface="Calibri" panose="020F0502020204030204" pitchFamily="34" charset="0"/>
                        </a:rPr>
                        <a:t>0.85</a:t>
                      </a:r>
                    </a:p>
                  </a:txBody>
                  <a:tcPr/>
                </a:tc>
                <a:tc>
                  <a:txBody>
                    <a:bodyPr/>
                    <a:lstStyle/>
                    <a:p>
                      <a:r>
                        <a:rPr lang="en-CA" sz="1600" dirty="0">
                          <a:latin typeface="Calibri" panose="020F0502020204030204" pitchFamily="34" charset="0"/>
                          <a:cs typeface="Calibri" panose="020F0502020204030204" pitchFamily="34" charset="0"/>
                        </a:rPr>
                        <a:t>50</a:t>
                      </a:r>
                    </a:p>
                  </a:txBody>
                  <a:tcPr/>
                </a:tc>
                <a:tc>
                  <a:txBody>
                    <a:bodyPr/>
                    <a:lstStyle/>
                    <a:p>
                      <a:r>
                        <a:rPr lang="en-CA" sz="1600" dirty="0">
                          <a:latin typeface="Calibri" panose="020F0502020204030204" pitchFamily="34" charset="0"/>
                          <a:cs typeface="Calibri" panose="020F0502020204030204" pitchFamily="34" charset="0"/>
                        </a:rPr>
                        <a:t>15</a:t>
                      </a:r>
                    </a:p>
                  </a:txBody>
                  <a:tcPr/>
                </a:tc>
                <a:tc>
                  <a:txBody>
                    <a:bodyPr/>
                    <a:lstStyle/>
                    <a:p>
                      <a:r>
                        <a:rPr lang="en-CA" sz="1600" dirty="0">
                          <a:latin typeface="Calibri" panose="020F0502020204030204" pitchFamily="34" charset="0"/>
                          <a:cs typeface="Calibri" panose="020F0502020204030204" pitchFamily="34" charset="0"/>
                        </a:rPr>
                        <a:t>20W-TUE</a:t>
                      </a:r>
                    </a:p>
                  </a:txBody>
                  <a:tcPr/>
                </a:tc>
                <a:extLst>
                  <a:ext uri="{0D108BD9-81ED-4DB2-BD59-A6C34878D82A}">
                    <a16:rowId xmlns:a16="http://schemas.microsoft.com/office/drawing/2014/main" val="684439890"/>
                  </a:ext>
                </a:extLst>
              </a:tr>
              <a:tr h="410543">
                <a:tc>
                  <a:txBody>
                    <a:bodyPr/>
                    <a:lstStyle/>
                    <a:p>
                      <a:r>
                        <a:rPr lang="en-CA" sz="1600" dirty="0">
                          <a:latin typeface="Calibri" panose="020F0502020204030204" pitchFamily="34" charset="0"/>
                          <a:cs typeface="Calibri" panose="020F0502020204030204" pitchFamily="34" charset="0"/>
                        </a:rPr>
                        <a:t>9.122</a:t>
                      </a:r>
                    </a:p>
                  </a:txBody>
                  <a:tcPr/>
                </a:tc>
                <a:tc>
                  <a:txBody>
                    <a:bodyPr/>
                    <a:lstStyle/>
                    <a:p>
                      <a:r>
                        <a:rPr lang="en-CA" sz="1600" dirty="0">
                          <a:latin typeface="Calibri" panose="020F0502020204030204" pitchFamily="34" charset="0"/>
                          <a:cs typeface="Calibri" panose="020F0502020204030204" pitchFamily="34" charset="0"/>
                        </a:rPr>
                        <a:t>8.48</a:t>
                      </a:r>
                    </a:p>
                  </a:txBody>
                  <a:tcPr/>
                </a:tc>
                <a:tc>
                  <a:txBody>
                    <a:bodyPr/>
                    <a:lstStyle/>
                    <a:p>
                      <a:r>
                        <a:rPr lang="en-CA" sz="1600" dirty="0">
                          <a:latin typeface="Calibri" panose="020F0502020204030204" pitchFamily="34" charset="0"/>
                          <a:cs typeface="Calibri" panose="020F0502020204030204" pitchFamily="34" charset="0"/>
                        </a:rPr>
                        <a:t>0.75</a:t>
                      </a:r>
                    </a:p>
                  </a:txBody>
                  <a:tcPr/>
                </a:tc>
                <a:tc>
                  <a:txBody>
                    <a:bodyPr/>
                    <a:lstStyle/>
                    <a:p>
                      <a:r>
                        <a:rPr lang="en-CA" sz="1600" dirty="0">
                          <a:latin typeface="Calibri" panose="020F0502020204030204" pitchFamily="34" charset="0"/>
                          <a:cs typeface="Calibri" panose="020F0502020204030204" pitchFamily="34" charset="0"/>
                        </a:rPr>
                        <a:t>15</a:t>
                      </a:r>
                    </a:p>
                  </a:txBody>
                  <a:tcPr/>
                </a:tc>
                <a:tc>
                  <a:txBody>
                    <a:bodyPr/>
                    <a:lstStyle/>
                    <a:p>
                      <a:r>
                        <a:rPr lang="en-CA" sz="1600" dirty="0">
                          <a:latin typeface="Calibri" panose="020F0502020204030204" pitchFamily="34" charset="0"/>
                          <a:cs typeface="Calibri" panose="020F0502020204030204" pitchFamily="34" charset="0"/>
                        </a:rPr>
                        <a:t>50</a:t>
                      </a:r>
                    </a:p>
                  </a:txBody>
                  <a:tcPr/>
                </a:tc>
                <a:tc>
                  <a:txBody>
                    <a:bodyPr/>
                    <a:lstStyle/>
                    <a:p>
                      <a:r>
                        <a:rPr lang="en-CA" sz="1600" dirty="0">
                          <a:latin typeface="Calibri" panose="020F0502020204030204" pitchFamily="34" charset="0"/>
                          <a:cs typeface="Calibri" panose="020F0502020204030204" pitchFamily="34" charset="0"/>
                        </a:rPr>
                        <a:t>20W-MON</a:t>
                      </a:r>
                    </a:p>
                  </a:txBody>
                  <a:tcPr/>
                </a:tc>
                <a:extLst>
                  <a:ext uri="{0D108BD9-81ED-4DB2-BD59-A6C34878D82A}">
                    <a16:rowId xmlns:a16="http://schemas.microsoft.com/office/drawing/2014/main" val="3303055297"/>
                  </a:ext>
                </a:extLst>
              </a:tr>
              <a:tr h="410543">
                <a:tc>
                  <a:txBody>
                    <a:bodyPr/>
                    <a:lstStyle/>
                    <a:p>
                      <a:r>
                        <a:rPr lang="en-CA" sz="1600" dirty="0">
                          <a:latin typeface="Calibri" panose="020F0502020204030204" pitchFamily="34" charset="0"/>
                          <a:cs typeface="Calibri" panose="020F0502020204030204" pitchFamily="34" charset="0"/>
                        </a:rPr>
                        <a:t>8.568</a:t>
                      </a:r>
                    </a:p>
                  </a:txBody>
                  <a:tcPr/>
                </a:tc>
                <a:tc>
                  <a:txBody>
                    <a:bodyPr/>
                    <a:lstStyle/>
                    <a:p>
                      <a:r>
                        <a:rPr lang="en-CA" sz="1600" dirty="0">
                          <a:latin typeface="Calibri" panose="020F0502020204030204" pitchFamily="34" charset="0"/>
                          <a:cs typeface="Calibri" panose="020F0502020204030204" pitchFamily="34" charset="0"/>
                        </a:rPr>
                        <a:t>8.00</a:t>
                      </a:r>
                    </a:p>
                  </a:txBody>
                  <a:tcPr/>
                </a:tc>
                <a:tc>
                  <a:txBody>
                    <a:bodyPr/>
                    <a:lstStyle/>
                    <a:p>
                      <a:r>
                        <a:rPr lang="en-CA" sz="1600" dirty="0">
                          <a:latin typeface="Calibri" panose="020F0502020204030204" pitchFamily="34" charset="0"/>
                          <a:cs typeface="Calibri" panose="020F0502020204030204" pitchFamily="34" charset="0"/>
                        </a:rPr>
                        <a:t>0.71</a:t>
                      </a:r>
                    </a:p>
                  </a:txBody>
                  <a:tcPr/>
                </a:tc>
                <a:tc>
                  <a:txBody>
                    <a:bodyPr/>
                    <a:lstStyle/>
                    <a:p>
                      <a:r>
                        <a:rPr lang="en-CA" sz="1600" dirty="0">
                          <a:latin typeface="Calibri" panose="020F0502020204030204" pitchFamily="34" charset="0"/>
                          <a:cs typeface="Calibri" panose="020F0502020204030204" pitchFamily="34" charset="0"/>
                        </a:rPr>
                        <a:t>15</a:t>
                      </a:r>
                    </a:p>
                  </a:txBody>
                  <a:tcPr/>
                </a:tc>
                <a:tc>
                  <a:txBody>
                    <a:bodyPr/>
                    <a:lstStyle/>
                    <a:p>
                      <a:r>
                        <a:rPr lang="en-CA" sz="1600" dirty="0">
                          <a:latin typeface="Calibri" panose="020F0502020204030204" pitchFamily="34" charset="0"/>
                          <a:cs typeface="Calibri" panose="020F0502020204030204" pitchFamily="34" charset="0"/>
                        </a:rPr>
                        <a:t>50</a:t>
                      </a:r>
                    </a:p>
                  </a:txBody>
                  <a:tcPr/>
                </a:tc>
                <a:tc>
                  <a:txBody>
                    <a:bodyPr/>
                    <a:lstStyle/>
                    <a:p>
                      <a:r>
                        <a:rPr lang="en-CA" sz="1600" dirty="0">
                          <a:latin typeface="Calibri" panose="020F0502020204030204" pitchFamily="34" charset="0"/>
                          <a:cs typeface="Calibri" panose="020F0502020204030204" pitchFamily="34" charset="0"/>
                        </a:rPr>
                        <a:t>20W-FRI</a:t>
                      </a:r>
                    </a:p>
                  </a:txBody>
                  <a:tcPr/>
                </a:tc>
                <a:extLst>
                  <a:ext uri="{0D108BD9-81ED-4DB2-BD59-A6C34878D82A}">
                    <a16:rowId xmlns:a16="http://schemas.microsoft.com/office/drawing/2014/main" val="3421863013"/>
                  </a:ext>
                </a:extLst>
              </a:tr>
              <a:tr h="410543">
                <a:tc>
                  <a:txBody>
                    <a:bodyPr/>
                    <a:lstStyle/>
                    <a:p>
                      <a:r>
                        <a:rPr lang="en-CA" sz="1600" dirty="0">
                          <a:latin typeface="Calibri" panose="020F0502020204030204" pitchFamily="34" charset="0"/>
                          <a:cs typeface="Calibri" panose="020F0502020204030204" pitchFamily="34" charset="0"/>
                        </a:rPr>
                        <a:t>7.86</a:t>
                      </a:r>
                    </a:p>
                  </a:txBody>
                  <a:tcPr/>
                </a:tc>
                <a:tc>
                  <a:txBody>
                    <a:bodyPr/>
                    <a:lstStyle/>
                    <a:p>
                      <a:r>
                        <a:rPr lang="en-CA" sz="1600" dirty="0">
                          <a:latin typeface="Calibri" panose="020F0502020204030204" pitchFamily="34" charset="0"/>
                          <a:cs typeface="Calibri" panose="020F0502020204030204" pitchFamily="34" charset="0"/>
                        </a:rPr>
                        <a:t>7.35</a:t>
                      </a:r>
                    </a:p>
                  </a:txBody>
                  <a:tcPr/>
                </a:tc>
                <a:tc>
                  <a:txBody>
                    <a:bodyPr/>
                    <a:lstStyle/>
                    <a:p>
                      <a:r>
                        <a:rPr lang="en-CA" sz="1600" dirty="0">
                          <a:latin typeface="Calibri" panose="020F0502020204030204" pitchFamily="34" charset="0"/>
                          <a:cs typeface="Calibri" panose="020F0502020204030204" pitchFamily="34" charset="0"/>
                        </a:rPr>
                        <a:t>0.63</a:t>
                      </a:r>
                    </a:p>
                  </a:txBody>
                  <a:tcPr/>
                </a:tc>
                <a:tc>
                  <a:txBody>
                    <a:bodyPr/>
                    <a:lstStyle/>
                    <a:p>
                      <a:r>
                        <a:rPr lang="en-CA" sz="1600" dirty="0">
                          <a:latin typeface="Calibri" panose="020F0502020204030204" pitchFamily="34" charset="0"/>
                          <a:cs typeface="Calibri" panose="020F0502020204030204" pitchFamily="34" charset="0"/>
                        </a:rPr>
                        <a:t>50</a:t>
                      </a:r>
                    </a:p>
                  </a:txBody>
                  <a:tcPr/>
                </a:tc>
                <a:tc>
                  <a:txBody>
                    <a:bodyPr/>
                    <a:lstStyle/>
                    <a:p>
                      <a:r>
                        <a:rPr lang="en-CA" sz="1600" dirty="0">
                          <a:latin typeface="Calibri" panose="020F0502020204030204" pitchFamily="34" charset="0"/>
                          <a:cs typeface="Calibri" panose="020F0502020204030204" pitchFamily="34" charset="0"/>
                        </a:rPr>
                        <a:t>15</a:t>
                      </a:r>
                    </a:p>
                  </a:txBody>
                  <a:tcPr/>
                </a:tc>
                <a:tc>
                  <a:txBody>
                    <a:bodyPr/>
                    <a:lstStyle/>
                    <a:p>
                      <a:r>
                        <a:rPr lang="en-CA" sz="1600" dirty="0">
                          <a:latin typeface="Calibri" panose="020F0502020204030204" pitchFamily="34" charset="0"/>
                          <a:cs typeface="Calibri" panose="020F0502020204030204" pitchFamily="34" charset="0"/>
                        </a:rPr>
                        <a:t>20W-THU</a:t>
                      </a:r>
                    </a:p>
                  </a:txBody>
                  <a:tcPr/>
                </a:tc>
                <a:extLst>
                  <a:ext uri="{0D108BD9-81ED-4DB2-BD59-A6C34878D82A}">
                    <a16:rowId xmlns:a16="http://schemas.microsoft.com/office/drawing/2014/main" val="1055685187"/>
                  </a:ext>
                </a:extLst>
              </a:tr>
              <a:tr h="410543">
                <a:tc>
                  <a:txBody>
                    <a:bodyPr/>
                    <a:lstStyle/>
                    <a:p>
                      <a:r>
                        <a:rPr lang="en-CA" sz="1600" dirty="0">
                          <a:latin typeface="Calibri" panose="020F0502020204030204" pitchFamily="34" charset="0"/>
                          <a:cs typeface="Calibri" panose="020F0502020204030204" pitchFamily="34" charset="0"/>
                        </a:rPr>
                        <a:t>7.41</a:t>
                      </a:r>
                    </a:p>
                  </a:txBody>
                  <a:tcPr/>
                </a:tc>
                <a:tc>
                  <a:txBody>
                    <a:bodyPr/>
                    <a:lstStyle/>
                    <a:p>
                      <a:r>
                        <a:rPr lang="en-CA" sz="1600" dirty="0">
                          <a:latin typeface="Calibri" panose="020F0502020204030204" pitchFamily="34" charset="0"/>
                          <a:cs typeface="Calibri" panose="020F0502020204030204" pitchFamily="34" charset="0"/>
                        </a:rPr>
                        <a:t>6.94</a:t>
                      </a:r>
                    </a:p>
                  </a:txBody>
                  <a:tcPr/>
                </a:tc>
                <a:tc>
                  <a:txBody>
                    <a:bodyPr/>
                    <a:lstStyle/>
                    <a:p>
                      <a:r>
                        <a:rPr lang="en-CA" sz="1600" dirty="0">
                          <a:latin typeface="Calibri" panose="020F0502020204030204" pitchFamily="34" charset="0"/>
                          <a:cs typeface="Calibri" panose="020F0502020204030204" pitchFamily="34" charset="0"/>
                        </a:rPr>
                        <a:t>0.69</a:t>
                      </a:r>
                    </a:p>
                  </a:txBody>
                  <a:tcPr/>
                </a:tc>
                <a:tc>
                  <a:txBody>
                    <a:bodyPr/>
                    <a:lstStyle/>
                    <a:p>
                      <a:r>
                        <a:rPr lang="en-CA" sz="1600" dirty="0">
                          <a:latin typeface="Calibri" panose="020F0502020204030204" pitchFamily="34" charset="0"/>
                          <a:cs typeface="Calibri" panose="020F0502020204030204" pitchFamily="34" charset="0"/>
                        </a:rPr>
                        <a:t>20</a:t>
                      </a:r>
                    </a:p>
                  </a:txBody>
                  <a:tcPr/>
                </a:tc>
                <a:tc>
                  <a:txBody>
                    <a:bodyPr/>
                    <a:lstStyle/>
                    <a:p>
                      <a:r>
                        <a:rPr lang="en-CA" sz="1600" dirty="0">
                          <a:latin typeface="Calibri" panose="020F0502020204030204" pitchFamily="34" charset="0"/>
                          <a:cs typeface="Calibri" panose="020F0502020204030204" pitchFamily="34" charset="0"/>
                        </a:rPr>
                        <a:t>30</a:t>
                      </a:r>
                    </a:p>
                  </a:txBody>
                  <a:tcPr/>
                </a:tc>
                <a:tc>
                  <a:txBody>
                    <a:bodyPr/>
                    <a:lstStyle/>
                    <a:p>
                      <a:r>
                        <a:rPr lang="en-CA" sz="1600" dirty="0">
                          <a:latin typeface="Calibri" panose="020F0502020204030204" pitchFamily="34" charset="0"/>
                          <a:cs typeface="Calibri" panose="020F0502020204030204" pitchFamily="34" charset="0"/>
                        </a:rPr>
                        <a:t>20W-MON</a:t>
                      </a:r>
                    </a:p>
                  </a:txBody>
                  <a:tcPr/>
                </a:tc>
                <a:extLst>
                  <a:ext uri="{0D108BD9-81ED-4DB2-BD59-A6C34878D82A}">
                    <a16:rowId xmlns:a16="http://schemas.microsoft.com/office/drawing/2014/main" val="3695485181"/>
                  </a:ext>
                </a:extLst>
              </a:tr>
              <a:tr h="410543">
                <a:tc>
                  <a:txBody>
                    <a:bodyPr/>
                    <a:lstStyle/>
                    <a:p>
                      <a:r>
                        <a:rPr lang="en-CA" sz="1600" dirty="0">
                          <a:latin typeface="Calibri" panose="020F0502020204030204" pitchFamily="34" charset="0"/>
                          <a:cs typeface="Calibri" panose="020F0502020204030204" pitchFamily="34" charset="0"/>
                        </a:rPr>
                        <a:t>7.07</a:t>
                      </a:r>
                    </a:p>
                  </a:txBody>
                  <a:tcPr/>
                </a:tc>
                <a:tc>
                  <a:txBody>
                    <a:bodyPr/>
                    <a:lstStyle/>
                    <a:p>
                      <a:r>
                        <a:rPr lang="en-CA" sz="1600" dirty="0">
                          <a:latin typeface="Calibri" panose="020F0502020204030204" pitchFamily="34" charset="0"/>
                          <a:cs typeface="Calibri" panose="020F0502020204030204" pitchFamily="34" charset="0"/>
                        </a:rPr>
                        <a:t>6.63</a:t>
                      </a:r>
                    </a:p>
                  </a:txBody>
                  <a:tcPr/>
                </a:tc>
                <a:tc>
                  <a:txBody>
                    <a:bodyPr/>
                    <a:lstStyle/>
                    <a:p>
                      <a:r>
                        <a:rPr lang="en-CA" sz="1600" dirty="0">
                          <a:latin typeface="Calibri" panose="020F0502020204030204" pitchFamily="34" charset="0"/>
                          <a:cs typeface="Calibri" panose="020F0502020204030204" pitchFamily="34" charset="0"/>
                        </a:rPr>
                        <a:t>0.68</a:t>
                      </a:r>
                    </a:p>
                  </a:txBody>
                  <a:tcPr/>
                </a:tc>
                <a:tc>
                  <a:txBody>
                    <a:bodyPr/>
                    <a:lstStyle/>
                    <a:p>
                      <a:r>
                        <a:rPr lang="en-CA" sz="1600" dirty="0">
                          <a:latin typeface="Calibri" panose="020F0502020204030204" pitchFamily="34" charset="0"/>
                          <a:cs typeface="Calibri" panose="020F0502020204030204" pitchFamily="34" charset="0"/>
                        </a:rPr>
                        <a:t>20</a:t>
                      </a:r>
                    </a:p>
                  </a:txBody>
                  <a:tcPr/>
                </a:tc>
                <a:tc>
                  <a:txBody>
                    <a:bodyPr/>
                    <a:lstStyle/>
                    <a:p>
                      <a:r>
                        <a:rPr lang="en-CA" sz="1600" dirty="0">
                          <a:latin typeface="Calibri" panose="020F0502020204030204" pitchFamily="34" charset="0"/>
                          <a:cs typeface="Calibri" panose="020F0502020204030204" pitchFamily="34" charset="0"/>
                        </a:rPr>
                        <a:t>20</a:t>
                      </a:r>
                    </a:p>
                  </a:txBody>
                  <a:tcPr/>
                </a:tc>
                <a:tc>
                  <a:txBody>
                    <a:bodyPr/>
                    <a:lstStyle/>
                    <a:p>
                      <a:r>
                        <a:rPr lang="en-CA" sz="1600" dirty="0">
                          <a:latin typeface="Calibri" panose="020F0502020204030204" pitchFamily="34" charset="0"/>
                          <a:cs typeface="Calibri" panose="020F0502020204030204" pitchFamily="34" charset="0"/>
                        </a:rPr>
                        <a:t>20W-THU</a:t>
                      </a:r>
                    </a:p>
                  </a:txBody>
                  <a:tcPr/>
                </a:tc>
                <a:extLst>
                  <a:ext uri="{0D108BD9-81ED-4DB2-BD59-A6C34878D82A}">
                    <a16:rowId xmlns:a16="http://schemas.microsoft.com/office/drawing/2014/main" val="1019234433"/>
                  </a:ext>
                </a:extLst>
              </a:tr>
              <a:tr h="410543">
                <a:tc>
                  <a:txBody>
                    <a:bodyPr/>
                    <a:lstStyle/>
                    <a:p>
                      <a:r>
                        <a:rPr lang="en-CA" sz="1600" dirty="0">
                          <a:latin typeface="Calibri" panose="020F0502020204030204" pitchFamily="34" charset="0"/>
                          <a:cs typeface="Calibri" panose="020F0502020204030204" pitchFamily="34" charset="0"/>
                        </a:rPr>
                        <a:t>6.83</a:t>
                      </a:r>
                    </a:p>
                  </a:txBody>
                  <a:tcPr/>
                </a:tc>
                <a:tc>
                  <a:txBody>
                    <a:bodyPr/>
                    <a:lstStyle/>
                    <a:p>
                      <a:r>
                        <a:rPr lang="en-CA" sz="1600" dirty="0">
                          <a:latin typeface="Calibri" panose="020F0502020204030204" pitchFamily="34" charset="0"/>
                          <a:cs typeface="Calibri" panose="020F0502020204030204" pitchFamily="34" charset="0"/>
                        </a:rPr>
                        <a:t>6.41</a:t>
                      </a:r>
                    </a:p>
                  </a:txBody>
                  <a:tcPr/>
                </a:tc>
                <a:tc>
                  <a:txBody>
                    <a:bodyPr/>
                    <a:lstStyle/>
                    <a:p>
                      <a:r>
                        <a:rPr lang="en-CA" sz="1600" dirty="0">
                          <a:latin typeface="Calibri" panose="020F0502020204030204" pitchFamily="34" charset="0"/>
                          <a:cs typeface="Calibri" panose="020F0502020204030204" pitchFamily="34" charset="0"/>
                        </a:rPr>
                        <a:t>0.63</a:t>
                      </a:r>
                    </a:p>
                  </a:txBody>
                  <a:tcPr/>
                </a:tc>
                <a:tc>
                  <a:txBody>
                    <a:bodyPr/>
                    <a:lstStyle/>
                    <a:p>
                      <a:r>
                        <a:rPr lang="en-CA" sz="1600" dirty="0">
                          <a:latin typeface="Calibri" panose="020F0502020204030204" pitchFamily="34" charset="0"/>
                          <a:cs typeface="Calibri" panose="020F0502020204030204" pitchFamily="34" charset="0"/>
                        </a:rPr>
                        <a:t>30</a:t>
                      </a:r>
                    </a:p>
                  </a:txBody>
                  <a:tcPr/>
                </a:tc>
                <a:tc>
                  <a:txBody>
                    <a:bodyPr/>
                    <a:lstStyle/>
                    <a:p>
                      <a:r>
                        <a:rPr lang="en-CA" sz="1600" dirty="0">
                          <a:latin typeface="Calibri" panose="020F0502020204030204" pitchFamily="34" charset="0"/>
                          <a:cs typeface="Calibri" panose="020F0502020204030204" pitchFamily="34" charset="0"/>
                        </a:rPr>
                        <a:t>15</a:t>
                      </a:r>
                    </a:p>
                  </a:txBody>
                  <a:tcPr/>
                </a:tc>
                <a:tc>
                  <a:txBody>
                    <a:bodyPr/>
                    <a:lstStyle/>
                    <a:p>
                      <a:r>
                        <a:rPr lang="en-CA" sz="1600" dirty="0">
                          <a:latin typeface="Calibri" panose="020F0502020204030204" pitchFamily="34" charset="0"/>
                          <a:cs typeface="Calibri" panose="020F0502020204030204" pitchFamily="34" charset="0"/>
                        </a:rPr>
                        <a:t>20W-THU</a:t>
                      </a:r>
                    </a:p>
                  </a:txBody>
                  <a:tcPr/>
                </a:tc>
                <a:extLst>
                  <a:ext uri="{0D108BD9-81ED-4DB2-BD59-A6C34878D82A}">
                    <a16:rowId xmlns:a16="http://schemas.microsoft.com/office/drawing/2014/main" val="1211814480"/>
                  </a:ext>
                </a:extLst>
              </a:tr>
              <a:tr h="41054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600" dirty="0">
                          <a:latin typeface="Calibri" panose="020F0502020204030204" pitchFamily="34" charset="0"/>
                          <a:cs typeface="Calibri" panose="020F0502020204030204" pitchFamily="34" charset="0"/>
                        </a:rPr>
                        <a:t>6.68</a:t>
                      </a:r>
                    </a:p>
                  </a:txBody>
                  <a:tcPr/>
                </a:tc>
                <a:tc>
                  <a:txBody>
                    <a:bodyPr/>
                    <a:lstStyle/>
                    <a:p>
                      <a:r>
                        <a:rPr lang="en-CA" sz="1600" dirty="0">
                          <a:latin typeface="Calibri" panose="020F0502020204030204" pitchFamily="34" charset="0"/>
                          <a:cs typeface="Calibri" panose="020F0502020204030204" pitchFamily="34" charset="0"/>
                        </a:rPr>
                        <a:t>6.28</a:t>
                      </a:r>
                    </a:p>
                  </a:txBody>
                  <a:tcPr/>
                </a:tc>
                <a:tc>
                  <a:txBody>
                    <a:bodyPr/>
                    <a:lstStyle/>
                    <a:p>
                      <a:r>
                        <a:rPr lang="en-CA" sz="1600" dirty="0">
                          <a:latin typeface="Calibri" panose="020F0502020204030204" pitchFamily="34" charset="0"/>
                          <a:cs typeface="Calibri" panose="020F0502020204030204" pitchFamily="34" charset="0"/>
                        </a:rPr>
                        <a:t>0.58</a:t>
                      </a:r>
                    </a:p>
                  </a:txBody>
                  <a:tcPr/>
                </a:tc>
                <a:tc>
                  <a:txBody>
                    <a:bodyPr/>
                    <a:lstStyle/>
                    <a:p>
                      <a:r>
                        <a:rPr lang="en-CA" sz="1600" dirty="0">
                          <a:latin typeface="Calibri" panose="020F0502020204030204" pitchFamily="34" charset="0"/>
                          <a:cs typeface="Calibri" panose="020F0502020204030204" pitchFamily="34" charset="0"/>
                        </a:rPr>
                        <a:t>15</a:t>
                      </a:r>
                    </a:p>
                  </a:txBody>
                  <a:tcPr/>
                </a:tc>
                <a:tc>
                  <a:txBody>
                    <a:bodyPr/>
                    <a:lstStyle/>
                    <a:p>
                      <a:r>
                        <a:rPr lang="en-CA" sz="1600" dirty="0">
                          <a:latin typeface="Calibri" panose="020F0502020204030204" pitchFamily="34" charset="0"/>
                          <a:cs typeface="Calibri" panose="020F0502020204030204" pitchFamily="34" charset="0"/>
                        </a:rPr>
                        <a:t>30</a:t>
                      </a:r>
                    </a:p>
                  </a:txBody>
                  <a:tcPr/>
                </a:tc>
                <a:tc>
                  <a:txBody>
                    <a:bodyPr/>
                    <a:lstStyle/>
                    <a:p>
                      <a:r>
                        <a:rPr lang="en-CA" sz="1600" dirty="0">
                          <a:latin typeface="Calibri" panose="020F0502020204030204" pitchFamily="34" charset="0"/>
                          <a:cs typeface="Calibri" panose="020F0502020204030204" pitchFamily="34" charset="0"/>
                        </a:rPr>
                        <a:t>20W-FRI</a:t>
                      </a:r>
                    </a:p>
                  </a:txBody>
                  <a:tcPr/>
                </a:tc>
                <a:extLst>
                  <a:ext uri="{0D108BD9-81ED-4DB2-BD59-A6C34878D82A}">
                    <a16:rowId xmlns:a16="http://schemas.microsoft.com/office/drawing/2014/main" val="140685769"/>
                  </a:ext>
                </a:extLst>
              </a:tr>
              <a:tr h="410543">
                <a:tc>
                  <a:txBody>
                    <a:bodyPr/>
                    <a:lstStyle/>
                    <a:p>
                      <a:r>
                        <a:rPr lang="en-CA" sz="1600" dirty="0">
                          <a:latin typeface="Calibri" panose="020F0502020204030204" pitchFamily="34" charset="0"/>
                          <a:cs typeface="Calibri" panose="020F0502020204030204" pitchFamily="34" charset="0"/>
                        </a:rPr>
                        <a:t>6.45</a:t>
                      </a:r>
                    </a:p>
                  </a:txBody>
                  <a:tcPr/>
                </a:tc>
                <a:tc>
                  <a:txBody>
                    <a:bodyPr/>
                    <a:lstStyle/>
                    <a:p>
                      <a:r>
                        <a:rPr lang="en-CA" sz="1600" dirty="0">
                          <a:latin typeface="Calibri" panose="020F0502020204030204" pitchFamily="34" charset="0"/>
                          <a:cs typeface="Calibri" panose="020F0502020204030204" pitchFamily="34" charset="0"/>
                        </a:rPr>
                        <a:t>6.07</a:t>
                      </a:r>
                    </a:p>
                  </a:txBody>
                  <a:tcPr/>
                </a:tc>
                <a:tc>
                  <a:txBody>
                    <a:bodyPr/>
                    <a:lstStyle/>
                    <a:p>
                      <a:r>
                        <a:rPr lang="en-CA" sz="1600" dirty="0">
                          <a:latin typeface="Calibri" panose="020F0502020204030204" pitchFamily="34" charset="0"/>
                          <a:cs typeface="Calibri" panose="020F0502020204030204" pitchFamily="34" charset="0"/>
                        </a:rPr>
                        <a:t>0.61</a:t>
                      </a:r>
                    </a:p>
                  </a:txBody>
                  <a:tcPr/>
                </a:tc>
                <a:tc>
                  <a:txBody>
                    <a:bodyPr/>
                    <a:lstStyle/>
                    <a:p>
                      <a:r>
                        <a:rPr lang="en-CA" sz="1600" dirty="0">
                          <a:latin typeface="Calibri" panose="020F0502020204030204" pitchFamily="34" charset="0"/>
                          <a:cs typeface="Calibri" panose="020F0502020204030204" pitchFamily="34" charset="0"/>
                        </a:rPr>
                        <a:t>10</a:t>
                      </a:r>
                    </a:p>
                  </a:txBody>
                  <a:tcPr/>
                </a:tc>
                <a:tc>
                  <a:txBody>
                    <a:bodyPr/>
                    <a:lstStyle/>
                    <a:p>
                      <a:r>
                        <a:rPr lang="en-CA" sz="1600" dirty="0">
                          <a:latin typeface="Calibri" panose="020F0502020204030204" pitchFamily="34" charset="0"/>
                          <a:cs typeface="Calibri" panose="020F0502020204030204" pitchFamily="34" charset="0"/>
                        </a:rPr>
                        <a:t>50</a:t>
                      </a:r>
                    </a:p>
                  </a:txBody>
                  <a:tcPr/>
                </a:tc>
                <a:tc>
                  <a:txBody>
                    <a:bodyPr/>
                    <a:lstStyle/>
                    <a:p>
                      <a:r>
                        <a:rPr lang="en-CA" sz="1600" dirty="0">
                          <a:latin typeface="Calibri" panose="020F0502020204030204" pitchFamily="34" charset="0"/>
                          <a:cs typeface="Calibri" panose="020F0502020204030204" pitchFamily="34" charset="0"/>
                        </a:rPr>
                        <a:t>20W-THU</a:t>
                      </a:r>
                    </a:p>
                  </a:txBody>
                  <a:tcPr/>
                </a:tc>
                <a:extLst>
                  <a:ext uri="{0D108BD9-81ED-4DB2-BD59-A6C34878D82A}">
                    <a16:rowId xmlns:a16="http://schemas.microsoft.com/office/drawing/2014/main" val="227228057"/>
                  </a:ext>
                </a:extLst>
              </a:tr>
              <a:tr h="410543">
                <a:tc>
                  <a:txBody>
                    <a:bodyPr/>
                    <a:lstStyle/>
                    <a:p>
                      <a:r>
                        <a:rPr lang="en-CA" sz="1600" dirty="0">
                          <a:latin typeface="Calibri" panose="020F0502020204030204" pitchFamily="34" charset="0"/>
                          <a:cs typeface="Calibri" panose="020F0502020204030204" pitchFamily="34" charset="0"/>
                        </a:rPr>
                        <a:t>6.23</a:t>
                      </a:r>
                    </a:p>
                  </a:txBody>
                  <a:tcPr/>
                </a:tc>
                <a:tc>
                  <a:txBody>
                    <a:bodyPr/>
                    <a:lstStyle/>
                    <a:p>
                      <a:r>
                        <a:rPr lang="en-CA" sz="1600" dirty="0">
                          <a:latin typeface="Calibri" panose="020F0502020204030204" pitchFamily="34" charset="0"/>
                          <a:cs typeface="Calibri" panose="020F0502020204030204" pitchFamily="34" charset="0"/>
                        </a:rPr>
                        <a:t>5.87</a:t>
                      </a:r>
                    </a:p>
                  </a:txBody>
                  <a:tcPr/>
                </a:tc>
                <a:tc>
                  <a:txBody>
                    <a:bodyPr/>
                    <a:lstStyle/>
                    <a:p>
                      <a:r>
                        <a:rPr lang="en-CA" sz="1600" dirty="0">
                          <a:latin typeface="Calibri" panose="020F0502020204030204" pitchFamily="34" charset="0"/>
                          <a:cs typeface="Calibri" panose="020F0502020204030204" pitchFamily="34" charset="0"/>
                        </a:rPr>
                        <a:t>0.60</a:t>
                      </a:r>
                    </a:p>
                  </a:txBody>
                  <a:tcPr/>
                </a:tc>
                <a:tc>
                  <a:txBody>
                    <a:bodyPr/>
                    <a:lstStyle/>
                    <a:p>
                      <a:r>
                        <a:rPr lang="en-CA" sz="1600" dirty="0">
                          <a:latin typeface="Calibri" panose="020F0502020204030204" pitchFamily="34" charset="0"/>
                          <a:cs typeface="Calibri" panose="020F0502020204030204" pitchFamily="34" charset="0"/>
                        </a:rPr>
                        <a:t>15</a:t>
                      </a:r>
                    </a:p>
                  </a:txBody>
                  <a:tcPr/>
                </a:tc>
                <a:tc>
                  <a:txBody>
                    <a:bodyPr/>
                    <a:lstStyle/>
                    <a:p>
                      <a:r>
                        <a:rPr lang="en-CA" sz="1600" dirty="0">
                          <a:latin typeface="Calibri" panose="020F0502020204030204" pitchFamily="34" charset="0"/>
                          <a:cs typeface="Calibri" panose="020F0502020204030204" pitchFamily="34" charset="0"/>
                        </a:rPr>
                        <a:t>30</a:t>
                      </a:r>
                    </a:p>
                  </a:txBody>
                  <a:tcPr/>
                </a:tc>
                <a:tc>
                  <a:txBody>
                    <a:bodyPr/>
                    <a:lstStyle/>
                    <a:p>
                      <a:r>
                        <a:rPr lang="en-CA" sz="1600" dirty="0">
                          <a:latin typeface="Calibri" panose="020F0502020204030204" pitchFamily="34" charset="0"/>
                          <a:cs typeface="Calibri" panose="020F0502020204030204" pitchFamily="34" charset="0"/>
                        </a:rPr>
                        <a:t>20W-MON</a:t>
                      </a:r>
                    </a:p>
                  </a:txBody>
                  <a:tcPr/>
                </a:tc>
                <a:extLst>
                  <a:ext uri="{0D108BD9-81ED-4DB2-BD59-A6C34878D82A}">
                    <a16:rowId xmlns:a16="http://schemas.microsoft.com/office/drawing/2014/main" val="1138308193"/>
                  </a:ext>
                </a:extLst>
              </a:tr>
              <a:tr h="410543">
                <a:tc>
                  <a:txBody>
                    <a:bodyPr/>
                    <a:lstStyle/>
                    <a:p>
                      <a:r>
                        <a:rPr lang="en-CA" sz="1600" dirty="0">
                          <a:latin typeface="Calibri" panose="020F0502020204030204" pitchFamily="34" charset="0"/>
                          <a:cs typeface="Calibri" panose="020F0502020204030204" pitchFamily="34" charset="0"/>
                        </a:rPr>
                        <a:t>6.04</a:t>
                      </a:r>
                    </a:p>
                  </a:txBody>
                  <a:tcPr/>
                </a:tc>
                <a:tc>
                  <a:txBody>
                    <a:bodyPr/>
                    <a:lstStyle/>
                    <a:p>
                      <a:r>
                        <a:rPr lang="en-CA" sz="1600" dirty="0">
                          <a:latin typeface="Calibri" panose="020F0502020204030204" pitchFamily="34" charset="0"/>
                          <a:cs typeface="Calibri" panose="020F0502020204030204" pitchFamily="34" charset="0"/>
                        </a:rPr>
                        <a:t>5.69</a:t>
                      </a:r>
                    </a:p>
                  </a:txBody>
                  <a:tcPr/>
                </a:tc>
                <a:tc>
                  <a:txBody>
                    <a:bodyPr/>
                    <a:lstStyle/>
                    <a:p>
                      <a:r>
                        <a:rPr lang="en-CA" sz="1600" dirty="0">
                          <a:latin typeface="Calibri" panose="020F0502020204030204" pitchFamily="34" charset="0"/>
                          <a:cs typeface="Calibri" panose="020F0502020204030204" pitchFamily="34" charset="0"/>
                        </a:rPr>
                        <a:t>0.58</a:t>
                      </a:r>
                    </a:p>
                  </a:txBody>
                  <a:tcPr/>
                </a:tc>
                <a:tc>
                  <a:txBody>
                    <a:bodyPr/>
                    <a:lstStyle/>
                    <a:p>
                      <a:r>
                        <a:rPr lang="en-CA" sz="1600" dirty="0">
                          <a:latin typeface="Calibri" panose="020F0502020204030204" pitchFamily="34" charset="0"/>
                          <a:cs typeface="Calibri" panose="020F0502020204030204" pitchFamily="34" charset="0"/>
                        </a:rPr>
                        <a:t>50</a:t>
                      </a:r>
                    </a:p>
                  </a:txBody>
                  <a:tcPr/>
                </a:tc>
                <a:tc>
                  <a:txBody>
                    <a:bodyPr/>
                    <a:lstStyle/>
                    <a:p>
                      <a:r>
                        <a:rPr lang="en-CA" sz="1600" dirty="0">
                          <a:latin typeface="Calibri" panose="020F0502020204030204" pitchFamily="34" charset="0"/>
                          <a:cs typeface="Calibri" panose="020F0502020204030204" pitchFamily="34" charset="0"/>
                        </a:rPr>
                        <a:t>20</a:t>
                      </a:r>
                    </a:p>
                  </a:txBody>
                  <a:tcPr/>
                </a:tc>
                <a:tc>
                  <a:txBody>
                    <a:bodyPr/>
                    <a:lstStyle/>
                    <a:p>
                      <a:r>
                        <a:rPr lang="en-CA" sz="1600" dirty="0">
                          <a:latin typeface="Calibri" panose="020F0502020204030204" pitchFamily="34" charset="0"/>
                          <a:cs typeface="Calibri" panose="020F0502020204030204" pitchFamily="34" charset="0"/>
                        </a:rPr>
                        <a:t>20W-TUE</a:t>
                      </a:r>
                    </a:p>
                  </a:txBody>
                  <a:tcPr/>
                </a:tc>
                <a:extLst>
                  <a:ext uri="{0D108BD9-81ED-4DB2-BD59-A6C34878D82A}">
                    <a16:rowId xmlns:a16="http://schemas.microsoft.com/office/drawing/2014/main" val="1657116485"/>
                  </a:ext>
                </a:extLst>
              </a:tr>
            </a:tbl>
          </a:graphicData>
        </a:graphic>
      </p:graphicFrame>
      <p:sp>
        <p:nvSpPr>
          <p:cNvPr id="7" name="Rectangle 6">
            <a:extLst>
              <a:ext uri="{FF2B5EF4-FFF2-40B4-BE49-F238E27FC236}">
                <a16:creationId xmlns:a16="http://schemas.microsoft.com/office/drawing/2014/main" id="{0E5065DB-F452-42F6-8388-68702BFC0C26}"/>
              </a:ext>
            </a:extLst>
          </p:cNvPr>
          <p:cNvSpPr/>
          <p:nvPr/>
        </p:nvSpPr>
        <p:spPr>
          <a:xfrm>
            <a:off x="8441566" y="1721228"/>
            <a:ext cx="1885950" cy="5052060"/>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2446920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7A347-15F9-4998-B057-691CD4E2EB1E}"/>
              </a:ext>
            </a:extLst>
          </p:cNvPr>
          <p:cNvSpPr>
            <a:spLocks noGrp="1"/>
          </p:cNvSpPr>
          <p:nvPr>
            <p:ph type="title"/>
          </p:nvPr>
        </p:nvSpPr>
        <p:spPr/>
        <p:txBody>
          <a:bodyPr/>
          <a:lstStyle/>
          <a:p>
            <a:r>
              <a:rPr lang="en-CA" dirty="0"/>
              <a:t>Motivation – Past Studies</a:t>
            </a:r>
          </a:p>
        </p:txBody>
      </p:sp>
      <p:sp>
        <p:nvSpPr>
          <p:cNvPr id="3" name="Slide Number Placeholder 2">
            <a:extLst>
              <a:ext uri="{FF2B5EF4-FFF2-40B4-BE49-F238E27FC236}">
                <a16:creationId xmlns:a16="http://schemas.microsoft.com/office/drawing/2014/main" id="{9E4844AD-273B-431D-8880-A02F3D33AB20}"/>
              </a:ext>
            </a:extLst>
          </p:cNvPr>
          <p:cNvSpPr>
            <a:spLocks noGrp="1"/>
          </p:cNvSpPr>
          <p:nvPr>
            <p:ph type="sldNum" sz="quarter" idx="12"/>
          </p:nvPr>
        </p:nvSpPr>
        <p:spPr/>
        <p:txBody>
          <a:bodyPr/>
          <a:lstStyle/>
          <a:p>
            <a:fld id="{D2C46B30-1E6E-4EFB-A798-3E7E3624535A}" type="slidenum">
              <a:rPr lang="en-US" smtClean="0"/>
              <a:t>12</a:t>
            </a:fld>
            <a:endParaRPr lang="en-US" dirty="0"/>
          </a:p>
        </p:txBody>
      </p:sp>
      <p:pic>
        <p:nvPicPr>
          <p:cNvPr id="5" name="Picture 4">
            <a:extLst>
              <a:ext uri="{FF2B5EF4-FFF2-40B4-BE49-F238E27FC236}">
                <a16:creationId xmlns:a16="http://schemas.microsoft.com/office/drawing/2014/main" id="{C7DEEDCF-D48E-498E-82B4-B1E86C1887A9}"/>
              </a:ext>
            </a:extLst>
          </p:cNvPr>
          <p:cNvPicPr>
            <a:picLocks noChangeAspect="1"/>
          </p:cNvPicPr>
          <p:nvPr/>
        </p:nvPicPr>
        <p:blipFill rotWithShape="1">
          <a:blip r:embed="rId2"/>
          <a:srcRect r="53936" b="36085"/>
          <a:stretch/>
        </p:blipFill>
        <p:spPr>
          <a:xfrm>
            <a:off x="18870" y="1649314"/>
            <a:ext cx="5213943" cy="3402746"/>
          </a:xfrm>
          <a:prstGeom prst="rect">
            <a:avLst/>
          </a:prstGeom>
        </p:spPr>
      </p:pic>
      <p:pic>
        <p:nvPicPr>
          <p:cNvPr id="6" name="Picture 5">
            <a:extLst>
              <a:ext uri="{FF2B5EF4-FFF2-40B4-BE49-F238E27FC236}">
                <a16:creationId xmlns:a16="http://schemas.microsoft.com/office/drawing/2014/main" id="{C12EAEB3-09E7-461A-9EE7-3A2C142BF330}"/>
              </a:ext>
            </a:extLst>
          </p:cNvPr>
          <p:cNvPicPr>
            <a:picLocks noChangeAspect="1"/>
          </p:cNvPicPr>
          <p:nvPr/>
        </p:nvPicPr>
        <p:blipFill rotWithShape="1">
          <a:blip r:embed="rId3"/>
          <a:srcRect r="56148" b="38869"/>
          <a:stretch/>
        </p:blipFill>
        <p:spPr>
          <a:xfrm>
            <a:off x="5365571" y="1676279"/>
            <a:ext cx="5040492" cy="3375781"/>
          </a:xfrm>
          <a:prstGeom prst="rect">
            <a:avLst/>
          </a:prstGeom>
        </p:spPr>
      </p:pic>
      <p:sp>
        <p:nvSpPr>
          <p:cNvPr id="10" name="Oval 9">
            <a:extLst>
              <a:ext uri="{FF2B5EF4-FFF2-40B4-BE49-F238E27FC236}">
                <a16:creationId xmlns:a16="http://schemas.microsoft.com/office/drawing/2014/main" id="{0699CC41-8BC9-4A55-852F-E7C27A98F115}"/>
              </a:ext>
            </a:extLst>
          </p:cNvPr>
          <p:cNvSpPr/>
          <p:nvPr/>
        </p:nvSpPr>
        <p:spPr>
          <a:xfrm>
            <a:off x="4076520" y="1943100"/>
            <a:ext cx="662940" cy="62865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Oval 10">
            <a:extLst>
              <a:ext uri="{FF2B5EF4-FFF2-40B4-BE49-F238E27FC236}">
                <a16:creationId xmlns:a16="http://schemas.microsoft.com/office/drawing/2014/main" id="{35C68A8F-285D-4704-939D-4F3A4F1F6E8C}"/>
              </a:ext>
            </a:extLst>
          </p:cNvPr>
          <p:cNvSpPr/>
          <p:nvPr/>
        </p:nvSpPr>
        <p:spPr>
          <a:xfrm>
            <a:off x="2625841" y="3350687"/>
            <a:ext cx="662940" cy="62865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Oval 11">
            <a:extLst>
              <a:ext uri="{FF2B5EF4-FFF2-40B4-BE49-F238E27FC236}">
                <a16:creationId xmlns:a16="http://schemas.microsoft.com/office/drawing/2014/main" id="{EBE03DA1-5ADF-4062-95AA-35074A8C93F7}"/>
              </a:ext>
            </a:extLst>
          </p:cNvPr>
          <p:cNvSpPr/>
          <p:nvPr/>
        </p:nvSpPr>
        <p:spPr>
          <a:xfrm>
            <a:off x="3413580" y="3254663"/>
            <a:ext cx="662940" cy="62865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Oval 12">
            <a:extLst>
              <a:ext uri="{FF2B5EF4-FFF2-40B4-BE49-F238E27FC236}">
                <a16:creationId xmlns:a16="http://schemas.microsoft.com/office/drawing/2014/main" id="{F428D43B-6BEE-4067-81D8-8AE73E066D31}"/>
              </a:ext>
            </a:extLst>
          </p:cNvPr>
          <p:cNvSpPr/>
          <p:nvPr/>
        </p:nvSpPr>
        <p:spPr>
          <a:xfrm>
            <a:off x="1384755" y="3364169"/>
            <a:ext cx="662940" cy="62865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Oval 13">
            <a:extLst>
              <a:ext uri="{FF2B5EF4-FFF2-40B4-BE49-F238E27FC236}">
                <a16:creationId xmlns:a16="http://schemas.microsoft.com/office/drawing/2014/main" id="{F86FCD07-7D82-4BDE-BAEB-395983E4F31E}"/>
              </a:ext>
            </a:extLst>
          </p:cNvPr>
          <p:cNvSpPr/>
          <p:nvPr/>
        </p:nvSpPr>
        <p:spPr>
          <a:xfrm>
            <a:off x="7963313" y="2940338"/>
            <a:ext cx="662940" cy="62865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 name="Oval 14">
            <a:extLst>
              <a:ext uri="{FF2B5EF4-FFF2-40B4-BE49-F238E27FC236}">
                <a16:creationId xmlns:a16="http://schemas.microsoft.com/office/drawing/2014/main" id="{AFC6D699-C0C2-4EA1-80EE-7E527E8E14A2}"/>
              </a:ext>
            </a:extLst>
          </p:cNvPr>
          <p:cNvSpPr/>
          <p:nvPr/>
        </p:nvSpPr>
        <p:spPr>
          <a:xfrm>
            <a:off x="9499081" y="2108627"/>
            <a:ext cx="662940" cy="62865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 name="Oval 15">
            <a:extLst>
              <a:ext uri="{FF2B5EF4-FFF2-40B4-BE49-F238E27FC236}">
                <a16:creationId xmlns:a16="http://schemas.microsoft.com/office/drawing/2014/main" id="{765DC3E2-E50D-48DA-98E5-BA5DAD836F96}"/>
              </a:ext>
            </a:extLst>
          </p:cNvPr>
          <p:cNvSpPr/>
          <p:nvPr/>
        </p:nvSpPr>
        <p:spPr>
          <a:xfrm>
            <a:off x="6493902" y="3540601"/>
            <a:ext cx="662940" cy="62865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 name="TextBox 16">
            <a:extLst>
              <a:ext uri="{FF2B5EF4-FFF2-40B4-BE49-F238E27FC236}">
                <a16:creationId xmlns:a16="http://schemas.microsoft.com/office/drawing/2014/main" id="{0C900CBE-83AB-4287-82F2-77B9CAD42C8E}"/>
              </a:ext>
            </a:extLst>
          </p:cNvPr>
          <p:cNvSpPr txBox="1"/>
          <p:nvPr/>
        </p:nvSpPr>
        <p:spPr>
          <a:xfrm>
            <a:off x="652929" y="1292066"/>
            <a:ext cx="3945824" cy="400110"/>
          </a:xfrm>
          <a:prstGeom prst="rect">
            <a:avLst/>
          </a:prstGeom>
          <a:noFill/>
        </p:spPr>
        <p:txBody>
          <a:bodyPr wrap="none" rtlCol="0">
            <a:spAutoFit/>
          </a:bodyPr>
          <a:lstStyle/>
          <a:p>
            <a:r>
              <a:rPr lang="en-CA" sz="2000" dirty="0"/>
              <a:t>Training Data (Best </a:t>
            </a:r>
            <a:r>
              <a:rPr lang="en-CA" sz="2000" dirty="0" err="1"/>
              <a:t>TotaAnnReturn</a:t>
            </a:r>
            <a:r>
              <a:rPr lang="en-CA" sz="2000" dirty="0"/>
              <a:t>)</a:t>
            </a:r>
          </a:p>
        </p:txBody>
      </p:sp>
      <p:sp>
        <p:nvSpPr>
          <p:cNvPr id="18" name="TextBox 17">
            <a:extLst>
              <a:ext uri="{FF2B5EF4-FFF2-40B4-BE49-F238E27FC236}">
                <a16:creationId xmlns:a16="http://schemas.microsoft.com/office/drawing/2014/main" id="{04A928C5-5A74-47D0-B715-0A0D07254C04}"/>
              </a:ext>
            </a:extLst>
          </p:cNvPr>
          <p:cNvSpPr txBox="1"/>
          <p:nvPr/>
        </p:nvSpPr>
        <p:spPr>
          <a:xfrm>
            <a:off x="5866872" y="1292066"/>
            <a:ext cx="3823162" cy="400110"/>
          </a:xfrm>
          <a:prstGeom prst="rect">
            <a:avLst/>
          </a:prstGeom>
          <a:noFill/>
        </p:spPr>
        <p:txBody>
          <a:bodyPr wrap="none" rtlCol="0">
            <a:spAutoFit/>
          </a:bodyPr>
          <a:lstStyle/>
          <a:p>
            <a:r>
              <a:rPr lang="en-CA" sz="2000" dirty="0"/>
              <a:t>Testing Data (Best </a:t>
            </a:r>
            <a:r>
              <a:rPr lang="en-CA" sz="2000" dirty="0" err="1"/>
              <a:t>TotaAnnReturn</a:t>
            </a:r>
            <a:r>
              <a:rPr lang="en-CA" sz="2000" dirty="0"/>
              <a:t>)</a:t>
            </a:r>
          </a:p>
        </p:txBody>
      </p:sp>
      <p:sp>
        <p:nvSpPr>
          <p:cNvPr id="19" name="TextBox 18">
            <a:extLst>
              <a:ext uri="{FF2B5EF4-FFF2-40B4-BE49-F238E27FC236}">
                <a16:creationId xmlns:a16="http://schemas.microsoft.com/office/drawing/2014/main" id="{6B534B47-E4F5-4546-8469-B43D123433AC}"/>
              </a:ext>
            </a:extLst>
          </p:cNvPr>
          <p:cNvSpPr txBox="1"/>
          <p:nvPr/>
        </p:nvSpPr>
        <p:spPr>
          <a:xfrm>
            <a:off x="171450" y="5131475"/>
            <a:ext cx="10234613" cy="2308324"/>
          </a:xfrm>
          <a:prstGeom prst="rect">
            <a:avLst/>
          </a:prstGeom>
          <a:noFill/>
        </p:spPr>
        <p:txBody>
          <a:bodyPr wrap="square" rtlCol="0">
            <a:spAutoFit/>
          </a:bodyPr>
          <a:lstStyle/>
          <a:p>
            <a:pPr marL="342900" indent="-342900">
              <a:buFont typeface="Arial" panose="020B0604020202020204" pitchFamily="34" charset="0"/>
              <a:buChar char="•"/>
            </a:pPr>
            <a:r>
              <a:rPr lang="en-CA" sz="1800" dirty="0"/>
              <a:t>Fix Holding Period as 20W-THU</a:t>
            </a:r>
          </a:p>
          <a:p>
            <a:pPr marL="342900" indent="-342900">
              <a:buFont typeface="Arial" panose="020B0604020202020204" pitchFamily="34" charset="0"/>
              <a:buChar char="•"/>
            </a:pPr>
            <a:r>
              <a:rPr lang="en-CA" sz="1800" dirty="0"/>
              <a:t>Solely Momentum based decisions work for the beginning of holding periods, but when holding period is long (20 Weeks) being stuck in a position has significant detrimental effects</a:t>
            </a:r>
          </a:p>
          <a:p>
            <a:pPr marL="342900" indent="-342900">
              <a:buFont typeface="Arial" panose="020B0604020202020204" pitchFamily="34" charset="0"/>
              <a:buChar char="•"/>
            </a:pPr>
            <a:r>
              <a:rPr lang="en-CA" sz="1800" dirty="0"/>
              <a:t>Options:</a:t>
            </a:r>
          </a:p>
          <a:p>
            <a:pPr marL="800100" lvl="1" indent="-342900">
              <a:buFont typeface="Arial" panose="020B0604020202020204" pitchFamily="34" charset="0"/>
              <a:buChar char="•"/>
            </a:pPr>
            <a:r>
              <a:rPr lang="en-CA" sz="1800" dirty="0"/>
              <a:t>Risk Management (200 MA Pullout)</a:t>
            </a:r>
          </a:p>
          <a:p>
            <a:pPr marL="800100" lvl="1" indent="-342900">
              <a:buFont typeface="Arial" panose="020B0604020202020204" pitchFamily="34" charset="0"/>
              <a:buChar char="•"/>
            </a:pPr>
            <a:r>
              <a:rPr lang="en-CA" sz="1800" dirty="0"/>
              <a:t>Incorporate Predictive Returns for ETFs across holding period in evaluation of which ETF to select each holding period</a:t>
            </a:r>
          </a:p>
          <a:p>
            <a:pPr marL="342900" indent="-342900">
              <a:buFont typeface="Arial" panose="020B0604020202020204" pitchFamily="34" charset="0"/>
              <a:buChar char="•"/>
            </a:pPr>
            <a:endParaRPr lang="en-CA" sz="1800" dirty="0"/>
          </a:p>
        </p:txBody>
      </p:sp>
    </p:spTree>
    <p:extLst>
      <p:ext uri="{BB962C8B-B14F-4D97-AF65-F5344CB8AC3E}">
        <p14:creationId xmlns:p14="http://schemas.microsoft.com/office/powerpoint/2010/main" val="2533049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500"/>
                                        <p:tgtEl>
                                          <p:spTgt spid="1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500"/>
                                        <p:tgtEl>
                                          <p:spTgt spid="14"/>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P spid="15" grpId="0" animBg="1"/>
      <p:bldP spid="1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B6D565-2D3F-4CAA-B9D5-0039CE732E74}"/>
              </a:ext>
            </a:extLst>
          </p:cNvPr>
          <p:cNvSpPr>
            <a:spLocks noGrp="1"/>
          </p:cNvSpPr>
          <p:nvPr>
            <p:ph type="title"/>
          </p:nvPr>
        </p:nvSpPr>
        <p:spPr/>
        <p:txBody>
          <a:bodyPr/>
          <a:lstStyle/>
          <a:p>
            <a:r>
              <a:rPr lang="en-US" dirty="0"/>
              <a:t>ALGORITHM OVERVIEW</a:t>
            </a:r>
          </a:p>
        </p:txBody>
      </p:sp>
      <p:sp>
        <p:nvSpPr>
          <p:cNvPr id="3" name="Slide Number Placeholder 2">
            <a:extLst>
              <a:ext uri="{FF2B5EF4-FFF2-40B4-BE49-F238E27FC236}">
                <a16:creationId xmlns:a16="http://schemas.microsoft.com/office/drawing/2014/main" id="{A454B53E-15C9-4CB4-BF3D-09470408959F}"/>
              </a:ext>
            </a:extLst>
          </p:cNvPr>
          <p:cNvSpPr>
            <a:spLocks noGrp="1"/>
          </p:cNvSpPr>
          <p:nvPr>
            <p:ph type="sldNum" sz="quarter" idx="12"/>
          </p:nvPr>
        </p:nvSpPr>
        <p:spPr/>
        <p:txBody>
          <a:bodyPr/>
          <a:lstStyle/>
          <a:p>
            <a:fld id="{D2C46B30-1E6E-4EFB-A798-3E7E3624535A}" type="slidenum">
              <a:rPr lang="en-US" smtClean="0"/>
              <a:t>13</a:t>
            </a:fld>
            <a:endParaRPr lang="en-US" dirty="0"/>
          </a:p>
        </p:txBody>
      </p:sp>
      <p:sp>
        <p:nvSpPr>
          <p:cNvPr id="12" name="Text Placeholder 1">
            <a:extLst>
              <a:ext uri="{FF2B5EF4-FFF2-40B4-BE49-F238E27FC236}">
                <a16:creationId xmlns:a16="http://schemas.microsoft.com/office/drawing/2014/main" id="{ADBD2080-710F-4C63-BCA9-BA09273587C6}"/>
              </a:ext>
            </a:extLst>
          </p:cNvPr>
          <p:cNvSpPr txBox="1">
            <a:spLocks/>
          </p:cNvSpPr>
          <p:nvPr/>
        </p:nvSpPr>
        <p:spPr>
          <a:xfrm>
            <a:off x="288924" y="1875862"/>
            <a:ext cx="10117137" cy="808344"/>
          </a:xfrm>
          <a:prstGeom prst="rect">
            <a:avLst/>
          </a:prstGeom>
          <a:solidFill>
            <a:schemeClr val="tx2">
              <a:lumMod val="20000"/>
              <a:lumOff val="80000"/>
            </a:schemeClr>
          </a:solidFill>
          <a:ln>
            <a:noFill/>
          </a:ln>
        </p:spPr>
        <p:txBody>
          <a:bodyPr vert="horz" wrap="square" lIns="108000" tIns="0" rIns="108000" bIns="0" numCol="1" anchor="t" anchorCtr="0" compatLnSpc="1">
            <a:prstTxWarp prst="textNoShape">
              <a:avLst/>
            </a:prstTxWarp>
          </a:bodyPr>
          <a:lstStyle>
            <a:lvl1pPr marL="0" indent="0" algn="l" defTabSz="914400" rtl="0" eaLnBrk="1" latinLnBrk="0" hangingPunct="1">
              <a:spcBef>
                <a:spcPct val="20000"/>
              </a:spcBef>
              <a:buFont typeface="Arial" pitchFamily="34" charset="0"/>
              <a:buNone/>
              <a:defRPr lang="en-US" sz="1400" b="1" kern="1200" smtClean="0">
                <a:solidFill>
                  <a:srgbClr val="408B70"/>
                </a:solidFill>
                <a:latin typeface="Arial" pitchFamily="34" charset="0"/>
                <a:ea typeface="+mn-ea"/>
                <a:cs typeface="Arial" pitchFamily="34" charset="0"/>
              </a:defRPr>
            </a:lvl1pPr>
            <a:lvl2pPr marL="742950" indent="-285750" algn="l" defTabSz="914400" rtl="0" eaLnBrk="1" latinLnBrk="0" hangingPunct="1">
              <a:spcBef>
                <a:spcPct val="20000"/>
              </a:spcBef>
              <a:buSzPct val="81000"/>
              <a:buFont typeface="Arial" pitchFamily="34" charset="0"/>
              <a:buChar char="–"/>
              <a:defRPr lang="en-US" sz="1400" kern="1200" smtClean="0">
                <a:solidFill>
                  <a:schemeClr val="tx1"/>
                </a:solidFill>
                <a:latin typeface="Arial" pitchFamily="34" charset="0"/>
                <a:ea typeface="+mn-ea"/>
                <a:cs typeface="Arial" pitchFamily="34" charset="0"/>
              </a:defRPr>
            </a:lvl2pPr>
            <a:lvl3pPr marL="1143000" indent="-228600" algn="l" defTabSz="914400" rtl="0" eaLnBrk="1" latinLnBrk="0" hangingPunct="1">
              <a:spcBef>
                <a:spcPct val="20000"/>
              </a:spcBef>
              <a:buClr>
                <a:srgbClr val="408B70"/>
              </a:buClr>
              <a:buFont typeface="Arial" pitchFamily="34" charset="0"/>
              <a:buChar char="•"/>
              <a:defRPr lang="en-US" sz="1400" kern="1200" smtClean="0">
                <a:solidFill>
                  <a:schemeClr val="tx1"/>
                </a:solidFill>
                <a:latin typeface="Arial" pitchFamily="34" charset="0"/>
                <a:ea typeface="+mn-ea"/>
                <a:cs typeface="Arial" pitchFamily="34" charset="0"/>
              </a:defRPr>
            </a:lvl3pPr>
            <a:lvl4pPr marL="1600200" indent="-228600" algn="l" defTabSz="914400" rtl="0" eaLnBrk="1" latinLnBrk="0" hangingPunct="1">
              <a:spcBef>
                <a:spcPct val="20000"/>
              </a:spcBef>
              <a:buClr>
                <a:srgbClr val="408B70"/>
              </a:buClr>
              <a:buFont typeface="Arial" pitchFamily="34" charset="0"/>
              <a:buChar char="–"/>
              <a:defRPr lang="en-US" sz="1400" kern="1200" smtClean="0">
                <a:solidFill>
                  <a:schemeClr val="tx1"/>
                </a:solidFill>
                <a:latin typeface="Arial"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lang="en-US"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sz="1600" dirty="0">
                <a:solidFill>
                  <a:schemeClr val="tx1">
                    <a:lumMod val="95000"/>
                    <a:lumOff val="5000"/>
                  </a:schemeClr>
                </a:solidFill>
                <a:latin typeface="Calibri" panose="020F0502020204030204" pitchFamily="34" charset="0"/>
                <a:ea typeface="LF_Kai"/>
                <a:cs typeface="Calibri" panose="020F0502020204030204" pitchFamily="34" charset="0"/>
              </a:rPr>
              <a:t>Eighteen industrial sector ETF that represent a broad range of stocks in the US market were chosen as the group of securities to execute the rotational momentum strategy.</a:t>
            </a:r>
          </a:p>
          <a:p>
            <a:pPr marL="514350" lvl="1">
              <a:buClr>
                <a:srgbClr val="02291B"/>
              </a:buClr>
              <a:buSzPct val="80000"/>
              <a:buFont typeface="Wingdings" pitchFamily="2" charset="2"/>
              <a:buChar char="n"/>
            </a:pPr>
            <a:r>
              <a:rPr lang="en-CA" sz="1600" dirty="0">
                <a:solidFill>
                  <a:schemeClr val="tx1">
                    <a:lumMod val="85000"/>
                    <a:lumOff val="15000"/>
                  </a:schemeClr>
                </a:solidFill>
                <a:latin typeface="Calibri" panose="020F0502020204030204" pitchFamily="34" charset="0"/>
                <a:cs typeface="Calibri" panose="020F0502020204030204" pitchFamily="34" charset="0"/>
              </a:rPr>
              <a:t>Industries Include:</a:t>
            </a:r>
          </a:p>
        </p:txBody>
      </p:sp>
      <p:sp>
        <p:nvSpPr>
          <p:cNvPr id="6" name="TextBox 5">
            <a:extLst>
              <a:ext uri="{FF2B5EF4-FFF2-40B4-BE49-F238E27FC236}">
                <a16:creationId xmlns:a16="http://schemas.microsoft.com/office/drawing/2014/main" id="{94FF93D0-BEB2-45A8-989A-E0A92DAC0531}"/>
              </a:ext>
            </a:extLst>
          </p:cNvPr>
          <p:cNvSpPr txBox="1"/>
          <p:nvPr/>
        </p:nvSpPr>
        <p:spPr>
          <a:xfrm>
            <a:off x="287337" y="2853198"/>
            <a:ext cx="3296521" cy="4893647"/>
          </a:xfrm>
          <a:prstGeom prst="rect">
            <a:avLst/>
          </a:prstGeom>
          <a:noFill/>
        </p:spPr>
        <p:txBody>
          <a:bodyPr wrap="square" rtlCol="0">
            <a:spAutoFit/>
          </a:bodyPr>
          <a:lstStyle/>
          <a:p>
            <a:pPr marL="285750" indent="-285750">
              <a:buFont typeface="Wingdings" panose="05000000000000000000" pitchFamily="2" charset="2"/>
              <a:buChar char="Ø"/>
            </a:pPr>
            <a:r>
              <a:rPr lang="en-CA" sz="1200" dirty="0">
                <a:latin typeface="Calibri" panose="020F0502020204030204" pitchFamily="34" charset="0"/>
                <a:cs typeface="Calibri" panose="020F0502020204030204" pitchFamily="34" charset="0"/>
              </a:rPr>
              <a:t>Independent Power and Renewable Electricity Producers</a:t>
            </a:r>
          </a:p>
          <a:p>
            <a:pPr marL="285750" indent="-285750">
              <a:buFont typeface="Wingdings" panose="05000000000000000000" pitchFamily="2" charset="2"/>
              <a:buChar char="Ø"/>
            </a:pPr>
            <a:r>
              <a:rPr lang="en-CA" sz="1200" dirty="0">
                <a:latin typeface="Calibri" panose="020F0502020204030204" pitchFamily="34" charset="0"/>
                <a:cs typeface="Calibri" panose="020F0502020204030204" pitchFamily="34" charset="0"/>
              </a:rPr>
              <a:t>Health Care Technology</a:t>
            </a:r>
          </a:p>
          <a:p>
            <a:pPr marL="285750" indent="-285750">
              <a:buFont typeface="Wingdings" panose="05000000000000000000" pitchFamily="2" charset="2"/>
              <a:buChar char="Ø"/>
            </a:pPr>
            <a:r>
              <a:rPr lang="en-CA" sz="1200" dirty="0">
                <a:latin typeface="Calibri" panose="020F0502020204030204" pitchFamily="34" charset="0"/>
                <a:cs typeface="Calibri" panose="020F0502020204030204" pitchFamily="34" charset="0"/>
              </a:rPr>
              <a:t>Road and Rail</a:t>
            </a:r>
          </a:p>
          <a:p>
            <a:pPr marL="285750" indent="-285750">
              <a:buFont typeface="Wingdings" panose="05000000000000000000" pitchFamily="2" charset="2"/>
              <a:buChar char="Ø"/>
            </a:pPr>
            <a:r>
              <a:rPr lang="en-CA" sz="1200" dirty="0">
                <a:latin typeface="Calibri" panose="020F0502020204030204" pitchFamily="34" charset="0"/>
                <a:cs typeface="Calibri" panose="020F0502020204030204" pitchFamily="34" charset="0"/>
              </a:rPr>
              <a:t>Building Products</a:t>
            </a:r>
          </a:p>
          <a:p>
            <a:pPr marL="285750" indent="-285750">
              <a:buFont typeface="Wingdings" panose="05000000000000000000" pitchFamily="2" charset="2"/>
              <a:buChar char="Ø"/>
            </a:pPr>
            <a:r>
              <a:rPr lang="en-CA" sz="1200" dirty="0">
                <a:latin typeface="Calibri" panose="020F0502020204030204" pitchFamily="34" charset="0"/>
                <a:cs typeface="Calibri" panose="020F0502020204030204" pitchFamily="34" charset="0"/>
              </a:rPr>
              <a:t>Containers and Packaging</a:t>
            </a:r>
          </a:p>
          <a:p>
            <a:pPr marL="285750" indent="-285750">
              <a:buFont typeface="Wingdings" panose="05000000000000000000" pitchFamily="2" charset="2"/>
              <a:buChar char="Ø"/>
            </a:pPr>
            <a:r>
              <a:rPr lang="en-CA" sz="1200" dirty="0">
                <a:latin typeface="Calibri" panose="020F0502020204030204" pitchFamily="34" charset="0"/>
                <a:cs typeface="Calibri" panose="020F0502020204030204" pitchFamily="34" charset="0"/>
              </a:rPr>
              <a:t>Construction Materials</a:t>
            </a:r>
          </a:p>
          <a:p>
            <a:pPr marL="285750" indent="-285750">
              <a:buFont typeface="Wingdings" panose="05000000000000000000" pitchFamily="2" charset="2"/>
              <a:buChar char="Ø"/>
            </a:pPr>
            <a:r>
              <a:rPr lang="en-CA" sz="1200" dirty="0">
                <a:latin typeface="Calibri" panose="020F0502020204030204" pitchFamily="34" charset="0"/>
                <a:cs typeface="Calibri" panose="020F0502020204030204" pitchFamily="34" charset="0"/>
              </a:rPr>
              <a:t>Energy Equipment and Services</a:t>
            </a:r>
          </a:p>
          <a:p>
            <a:pPr marL="285750" indent="-285750">
              <a:buFont typeface="Wingdings" panose="05000000000000000000" pitchFamily="2" charset="2"/>
              <a:buChar char="Ø"/>
            </a:pPr>
            <a:r>
              <a:rPr lang="en-CA" sz="1200" dirty="0">
                <a:latin typeface="Calibri" panose="020F0502020204030204" pitchFamily="34" charset="0"/>
                <a:cs typeface="Calibri" panose="020F0502020204030204" pitchFamily="34" charset="0"/>
              </a:rPr>
              <a:t>Professional Services</a:t>
            </a:r>
          </a:p>
          <a:p>
            <a:pPr marL="285750" indent="-285750">
              <a:buFont typeface="Wingdings" panose="05000000000000000000" pitchFamily="2" charset="2"/>
              <a:buChar char="Ø"/>
            </a:pPr>
            <a:r>
              <a:rPr lang="en-CA" sz="1200" dirty="0">
                <a:latin typeface="Calibri" panose="020F0502020204030204" pitchFamily="34" charset="0"/>
                <a:cs typeface="Calibri" panose="020F0502020204030204" pitchFamily="34" charset="0"/>
              </a:rPr>
              <a:t>Machinery</a:t>
            </a:r>
          </a:p>
          <a:p>
            <a:pPr marL="285750" indent="-285750">
              <a:buFont typeface="Wingdings" panose="05000000000000000000" pitchFamily="2" charset="2"/>
              <a:buChar char="Ø"/>
            </a:pPr>
            <a:r>
              <a:rPr lang="en-CA" sz="1200" dirty="0">
                <a:latin typeface="Calibri" panose="020F0502020204030204" pitchFamily="34" charset="0"/>
                <a:cs typeface="Calibri" panose="020F0502020204030204" pitchFamily="34" charset="0"/>
              </a:rPr>
              <a:t>Life Sciences Tools and Services</a:t>
            </a:r>
          </a:p>
          <a:p>
            <a:pPr marL="285750" indent="-285750">
              <a:buFont typeface="Wingdings" panose="05000000000000000000" pitchFamily="2" charset="2"/>
              <a:buChar char="Ø"/>
            </a:pPr>
            <a:r>
              <a:rPr lang="en-CA" sz="1200" dirty="0">
                <a:latin typeface="Calibri" panose="020F0502020204030204" pitchFamily="34" charset="0"/>
                <a:cs typeface="Calibri" panose="020F0502020204030204" pitchFamily="34" charset="0"/>
              </a:rPr>
              <a:t>Electrical Equipment</a:t>
            </a:r>
          </a:p>
          <a:p>
            <a:pPr marL="285750" indent="-285750">
              <a:buFont typeface="Wingdings" panose="05000000000000000000" pitchFamily="2" charset="2"/>
              <a:buChar char="Ø"/>
            </a:pPr>
            <a:r>
              <a:rPr lang="en-CA" sz="1200" dirty="0">
                <a:latin typeface="Calibri" panose="020F0502020204030204" pitchFamily="34" charset="0"/>
                <a:cs typeface="Calibri" panose="020F0502020204030204" pitchFamily="34" charset="0"/>
              </a:rPr>
              <a:t>Biotechnology</a:t>
            </a:r>
          </a:p>
          <a:p>
            <a:pPr marL="285750" indent="-285750">
              <a:buFont typeface="Wingdings" panose="05000000000000000000" pitchFamily="2" charset="2"/>
              <a:buChar char="Ø"/>
            </a:pPr>
            <a:r>
              <a:rPr lang="en-CA" sz="1200" dirty="0">
                <a:latin typeface="Calibri" panose="020F0502020204030204" pitchFamily="34" charset="0"/>
                <a:cs typeface="Calibri" panose="020F0502020204030204" pitchFamily="34" charset="0"/>
              </a:rPr>
              <a:t>Oil, Gas and Consumable Fuels</a:t>
            </a:r>
          </a:p>
          <a:p>
            <a:pPr marL="285750" indent="-285750">
              <a:buFont typeface="Wingdings" panose="05000000000000000000" pitchFamily="2" charset="2"/>
              <a:buChar char="Ø"/>
            </a:pPr>
            <a:r>
              <a:rPr lang="en-CA" sz="1200" dirty="0">
                <a:latin typeface="Calibri" panose="020F0502020204030204" pitchFamily="34" charset="0"/>
                <a:cs typeface="Calibri" panose="020F0502020204030204" pitchFamily="34" charset="0"/>
              </a:rPr>
              <a:t>Air Freight and Logistics</a:t>
            </a:r>
          </a:p>
          <a:p>
            <a:pPr marL="285750" indent="-285750">
              <a:buFont typeface="Wingdings" panose="05000000000000000000" pitchFamily="2" charset="2"/>
              <a:buChar char="Ø"/>
            </a:pPr>
            <a:r>
              <a:rPr lang="en-CA" sz="1200" dirty="0">
                <a:latin typeface="Calibri" panose="020F0502020204030204" pitchFamily="34" charset="0"/>
                <a:cs typeface="Calibri" panose="020F0502020204030204" pitchFamily="34" charset="0"/>
              </a:rPr>
              <a:t>Media</a:t>
            </a:r>
          </a:p>
          <a:p>
            <a:pPr marL="285750" indent="-285750">
              <a:buFont typeface="Wingdings" panose="05000000000000000000" pitchFamily="2" charset="2"/>
              <a:buChar char="Ø"/>
            </a:pPr>
            <a:r>
              <a:rPr lang="en-CA" sz="1200" dirty="0">
                <a:latin typeface="Calibri" panose="020F0502020204030204" pitchFamily="34" charset="0"/>
                <a:cs typeface="Calibri" panose="020F0502020204030204" pitchFamily="34" charset="0"/>
              </a:rPr>
              <a:t>Interactive Media and Services</a:t>
            </a:r>
          </a:p>
          <a:p>
            <a:pPr marL="285750" indent="-285750">
              <a:buFont typeface="Wingdings" panose="05000000000000000000" pitchFamily="2" charset="2"/>
              <a:buChar char="Ø"/>
            </a:pPr>
            <a:r>
              <a:rPr lang="en-CA" sz="1200" dirty="0">
                <a:latin typeface="Calibri" panose="020F0502020204030204" pitchFamily="34" charset="0"/>
                <a:cs typeface="Calibri" panose="020F0502020204030204" pitchFamily="34" charset="0"/>
              </a:rPr>
              <a:t>Diversified Consumer Services</a:t>
            </a:r>
          </a:p>
          <a:p>
            <a:pPr marL="285750" indent="-285750">
              <a:buFont typeface="Wingdings" panose="05000000000000000000" pitchFamily="2" charset="2"/>
              <a:buChar char="Ø"/>
            </a:pPr>
            <a:r>
              <a:rPr lang="en-CA" sz="1200" dirty="0">
                <a:latin typeface="Calibri" panose="020F0502020204030204" pitchFamily="34" charset="0"/>
                <a:cs typeface="Calibri" panose="020F0502020204030204" pitchFamily="34" charset="0"/>
              </a:rPr>
              <a:t>Distributors</a:t>
            </a:r>
          </a:p>
          <a:p>
            <a:pPr marL="285750" indent="-285750">
              <a:buFont typeface="Wingdings" panose="05000000000000000000" pitchFamily="2" charset="2"/>
              <a:buChar char="Ø"/>
            </a:pPr>
            <a:r>
              <a:rPr lang="en-CA" sz="1200" dirty="0">
                <a:latin typeface="Calibri" panose="020F0502020204030204" pitchFamily="34" charset="0"/>
                <a:cs typeface="Calibri" panose="020F0502020204030204" pitchFamily="34" charset="0"/>
              </a:rPr>
              <a:t>Real Estate Management and Development</a:t>
            </a:r>
          </a:p>
          <a:p>
            <a:pPr marL="285750" indent="-285750">
              <a:buFont typeface="Wingdings" panose="05000000000000000000" pitchFamily="2" charset="2"/>
              <a:buChar char="Ø"/>
            </a:pPr>
            <a:r>
              <a:rPr lang="en-CA" sz="1200" dirty="0">
                <a:latin typeface="Calibri" panose="020F0502020204030204" pitchFamily="34" charset="0"/>
                <a:cs typeface="Calibri" panose="020F0502020204030204" pitchFamily="34" charset="0"/>
              </a:rPr>
              <a:t>Electronic Equipment, Instruments and Components</a:t>
            </a:r>
          </a:p>
          <a:p>
            <a:pPr marL="285750" indent="-285750">
              <a:buFont typeface="Wingdings" panose="05000000000000000000" pitchFamily="2" charset="2"/>
              <a:buChar char="Ø"/>
            </a:pPr>
            <a:r>
              <a:rPr lang="en-CA" sz="1200" dirty="0">
                <a:latin typeface="Calibri" panose="020F0502020204030204" pitchFamily="34" charset="0"/>
                <a:cs typeface="Calibri" panose="020F0502020204030204" pitchFamily="34" charset="0"/>
              </a:rPr>
              <a:t>Trading Companies and Distributors</a:t>
            </a:r>
          </a:p>
          <a:p>
            <a:pPr marL="285750" indent="-285750">
              <a:buFont typeface="Wingdings" panose="05000000000000000000" pitchFamily="2" charset="2"/>
              <a:buChar char="Ø"/>
            </a:pPr>
            <a:endParaRPr lang="en-CA" sz="1200" dirty="0">
              <a:latin typeface="Calibri" panose="020F0502020204030204" pitchFamily="34" charset="0"/>
              <a:cs typeface="Calibri" panose="020F0502020204030204" pitchFamily="34" charset="0"/>
            </a:endParaRPr>
          </a:p>
          <a:p>
            <a:pPr marL="285750" indent="-285750">
              <a:buFont typeface="Wingdings" panose="05000000000000000000" pitchFamily="2" charset="2"/>
              <a:buChar char="Ø"/>
            </a:pPr>
            <a:endParaRPr lang="en-CA" sz="1200" dirty="0">
              <a:latin typeface="Calibri" panose="020F0502020204030204" pitchFamily="34" charset="0"/>
              <a:cs typeface="Calibri" panose="020F0502020204030204" pitchFamily="34" charset="0"/>
            </a:endParaRPr>
          </a:p>
        </p:txBody>
      </p:sp>
      <p:sp>
        <p:nvSpPr>
          <p:cNvPr id="7" name="Rectangle 6">
            <a:extLst>
              <a:ext uri="{FF2B5EF4-FFF2-40B4-BE49-F238E27FC236}">
                <a16:creationId xmlns:a16="http://schemas.microsoft.com/office/drawing/2014/main" id="{DB5B1F59-D08F-44F6-85FD-3A6AC9E46147}"/>
              </a:ext>
            </a:extLst>
          </p:cNvPr>
          <p:cNvSpPr/>
          <p:nvPr/>
        </p:nvSpPr>
        <p:spPr>
          <a:xfrm>
            <a:off x="3583858" y="2853198"/>
            <a:ext cx="3442848" cy="4154984"/>
          </a:xfrm>
          <a:prstGeom prst="rect">
            <a:avLst/>
          </a:prstGeom>
        </p:spPr>
        <p:txBody>
          <a:bodyPr wrap="square">
            <a:spAutoFit/>
          </a:bodyPr>
          <a:lstStyle/>
          <a:p>
            <a:pPr marL="285750" indent="-285750">
              <a:buFont typeface="Wingdings" panose="05000000000000000000" pitchFamily="2" charset="2"/>
              <a:buChar char="Ø"/>
            </a:pPr>
            <a:r>
              <a:rPr lang="en-CA" sz="1200" dirty="0">
                <a:latin typeface="Calibri" panose="020F0502020204030204" pitchFamily="34" charset="0"/>
                <a:cs typeface="Calibri" panose="020F0502020204030204" pitchFamily="34" charset="0"/>
              </a:rPr>
              <a:t>Health Care Equipment and Supplies</a:t>
            </a:r>
          </a:p>
          <a:p>
            <a:pPr marL="285750" indent="-285750">
              <a:buFont typeface="Wingdings" panose="05000000000000000000" pitchFamily="2" charset="2"/>
              <a:buChar char="Ø"/>
            </a:pPr>
            <a:r>
              <a:rPr lang="en-CA" sz="1200" dirty="0">
                <a:latin typeface="Calibri" panose="020F0502020204030204" pitchFamily="34" charset="0"/>
                <a:cs typeface="Calibri" panose="020F0502020204030204" pitchFamily="34" charset="0"/>
              </a:rPr>
              <a:t>IT Services</a:t>
            </a:r>
          </a:p>
          <a:p>
            <a:pPr marL="285750" indent="-285750">
              <a:buFont typeface="Wingdings" panose="05000000000000000000" pitchFamily="2" charset="2"/>
              <a:buChar char="Ø"/>
            </a:pPr>
            <a:r>
              <a:rPr lang="en-CA" sz="1200" dirty="0">
                <a:latin typeface="Calibri" panose="020F0502020204030204" pitchFamily="34" charset="0"/>
                <a:cs typeface="Calibri" panose="020F0502020204030204" pitchFamily="34" charset="0"/>
              </a:rPr>
              <a:t>Metals and Mining</a:t>
            </a:r>
          </a:p>
          <a:p>
            <a:pPr marL="285750" indent="-285750">
              <a:buFont typeface="Wingdings" panose="05000000000000000000" pitchFamily="2" charset="2"/>
              <a:buChar char="Ø"/>
            </a:pPr>
            <a:r>
              <a:rPr lang="en-CA" sz="1200" dirty="0">
                <a:latin typeface="Calibri" panose="020F0502020204030204" pitchFamily="34" charset="0"/>
                <a:cs typeface="Calibri" panose="020F0502020204030204" pitchFamily="34" charset="0"/>
              </a:rPr>
              <a:t>Capital Markets</a:t>
            </a:r>
          </a:p>
          <a:p>
            <a:pPr marL="285750" indent="-285750">
              <a:buFont typeface="Wingdings" panose="05000000000000000000" pitchFamily="2" charset="2"/>
              <a:buChar char="Ø"/>
            </a:pPr>
            <a:r>
              <a:rPr lang="en-CA" sz="1200" dirty="0">
                <a:latin typeface="Calibri" panose="020F0502020204030204" pitchFamily="34" charset="0"/>
                <a:cs typeface="Calibri" panose="020F0502020204030204" pitchFamily="34" charset="0"/>
              </a:rPr>
              <a:t>Insurance</a:t>
            </a:r>
          </a:p>
          <a:p>
            <a:pPr marL="285750" indent="-285750">
              <a:buFont typeface="Wingdings" panose="05000000000000000000" pitchFamily="2" charset="2"/>
              <a:buChar char="Ø"/>
            </a:pPr>
            <a:r>
              <a:rPr lang="en-CA" sz="1200" dirty="0">
                <a:latin typeface="Calibri" panose="020F0502020204030204" pitchFamily="34" charset="0"/>
                <a:cs typeface="Calibri" panose="020F0502020204030204" pitchFamily="34" charset="0"/>
              </a:rPr>
              <a:t>Industrial Conglomerates</a:t>
            </a:r>
          </a:p>
          <a:p>
            <a:pPr marL="285750" indent="-285750">
              <a:buFont typeface="Wingdings" panose="05000000000000000000" pitchFamily="2" charset="2"/>
              <a:buChar char="Ø"/>
            </a:pPr>
            <a:r>
              <a:rPr lang="en-CA" sz="1200" dirty="0">
                <a:latin typeface="Calibri" panose="020F0502020204030204" pitchFamily="34" charset="0"/>
                <a:cs typeface="Calibri" panose="020F0502020204030204" pitchFamily="34" charset="0"/>
              </a:rPr>
              <a:t>Hotels, Restaurants and Leisure</a:t>
            </a:r>
          </a:p>
          <a:p>
            <a:pPr marL="285750" indent="-285750">
              <a:buFont typeface="Wingdings" panose="05000000000000000000" pitchFamily="2" charset="2"/>
              <a:buChar char="Ø"/>
            </a:pPr>
            <a:r>
              <a:rPr lang="en-CA" sz="1200" dirty="0">
                <a:latin typeface="Calibri" panose="020F0502020204030204" pitchFamily="34" charset="0"/>
                <a:cs typeface="Calibri" panose="020F0502020204030204" pitchFamily="34" charset="0"/>
              </a:rPr>
              <a:t>Diversified Telecommunication Services</a:t>
            </a:r>
          </a:p>
          <a:p>
            <a:pPr marL="285750" indent="-285750">
              <a:buFont typeface="Wingdings" panose="05000000000000000000" pitchFamily="2" charset="2"/>
              <a:buChar char="Ø"/>
            </a:pPr>
            <a:r>
              <a:rPr lang="en-CA" sz="1200" dirty="0">
                <a:latin typeface="Calibri" panose="020F0502020204030204" pitchFamily="34" charset="0"/>
                <a:cs typeface="Calibri" panose="020F0502020204030204" pitchFamily="34" charset="0"/>
              </a:rPr>
              <a:t>Personal Products</a:t>
            </a:r>
          </a:p>
          <a:p>
            <a:pPr marL="285750" indent="-285750">
              <a:buFont typeface="Wingdings" panose="05000000000000000000" pitchFamily="2" charset="2"/>
              <a:buChar char="Ø"/>
            </a:pPr>
            <a:r>
              <a:rPr lang="en-CA" sz="1200" dirty="0">
                <a:latin typeface="Calibri" panose="020F0502020204030204" pitchFamily="34" charset="0"/>
                <a:cs typeface="Calibri" panose="020F0502020204030204" pitchFamily="34" charset="0"/>
              </a:rPr>
              <a:t>Chemicals</a:t>
            </a:r>
          </a:p>
          <a:p>
            <a:pPr marL="285750" indent="-285750">
              <a:buFont typeface="Wingdings" panose="05000000000000000000" pitchFamily="2" charset="2"/>
              <a:buChar char="Ø"/>
            </a:pPr>
            <a:r>
              <a:rPr lang="en-CA" sz="1200" dirty="0">
                <a:latin typeface="Calibri" panose="020F0502020204030204" pitchFamily="34" charset="0"/>
                <a:cs typeface="Calibri" panose="020F0502020204030204" pitchFamily="34" charset="0"/>
              </a:rPr>
              <a:t>Gas Utilities</a:t>
            </a:r>
          </a:p>
          <a:p>
            <a:pPr marL="285750" indent="-285750">
              <a:buFont typeface="Wingdings" panose="05000000000000000000" pitchFamily="2" charset="2"/>
              <a:buChar char="Ø"/>
            </a:pPr>
            <a:r>
              <a:rPr lang="en-CA" sz="1200" dirty="0">
                <a:latin typeface="Calibri" panose="020F0502020204030204" pitchFamily="34" charset="0"/>
                <a:cs typeface="Calibri" panose="020F0502020204030204" pitchFamily="34" charset="0"/>
              </a:rPr>
              <a:t>Multi-Utilities</a:t>
            </a:r>
          </a:p>
          <a:p>
            <a:pPr marL="285750" indent="-285750">
              <a:buFont typeface="Wingdings" panose="05000000000000000000" pitchFamily="2" charset="2"/>
              <a:buChar char="Ø"/>
            </a:pPr>
            <a:r>
              <a:rPr lang="en-CA" sz="1200" dirty="0">
                <a:latin typeface="Calibri" panose="020F0502020204030204" pitchFamily="34" charset="0"/>
                <a:cs typeface="Calibri" panose="020F0502020204030204" pitchFamily="34" charset="0"/>
              </a:rPr>
              <a:t>Textiles, Apparel and Luxury Goods</a:t>
            </a:r>
          </a:p>
          <a:p>
            <a:pPr marL="285750" indent="-285750">
              <a:buFont typeface="Wingdings" panose="05000000000000000000" pitchFamily="2" charset="2"/>
              <a:buChar char="Ø"/>
            </a:pPr>
            <a:r>
              <a:rPr lang="en-CA" sz="1200" dirty="0">
                <a:latin typeface="Calibri" panose="020F0502020204030204" pitchFamily="34" charset="0"/>
                <a:cs typeface="Calibri" panose="020F0502020204030204" pitchFamily="34" charset="0"/>
              </a:rPr>
              <a:t>Aerospace and Defense</a:t>
            </a:r>
          </a:p>
          <a:p>
            <a:pPr marL="285750" indent="-285750">
              <a:buFont typeface="Wingdings" panose="05000000000000000000" pitchFamily="2" charset="2"/>
              <a:buChar char="Ø"/>
            </a:pPr>
            <a:r>
              <a:rPr lang="en-CA" sz="1200" dirty="0">
                <a:latin typeface="Calibri" panose="020F0502020204030204" pitchFamily="34" charset="0"/>
                <a:cs typeface="Calibri" panose="020F0502020204030204" pitchFamily="34" charset="0"/>
              </a:rPr>
              <a:t>Speciality Retail</a:t>
            </a:r>
          </a:p>
          <a:p>
            <a:pPr marL="285750" indent="-285750">
              <a:buFont typeface="Wingdings" panose="05000000000000000000" pitchFamily="2" charset="2"/>
              <a:buChar char="Ø"/>
            </a:pPr>
            <a:r>
              <a:rPr lang="en-CA" sz="1200" dirty="0">
                <a:latin typeface="Calibri" panose="020F0502020204030204" pitchFamily="34" charset="0"/>
                <a:cs typeface="Calibri" panose="020F0502020204030204" pitchFamily="34" charset="0"/>
              </a:rPr>
              <a:t>Diversified Financial Services</a:t>
            </a:r>
          </a:p>
          <a:p>
            <a:pPr marL="285750" indent="-285750">
              <a:buFont typeface="Wingdings" panose="05000000000000000000" pitchFamily="2" charset="2"/>
              <a:buChar char="Ø"/>
            </a:pPr>
            <a:r>
              <a:rPr lang="en-CA" sz="1200" dirty="0">
                <a:latin typeface="Calibri" panose="020F0502020204030204" pitchFamily="34" charset="0"/>
                <a:cs typeface="Calibri" panose="020F0502020204030204" pitchFamily="34" charset="0"/>
              </a:rPr>
              <a:t>Airlines</a:t>
            </a:r>
          </a:p>
          <a:p>
            <a:pPr marL="285750" indent="-285750">
              <a:buFont typeface="Wingdings" panose="05000000000000000000" pitchFamily="2" charset="2"/>
              <a:buChar char="Ø"/>
            </a:pPr>
            <a:r>
              <a:rPr lang="en-CA" sz="1200" dirty="0">
                <a:latin typeface="Calibri" panose="020F0502020204030204" pitchFamily="34" charset="0"/>
                <a:cs typeface="Calibri" panose="020F0502020204030204" pitchFamily="34" charset="0"/>
              </a:rPr>
              <a:t>Construction and Engineering</a:t>
            </a:r>
          </a:p>
          <a:p>
            <a:pPr marL="285750" indent="-285750">
              <a:buFont typeface="Wingdings" panose="05000000000000000000" pitchFamily="2" charset="2"/>
              <a:buChar char="Ø"/>
            </a:pPr>
            <a:r>
              <a:rPr lang="en-CA" sz="1200" dirty="0">
                <a:latin typeface="Calibri" panose="020F0502020204030204" pitchFamily="34" charset="0"/>
                <a:cs typeface="Calibri" panose="020F0502020204030204" pitchFamily="34" charset="0"/>
              </a:rPr>
              <a:t>Automobiles</a:t>
            </a:r>
          </a:p>
          <a:p>
            <a:pPr marL="285750" indent="-285750">
              <a:buFont typeface="Wingdings" panose="05000000000000000000" pitchFamily="2" charset="2"/>
              <a:buChar char="Ø"/>
            </a:pPr>
            <a:r>
              <a:rPr lang="en-CA" sz="1200" dirty="0">
                <a:latin typeface="Calibri" panose="020F0502020204030204" pitchFamily="34" charset="0"/>
                <a:cs typeface="Calibri" panose="020F0502020204030204" pitchFamily="34" charset="0"/>
              </a:rPr>
              <a:t>Electric Utilities</a:t>
            </a:r>
          </a:p>
          <a:p>
            <a:pPr marL="285750" indent="-285750">
              <a:buFont typeface="Wingdings" panose="05000000000000000000" pitchFamily="2" charset="2"/>
              <a:buChar char="Ø"/>
            </a:pPr>
            <a:r>
              <a:rPr lang="en-CA" sz="1200" dirty="0">
                <a:latin typeface="Calibri" panose="020F0502020204030204" pitchFamily="34" charset="0"/>
                <a:cs typeface="Calibri" panose="020F0502020204030204" pitchFamily="34" charset="0"/>
              </a:rPr>
              <a:t>Semiconductors and Semiconductor Equipment</a:t>
            </a:r>
          </a:p>
          <a:p>
            <a:pPr marL="171450" indent="-171450">
              <a:buFont typeface="Wingdings" panose="05000000000000000000" pitchFamily="2" charset="2"/>
              <a:buChar char="Ø"/>
            </a:pPr>
            <a:endParaRPr lang="en-CA" sz="1200" dirty="0"/>
          </a:p>
        </p:txBody>
      </p:sp>
      <p:sp>
        <p:nvSpPr>
          <p:cNvPr id="8" name="Rectangle 7">
            <a:extLst>
              <a:ext uri="{FF2B5EF4-FFF2-40B4-BE49-F238E27FC236}">
                <a16:creationId xmlns:a16="http://schemas.microsoft.com/office/drawing/2014/main" id="{65FD4A4B-6582-46DD-B398-E7354B4BD1E2}"/>
              </a:ext>
            </a:extLst>
          </p:cNvPr>
          <p:cNvSpPr/>
          <p:nvPr/>
        </p:nvSpPr>
        <p:spPr>
          <a:xfrm>
            <a:off x="7109539" y="2799565"/>
            <a:ext cx="3296521" cy="4339650"/>
          </a:xfrm>
          <a:prstGeom prst="rect">
            <a:avLst/>
          </a:prstGeom>
        </p:spPr>
        <p:txBody>
          <a:bodyPr wrap="square">
            <a:spAutoFit/>
          </a:bodyPr>
          <a:lstStyle/>
          <a:p>
            <a:pPr marL="285750" indent="-285750">
              <a:buFont typeface="Wingdings" panose="05000000000000000000" pitchFamily="2" charset="2"/>
              <a:buChar char="Ø"/>
            </a:pPr>
            <a:r>
              <a:rPr lang="en-CA" sz="1200" dirty="0">
                <a:latin typeface="Calibri" panose="020F0502020204030204" pitchFamily="34" charset="0"/>
                <a:cs typeface="Calibri" panose="020F0502020204030204" pitchFamily="34" charset="0"/>
              </a:rPr>
              <a:t>Household Durables</a:t>
            </a:r>
          </a:p>
          <a:p>
            <a:pPr marL="285750" indent="-285750">
              <a:buFont typeface="Wingdings" panose="05000000000000000000" pitchFamily="2" charset="2"/>
              <a:buChar char="Ø"/>
            </a:pPr>
            <a:r>
              <a:rPr lang="en-CA" sz="1200" dirty="0">
                <a:latin typeface="Calibri" panose="020F0502020204030204" pitchFamily="34" charset="0"/>
                <a:cs typeface="Calibri" panose="020F0502020204030204" pitchFamily="34" charset="0"/>
              </a:rPr>
              <a:t>Equity Real Estate Investment Trusts</a:t>
            </a:r>
          </a:p>
          <a:p>
            <a:pPr marL="285750" indent="-285750">
              <a:buFont typeface="Wingdings" panose="05000000000000000000" pitchFamily="2" charset="2"/>
              <a:buChar char="Ø"/>
            </a:pPr>
            <a:r>
              <a:rPr lang="en-CA" sz="1200" dirty="0">
                <a:latin typeface="Calibri" panose="020F0502020204030204" pitchFamily="34" charset="0"/>
                <a:cs typeface="Calibri" panose="020F0502020204030204" pitchFamily="34" charset="0"/>
              </a:rPr>
              <a:t>Software</a:t>
            </a:r>
          </a:p>
          <a:p>
            <a:pPr marL="285750" indent="-285750">
              <a:buFont typeface="Wingdings" panose="05000000000000000000" pitchFamily="2" charset="2"/>
              <a:buChar char="Ø"/>
            </a:pPr>
            <a:r>
              <a:rPr lang="en-CA" sz="1200" dirty="0">
                <a:latin typeface="Calibri" panose="020F0502020204030204" pitchFamily="34" charset="0"/>
                <a:cs typeface="Calibri" panose="020F0502020204030204" pitchFamily="34" charset="0"/>
              </a:rPr>
              <a:t>Commercial Services and Supplies</a:t>
            </a:r>
          </a:p>
          <a:p>
            <a:pPr marL="285750" indent="-285750">
              <a:buFont typeface="Wingdings" panose="05000000000000000000" pitchFamily="2" charset="2"/>
              <a:buChar char="Ø"/>
            </a:pPr>
            <a:r>
              <a:rPr lang="en-CA" sz="1200" dirty="0">
                <a:latin typeface="Calibri" panose="020F0502020204030204" pitchFamily="34" charset="0"/>
                <a:cs typeface="Calibri" panose="020F0502020204030204" pitchFamily="34" charset="0"/>
              </a:rPr>
              <a:t>Food and Staples Retailing</a:t>
            </a:r>
          </a:p>
          <a:p>
            <a:pPr marL="285750" indent="-285750">
              <a:buFont typeface="Wingdings" panose="05000000000000000000" pitchFamily="2" charset="2"/>
              <a:buChar char="Ø"/>
            </a:pPr>
            <a:r>
              <a:rPr lang="en-CA" sz="1200" dirty="0">
                <a:latin typeface="Calibri" panose="020F0502020204030204" pitchFamily="34" charset="0"/>
                <a:cs typeface="Calibri" panose="020F0502020204030204" pitchFamily="34" charset="0"/>
              </a:rPr>
              <a:t>Beverage</a:t>
            </a:r>
          </a:p>
          <a:p>
            <a:pPr marL="285750" indent="-285750">
              <a:buFont typeface="Wingdings" panose="05000000000000000000" pitchFamily="2" charset="2"/>
              <a:buChar char="Ø"/>
            </a:pPr>
            <a:r>
              <a:rPr lang="en-CA" sz="1200" dirty="0">
                <a:latin typeface="Calibri" panose="020F0502020204030204" pitchFamily="34" charset="0"/>
                <a:cs typeface="Calibri" panose="020F0502020204030204" pitchFamily="34" charset="0"/>
              </a:rPr>
              <a:t>Entertainment</a:t>
            </a:r>
          </a:p>
          <a:p>
            <a:pPr marL="285750" indent="-285750">
              <a:buFont typeface="Wingdings" panose="05000000000000000000" pitchFamily="2" charset="2"/>
              <a:buChar char="Ø"/>
            </a:pPr>
            <a:r>
              <a:rPr lang="en-CA" sz="1200" dirty="0">
                <a:latin typeface="Calibri" panose="020F0502020204030204" pitchFamily="34" charset="0"/>
                <a:cs typeface="Calibri" panose="020F0502020204030204" pitchFamily="34" charset="0"/>
              </a:rPr>
              <a:t>Multiline Retail</a:t>
            </a:r>
          </a:p>
          <a:p>
            <a:pPr marL="285750" indent="-285750">
              <a:buFont typeface="Wingdings" panose="05000000000000000000" pitchFamily="2" charset="2"/>
              <a:buChar char="Ø"/>
            </a:pPr>
            <a:r>
              <a:rPr lang="en-CA" sz="1200" dirty="0">
                <a:latin typeface="Calibri" panose="020F0502020204030204" pitchFamily="34" charset="0"/>
                <a:cs typeface="Calibri" panose="020F0502020204030204" pitchFamily="34" charset="0"/>
              </a:rPr>
              <a:t>Tobacco</a:t>
            </a:r>
          </a:p>
          <a:p>
            <a:pPr marL="285750" indent="-285750">
              <a:buFont typeface="Wingdings" panose="05000000000000000000" pitchFamily="2" charset="2"/>
              <a:buChar char="Ø"/>
            </a:pPr>
            <a:r>
              <a:rPr lang="en-CA" sz="1200" dirty="0">
                <a:latin typeface="Calibri" panose="020F0502020204030204" pitchFamily="34" charset="0"/>
                <a:cs typeface="Calibri" panose="020F0502020204030204" pitchFamily="34" charset="0"/>
              </a:rPr>
              <a:t>Household Products</a:t>
            </a:r>
          </a:p>
          <a:p>
            <a:pPr marL="285750" indent="-285750">
              <a:buFont typeface="Wingdings" panose="05000000000000000000" pitchFamily="2" charset="2"/>
              <a:buChar char="Ø"/>
            </a:pPr>
            <a:r>
              <a:rPr lang="en-CA" sz="1200" dirty="0">
                <a:latin typeface="Calibri" panose="020F0502020204030204" pitchFamily="34" charset="0"/>
                <a:cs typeface="Calibri" panose="020F0502020204030204" pitchFamily="34" charset="0"/>
              </a:rPr>
              <a:t>Heath Care Providers and Services</a:t>
            </a:r>
          </a:p>
          <a:p>
            <a:pPr marL="285750" indent="-285750">
              <a:buFont typeface="Wingdings" panose="05000000000000000000" pitchFamily="2" charset="2"/>
              <a:buChar char="Ø"/>
            </a:pPr>
            <a:r>
              <a:rPr lang="en-CA" sz="1200" dirty="0">
                <a:latin typeface="Calibri" panose="020F0502020204030204" pitchFamily="34" charset="0"/>
                <a:cs typeface="Calibri" panose="020F0502020204030204" pitchFamily="34" charset="0"/>
              </a:rPr>
              <a:t>Leisure Products</a:t>
            </a:r>
          </a:p>
          <a:p>
            <a:pPr marL="285750" indent="-285750">
              <a:buFont typeface="Wingdings" panose="05000000000000000000" pitchFamily="2" charset="2"/>
              <a:buChar char="Ø"/>
            </a:pPr>
            <a:r>
              <a:rPr lang="en-CA" sz="1200" dirty="0">
                <a:latin typeface="Calibri" panose="020F0502020204030204" pitchFamily="34" charset="0"/>
                <a:cs typeface="Calibri" panose="020F0502020204030204" pitchFamily="34" charset="0"/>
              </a:rPr>
              <a:t>Internet and Direct Marketing Retail</a:t>
            </a:r>
          </a:p>
          <a:p>
            <a:pPr marL="285750" indent="-285750">
              <a:buFont typeface="Wingdings" panose="05000000000000000000" pitchFamily="2" charset="2"/>
              <a:buChar char="Ø"/>
            </a:pPr>
            <a:r>
              <a:rPr lang="en-CA" sz="1200" dirty="0">
                <a:latin typeface="Calibri" panose="020F0502020204030204" pitchFamily="34" charset="0"/>
                <a:cs typeface="Calibri" panose="020F0502020204030204" pitchFamily="34" charset="0"/>
              </a:rPr>
              <a:t>Pharmaceuticals</a:t>
            </a:r>
          </a:p>
          <a:p>
            <a:pPr marL="285750" indent="-285750">
              <a:buFont typeface="Wingdings" panose="05000000000000000000" pitchFamily="2" charset="2"/>
              <a:buChar char="Ø"/>
            </a:pPr>
            <a:r>
              <a:rPr lang="en-CA" sz="1200" dirty="0">
                <a:latin typeface="Calibri" panose="020F0502020204030204" pitchFamily="34" charset="0"/>
                <a:cs typeface="Calibri" panose="020F0502020204030204" pitchFamily="34" charset="0"/>
              </a:rPr>
              <a:t>Auto Components</a:t>
            </a:r>
          </a:p>
          <a:p>
            <a:pPr marL="285750" indent="-285750">
              <a:buFont typeface="Wingdings" panose="05000000000000000000" pitchFamily="2" charset="2"/>
              <a:buChar char="Ø"/>
            </a:pPr>
            <a:r>
              <a:rPr lang="en-CA" sz="1200" dirty="0">
                <a:latin typeface="Calibri" panose="020F0502020204030204" pitchFamily="34" charset="0"/>
                <a:cs typeface="Calibri" panose="020F0502020204030204" pitchFamily="34" charset="0"/>
              </a:rPr>
              <a:t>Technology Hardware, Storage and Peripherals</a:t>
            </a:r>
          </a:p>
          <a:p>
            <a:pPr marL="285750" indent="-285750">
              <a:buFont typeface="Wingdings" panose="05000000000000000000" pitchFamily="2" charset="2"/>
              <a:buChar char="Ø"/>
            </a:pPr>
            <a:r>
              <a:rPr lang="en-CA" sz="1200" dirty="0">
                <a:latin typeface="Calibri" panose="020F0502020204030204" pitchFamily="34" charset="0"/>
                <a:cs typeface="Calibri" panose="020F0502020204030204" pitchFamily="34" charset="0"/>
              </a:rPr>
              <a:t>Communications Equipment</a:t>
            </a:r>
          </a:p>
          <a:p>
            <a:pPr marL="285750" indent="-285750">
              <a:buFont typeface="Wingdings" panose="05000000000000000000" pitchFamily="2" charset="2"/>
              <a:buChar char="Ø"/>
            </a:pPr>
            <a:r>
              <a:rPr lang="en-CA" sz="1200" dirty="0">
                <a:latin typeface="Calibri" panose="020F0502020204030204" pitchFamily="34" charset="0"/>
                <a:cs typeface="Calibri" panose="020F0502020204030204" pitchFamily="34" charset="0"/>
              </a:rPr>
              <a:t>Marine </a:t>
            </a:r>
          </a:p>
          <a:p>
            <a:pPr marL="285750" indent="-285750">
              <a:buFont typeface="Wingdings" panose="05000000000000000000" pitchFamily="2" charset="2"/>
              <a:buChar char="Ø"/>
            </a:pPr>
            <a:r>
              <a:rPr lang="en-CA" sz="1200" dirty="0">
                <a:latin typeface="Calibri" panose="020F0502020204030204" pitchFamily="34" charset="0"/>
                <a:cs typeface="Calibri" panose="020F0502020204030204" pitchFamily="34" charset="0"/>
              </a:rPr>
              <a:t>Mortgage REITs</a:t>
            </a:r>
          </a:p>
          <a:p>
            <a:pPr marL="285750" indent="-285750">
              <a:buFont typeface="Wingdings" panose="05000000000000000000" pitchFamily="2" charset="2"/>
              <a:buChar char="Ø"/>
            </a:pPr>
            <a:r>
              <a:rPr lang="en-CA" sz="1200" dirty="0">
                <a:latin typeface="Calibri" panose="020F0502020204030204" pitchFamily="34" charset="0"/>
                <a:cs typeface="Calibri" panose="020F0502020204030204" pitchFamily="34" charset="0"/>
              </a:rPr>
              <a:t>Paper and Forest Products</a:t>
            </a:r>
          </a:p>
          <a:p>
            <a:pPr marL="285750" indent="-285750">
              <a:buFont typeface="Wingdings" panose="05000000000000000000" pitchFamily="2" charset="2"/>
              <a:buChar char="Ø"/>
            </a:pPr>
            <a:r>
              <a:rPr lang="en-CA" sz="1200" dirty="0">
                <a:latin typeface="Calibri" panose="020F0502020204030204" pitchFamily="34" charset="0"/>
                <a:cs typeface="Calibri" panose="020F0502020204030204" pitchFamily="34" charset="0"/>
              </a:rPr>
              <a:t>Thrifts and Mortgage Finance</a:t>
            </a:r>
          </a:p>
          <a:p>
            <a:pPr marL="285750" indent="-285750">
              <a:buFont typeface="Wingdings" panose="05000000000000000000" pitchFamily="2" charset="2"/>
              <a:buChar char="Ø"/>
            </a:pPr>
            <a:r>
              <a:rPr lang="en-CA" sz="1200" dirty="0">
                <a:latin typeface="Calibri" panose="020F0502020204030204" pitchFamily="34" charset="0"/>
                <a:cs typeface="Calibri" panose="020F0502020204030204" pitchFamily="34" charset="0"/>
              </a:rPr>
              <a:t>Transportation Infrastructure</a:t>
            </a:r>
          </a:p>
        </p:txBody>
      </p:sp>
      <p:sp>
        <p:nvSpPr>
          <p:cNvPr id="9" name="TextBox 3">
            <a:extLst>
              <a:ext uri="{FF2B5EF4-FFF2-40B4-BE49-F238E27FC236}">
                <a16:creationId xmlns:a16="http://schemas.microsoft.com/office/drawing/2014/main" id="{A71FDBC0-A8BA-4A96-921D-F16B319E7D26}"/>
              </a:ext>
            </a:extLst>
          </p:cNvPr>
          <p:cNvSpPr txBox="1">
            <a:spLocks noChangeArrowheads="1"/>
          </p:cNvSpPr>
          <p:nvPr/>
        </p:nvSpPr>
        <p:spPr bwMode="auto">
          <a:xfrm>
            <a:off x="280887" y="1241509"/>
            <a:ext cx="10125175" cy="284950"/>
          </a:xfrm>
          <a:prstGeom prst="rect">
            <a:avLst/>
          </a:prstGeom>
          <a:solidFill>
            <a:schemeClr val="bg1"/>
          </a:solidFill>
          <a:ln>
            <a:noFill/>
          </a:ln>
          <a:effectLst>
            <a:outerShdw dist="25400" dir="5400000" algn="tl" rotWithShape="0">
              <a:srgbClr val="408B70"/>
            </a:outerShdw>
          </a:effectLst>
          <a:extLs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27432" numCol="1" anchor="b" anchorCtr="0" compatLnSpc="1">
            <a:prstTxWarp prst="textNoShape">
              <a:avLst/>
            </a:prstTxWarp>
            <a:spAutoFit/>
          </a:bodyPr>
          <a:lstStyle>
            <a:defPPr>
              <a:defRPr lang="en-US"/>
            </a:defPPr>
            <a:lvl1pPr marL="342900" indent="-342900" defTabSz="1019175" eaLnBrk="0" hangingPunct="0">
              <a:lnSpc>
                <a:spcPct val="110000"/>
              </a:lnSpc>
              <a:spcBef>
                <a:spcPct val="30000"/>
              </a:spcBef>
              <a:buClr>
                <a:srgbClr val="336699"/>
              </a:buClr>
              <a:buFont typeface="Wingdings 3" pitchFamily="18" charset="2"/>
              <a:defRPr sz="1300" b="1" kern="0">
                <a:solidFill>
                  <a:srgbClr val="234035"/>
                </a:solidFill>
                <a:latin typeface="+mj-lt"/>
                <a:cs typeface="Calibri" pitchFamily="34" charset="0"/>
              </a:defRPr>
            </a:lvl1pPr>
            <a:lvl2pPr marL="228600" indent="-228600" defTabSz="1019175" eaLnBrk="0" hangingPunct="0">
              <a:lnSpc>
                <a:spcPct val="110000"/>
              </a:lnSpc>
              <a:spcBef>
                <a:spcPct val="30000"/>
              </a:spcBef>
              <a:buClr>
                <a:srgbClr val="BA1714"/>
              </a:buClr>
              <a:buSzPct val="80000"/>
              <a:buFont typeface="Wingdings" pitchFamily="2" charset="2"/>
              <a:buChar char="n"/>
              <a:defRPr sz="1400">
                <a:latin typeface="+mj-lt"/>
                <a:cs typeface="Calibri" pitchFamily="34" charset="0"/>
              </a:defRPr>
            </a:lvl2pPr>
            <a:lvl3pPr marL="457200" indent="-171450" defTabSz="1019175" eaLnBrk="0" hangingPunct="0">
              <a:lnSpc>
                <a:spcPct val="110000"/>
              </a:lnSpc>
              <a:spcBef>
                <a:spcPct val="30000"/>
              </a:spcBef>
              <a:buClr>
                <a:schemeClr val="bg2"/>
              </a:buClr>
              <a:buFont typeface="Arial" pitchFamily="34" charset="0"/>
              <a:buChar char="–"/>
              <a:defRPr sz="1400">
                <a:latin typeface="+mj-lt"/>
                <a:cs typeface="Calibri" pitchFamily="34" charset="0"/>
              </a:defRPr>
            </a:lvl3pPr>
            <a:lvl4pPr marL="741363" indent="-160338" defTabSz="1019175" eaLnBrk="0" hangingPunct="0">
              <a:lnSpc>
                <a:spcPct val="110000"/>
              </a:lnSpc>
              <a:spcBef>
                <a:spcPct val="30000"/>
              </a:spcBef>
              <a:buClr>
                <a:schemeClr val="bg2"/>
              </a:buClr>
              <a:buFont typeface="Arial" pitchFamily="34" charset="0"/>
              <a:buChar char="–"/>
              <a:defRPr sz="1400">
                <a:latin typeface="+mj-lt"/>
                <a:cs typeface="Calibri" pitchFamily="34" charset="0"/>
              </a:defRPr>
            </a:lvl4pPr>
            <a:lvl5pPr marL="2292350" indent="-254000" defTabSz="1019175" eaLnBrk="0" hangingPunct="0">
              <a:spcBef>
                <a:spcPct val="20000"/>
              </a:spcBef>
              <a:buChar char="»"/>
              <a:defRPr sz="1600">
                <a:latin typeface="+mn-lt"/>
                <a:cs typeface="+mn-cs"/>
              </a:defRPr>
            </a:lvl5pPr>
            <a:lvl6pPr marL="2749550" indent="-254000" defTabSz="1019175" fontAlgn="base">
              <a:spcBef>
                <a:spcPct val="20000"/>
              </a:spcBef>
              <a:spcAft>
                <a:spcPct val="0"/>
              </a:spcAft>
              <a:buChar char="»"/>
              <a:defRPr sz="1600">
                <a:latin typeface="+mn-lt"/>
                <a:cs typeface="+mn-cs"/>
              </a:defRPr>
            </a:lvl6pPr>
            <a:lvl7pPr marL="3206750" indent="-254000" defTabSz="1019175" fontAlgn="base">
              <a:spcBef>
                <a:spcPct val="20000"/>
              </a:spcBef>
              <a:spcAft>
                <a:spcPct val="0"/>
              </a:spcAft>
              <a:buChar char="»"/>
              <a:defRPr sz="1600">
                <a:latin typeface="+mn-lt"/>
                <a:cs typeface="+mn-cs"/>
              </a:defRPr>
            </a:lvl7pPr>
            <a:lvl8pPr marL="3663950" indent="-254000" defTabSz="1019175" fontAlgn="base">
              <a:spcBef>
                <a:spcPct val="20000"/>
              </a:spcBef>
              <a:spcAft>
                <a:spcPct val="0"/>
              </a:spcAft>
              <a:buChar char="»"/>
              <a:defRPr sz="1600">
                <a:latin typeface="+mn-lt"/>
                <a:cs typeface="+mn-cs"/>
              </a:defRPr>
            </a:lvl8pPr>
            <a:lvl9pPr marL="4121150" indent="-254000" defTabSz="1019175" fontAlgn="base">
              <a:spcBef>
                <a:spcPct val="20000"/>
              </a:spcBef>
              <a:spcAft>
                <a:spcPct val="0"/>
              </a:spcAft>
              <a:buChar char="»"/>
              <a:defRPr sz="1600">
                <a:latin typeface="+mn-lt"/>
                <a:cs typeface="+mn-cs"/>
              </a:defRPr>
            </a:lvl9pPr>
          </a:lstStyle>
          <a:p>
            <a:r>
              <a:rPr lang="en-US" sz="1600" dirty="0">
                <a:solidFill>
                  <a:schemeClr val="tx1"/>
                </a:solidFill>
                <a:latin typeface="Calibri" panose="020F0502020204030204" pitchFamily="34" charset="0"/>
              </a:rPr>
              <a:t>Sector-based Rotational Momentum strategy</a:t>
            </a:r>
          </a:p>
        </p:txBody>
      </p:sp>
    </p:spTree>
    <p:extLst>
      <p:ext uri="{BB962C8B-B14F-4D97-AF65-F5344CB8AC3E}">
        <p14:creationId xmlns:p14="http://schemas.microsoft.com/office/powerpoint/2010/main" val="1623569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B6D565-2D3F-4CAA-B9D5-0039CE732E74}"/>
              </a:ext>
            </a:extLst>
          </p:cNvPr>
          <p:cNvSpPr>
            <a:spLocks noGrp="1"/>
          </p:cNvSpPr>
          <p:nvPr>
            <p:ph type="title"/>
          </p:nvPr>
        </p:nvSpPr>
        <p:spPr/>
        <p:txBody>
          <a:bodyPr/>
          <a:lstStyle/>
          <a:p>
            <a:r>
              <a:rPr lang="en-US" dirty="0"/>
              <a:t>ALGORITHM OVERVIEW</a:t>
            </a:r>
          </a:p>
        </p:txBody>
      </p:sp>
      <p:sp>
        <p:nvSpPr>
          <p:cNvPr id="3" name="Slide Number Placeholder 2">
            <a:extLst>
              <a:ext uri="{FF2B5EF4-FFF2-40B4-BE49-F238E27FC236}">
                <a16:creationId xmlns:a16="http://schemas.microsoft.com/office/drawing/2014/main" id="{A454B53E-15C9-4CB4-BF3D-09470408959F}"/>
              </a:ext>
            </a:extLst>
          </p:cNvPr>
          <p:cNvSpPr>
            <a:spLocks noGrp="1"/>
          </p:cNvSpPr>
          <p:nvPr>
            <p:ph type="sldNum" sz="quarter" idx="12"/>
          </p:nvPr>
        </p:nvSpPr>
        <p:spPr/>
        <p:txBody>
          <a:bodyPr/>
          <a:lstStyle/>
          <a:p>
            <a:fld id="{D2C46B30-1E6E-4EFB-A798-3E7E3624535A}" type="slidenum">
              <a:rPr lang="en-US" smtClean="0"/>
              <a:t>14</a:t>
            </a:fld>
            <a:endParaRPr lang="en-US" dirty="0"/>
          </a:p>
        </p:txBody>
      </p:sp>
      <p:sp>
        <p:nvSpPr>
          <p:cNvPr id="12" name="Text Placeholder 1">
            <a:extLst>
              <a:ext uri="{FF2B5EF4-FFF2-40B4-BE49-F238E27FC236}">
                <a16:creationId xmlns:a16="http://schemas.microsoft.com/office/drawing/2014/main" id="{ADBD2080-710F-4C63-BCA9-BA09273587C6}"/>
              </a:ext>
            </a:extLst>
          </p:cNvPr>
          <p:cNvSpPr txBox="1">
            <a:spLocks/>
          </p:cNvSpPr>
          <p:nvPr/>
        </p:nvSpPr>
        <p:spPr>
          <a:xfrm>
            <a:off x="288924" y="1875862"/>
            <a:ext cx="10238106" cy="5393930"/>
          </a:xfrm>
          <a:prstGeom prst="rect">
            <a:avLst/>
          </a:prstGeom>
          <a:solidFill>
            <a:schemeClr val="tx2">
              <a:lumMod val="20000"/>
              <a:lumOff val="80000"/>
            </a:schemeClr>
          </a:solidFill>
          <a:ln>
            <a:noFill/>
          </a:ln>
        </p:spPr>
        <p:txBody>
          <a:bodyPr vert="horz" wrap="square" lIns="108000" tIns="0" rIns="108000" bIns="0" numCol="1" anchor="t" anchorCtr="0" compatLnSpc="1">
            <a:prstTxWarp prst="textNoShape">
              <a:avLst/>
            </a:prstTxWarp>
          </a:bodyPr>
          <a:lstStyle>
            <a:lvl1pPr marL="0" indent="0" algn="l" defTabSz="914400" rtl="0" eaLnBrk="1" latinLnBrk="0" hangingPunct="1">
              <a:spcBef>
                <a:spcPct val="20000"/>
              </a:spcBef>
              <a:buFont typeface="Arial" pitchFamily="34" charset="0"/>
              <a:buNone/>
              <a:defRPr lang="en-US" sz="1400" b="1" kern="1200" smtClean="0">
                <a:solidFill>
                  <a:srgbClr val="408B70"/>
                </a:solidFill>
                <a:latin typeface="Arial" pitchFamily="34" charset="0"/>
                <a:ea typeface="+mn-ea"/>
                <a:cs typeface="Arial" pitchFamily="34" charset="0"/>
              </a:defRPr>
            </a:lvl1pPr>
            <a:lvl2pPr marL="742950" indent="-285750" algn="l" defTabSz="914400" rtl="0" eaLnBrk="1" latinLnBrk="0" hangingPunct="1">
              <a:spcBef>
                <a:spcPct val="20000"/>
              </a:spcBef>
              <a:buSzPct val="81000"/>
              <a:buFont typeface="Arial" pitchFamily="34" charset="0"/>
              <a:buChar char="–"/>
              <a:defRPr lang="en-US" sz="1400" kern="1200" smtClean="0">
                <a:solidFill>
                  <a:schemeClr val="tx1"/>
                </a:solidFill>
                <a:latin typeface="Arial" pitchFamily="34" charset="0"/>
                <a:ea typeface="+mn-ea"/>
                <a:cs typeface="Arial" pitchFamily="34" charset="0"/>
              </a:defRPr>
            </a:lvl2pPr>
            <a:lvl3pPr marL="1143000" indent="-228600" algn="l" defTabSz="914400" rtl="0" eaLnBrk="1" latinLnBrk="0" hangingPunct="1">
              <a:spcBef>
                <a:spcPct val="20000"/>
              </a:spcBef>
              <a:buClr>
                <a:srgbClr val="408B70"/>
              </a:buClr>
              <a:buFont typeface="Arial" pitchFamily="34" charset="0"/>
              <a:buChar char="•"/>
              <a:defRPr lang="en-US" sz="1400" kern="1200" smtClean="0">
                <a:solidFill>
                  <a:schemeClr val="tx1"/>
                </a:solidFill>
                <a:latin typeface="Arial" pitchFamily="34" charset="0"/>
                <a:ea typeface="+mn-ea"/>
                <a:cs typeface="Arial" pitchFamily="34" charset="0"/>
              </a:defRPr>
            </a:lvl3pPr>
            <a:lvl4pPr marL="1600200" indent="-228600" algn="l" defTabSz="914400" rtl="0" eaLnBrk="1" latinLnBrk="0" hangingPunct="1">
              <a:spcBef>
                <a:spcPct val="20000"/>
              </a:spcBef>
              <a:buClr>
                <a:srgbClr val="408B70"/>
              </a:buClr>
              <a:buFont typeface="Arial" pitchFamily="34" charset="0"/>
              <a:buChar char="–"/>
              <a:defRPr lang="en-US" sz="1400" kern="1200" smtClean="0">
                <a:solidFill>
                  <a:schemeClr val="tx1"/>
                </a:solidFill>
                <a:latin typeface="Arial"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lang="en-US"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14350" lvl="1">
              <a:buClr>
                <a:srgbClr val="02291B"/>
              </a:buClr>
              <a:buSzPct val="80000"/>
              <a:buFont typeface="Wingdings" pitchFamily="2" charset="2"/>
              <a:buChar char="n"/>
            </a:pPr>
            <a:r>
              <a:rPr lang="en-CA" sz="1600" dirty="0">
                <a:solidFill>
                  <a:schemeClr val="tx1">
                    <a:lumMod val="85000"/>
                    <a:lumOff val="15000"/>
                  </a:schemeClr>
                </a:solidFill>
                <a:latin typeface="Calibri" panose="020F0502020204030204" pitchFamily="34" charset="0"/>
                <a:cs typeface="Calibri" panose="020F0502020204030204" pitchFamily="34" charset="0"/>
              </a:rPr>
              <a:t>1) Training-Testing Data </a:t>
            </a:r>
          </a:p>
          <a:p>
            <a:pPr marL="971550" lvl="2" indent="-285750">
              <a:buClr>
                <a:srgbClr val="02291B"/>
              </a:buClr>
              <a:buSzPct val="80000"/>
              <a:buFont typeface="Wingdings" panose="05000000000000000000" pitchFamily="2" charset="2"/>
              <a:buChar char="Ø"/>
            </a:pPr>
            <a:r>
              <a:rPr lang="en-CA" sz="1600" dirty="0">
                <a:solidFill>
                  <a:schemeClr val="tx1">
                    <a:lumMod val="75000"/>
                    <a:lumOff val="25000"/>
                  </a:schemeClr>
                </a:solidFill>
                <a:latin typeface="Calibri" panose="020F0502020204030204" pitchFamily="34" charset="0"/>
                <a:cs typeface="Calibri" panose="020F0502020204030204" pitchFamily="34" charset="0"/>
              </a:rPr>
              <a:t>ETF daily closing prices from 2014 – 2017 were selected as the training set, and data from 2017 to 2019 was selected as the testing set. </a:t>
            </a:r>
          </a:p>
          <a:p>
            <a:pPr marL="971550" lvl="2" indent="-285750">
              <a:buClr>
                <a:srgbClr val="02291B"/>
              </a:buClr>
              <a:buSzPct val="80000"/>
              <a:buFont typeface="Wingdings" panose="05000000000000000000" pitchFamily="2" charset="2"/>
              <a:buChar char="Ø"/>
            </a:pPr>
            <a:endParaRPr lang="en-CA" sz="1600" dirty="0">
              <a:solidFill>
                <a:schemeClr val="tx1">
                  <a:lumMod val="75000"/>
                  <a:lumOff val="25000"/>
                </a:schemeClr>
              </a:solidFill>
              <a:latin typeface="Calibri" panose="020F0502020204030204" pitchFamily="34" charset="0"/>
              <a:cs typeface="Calibri" panose="020F0502020204030204" pitchFamily="34" charset="0"/>
            </a:endParaRPr>
          </a:p>
          <a:p>
            <a:pPr marL="514350" lvl="1">
              <a:buClr>
                <a:srgbClr val="02291B"/>
              </a:buClr>
              <a:buSzPct val="80000"/>
              <a:buFont typeface="Wingdings" pitchFamily="2" charset="2"/>
              <a:buChar char="n"/>
            </a:pPr>
            <a:r>
              <a:rPr lang="en-CA" sz="1600" dirty="0">
                <a:solidFill>
                  <a:schemeClr val="tx1">
                    <a:lumMod val="85000"/>
                    <a:lumOff val="15000"/>
                  </a:schemeClr>
                </a:solidFill>
                <a:latin typeface="Calibri" panose="020F0502020204030204" pitchFamily="34" charset="0"/>
                <a:cs typeface="Calibri" panose="020F0502020204030204" pitchFamily="34" charset="0"/>
              </a:rPr>
              <a:t>2) Clustering algorithm to categorize ETFs</a:t>
            </a:r>
          </a:p>
          <a:p>
            <a:pPr marL="971550" lvl="2" indent="-285750">
              <a:buClr>
                <a:srgbClr val="02291B"/>
              </a:buClr>
              <a:buSzPct val="80000"/>
              <a:buFont typeface="Wingdings" panose="05000000000000000000" pitchFamily="2" charset="2"/>
              <a:buChar char="Ø"/>
            </a:pPr>
            <a:r>
              <a:rPr lang="en-CA" sz="1600" dirty="0">
                <a:solidFill>
                  <a:schemeClr val="tx1">
                    <a:lumMod val="75000"/>
                    <a:lumOff val="25000"/>
                  </a:schemeClr>
                </a:solidFill>
                <a:latin typeface="Calibri" panose="020F0502020204030204" pitchFamily="34" charset="0"/>
                <a:cs typeface="Calibri" panose="020F0502020204030204" pitchFamily="34" charset="0"/>
              </a:rPr>
              <a:t>ETFs with similar volatility reduced the overall bias in the portfolio and provided assurance that specific low-volatility ETFs were not dominating the portfolio consistently.</a:t>
            </a:r>
          </a:p>
          <a:p>
            <a:pPr marL="971550" lvl="2" indent="-285750">
              <a:buClr>
                <a:srgbClr val="02291B"/>
              </a:buClr>
              <a:buSzPct val="80000"/>
              <a:buFont typeface="Wingdings" panose="05000000000000000000" pitchFamily="2" charset="2"/>
              <a:buChar char="Ø"/>
            </a:pPr>
            <a:endParaRPr lang="en-CA" sz="1600" dirty="0">
              <a:solidFill>
                <a:schemeClr val="tx1">
                  <a:lumMod val="75000"/>
                  <a:lumOff val="25000"/>
                </a:schemeClr>
              </a:solidFill>
              <a:latin typeface="Calibri" panose="020F0502020204030204" pitchFamily="34" charset="0"/>
              <a:cs typeface="Calibri" panose="020F0502020204030204" pitchFamily="34" charset="0"/>
            </a:endParaRPr>
          </a:p>
          <a:p>
            <a:pPr marL="514350" lvl="1">
              <a:buClr>
                <a:srgbClr val="02291B"/>
              </a:buClr>
              <a:buSzPct val="80000"/>
              <a:buFont typeface="Wingdings" pitchFamily="2" charset="2"/>
              <a:buChar char="n"/>
            </a:pPr>
            <a:r>
              <a:rPr lang="en-CA" sz="1600" dirty="0">
                <a:solidFill>
                  <a:schemeClr val="tx1">
                    <a:lumMod val="85000"/>
                    <a:lumOff val="15000"/>
                  </a:schemeClr>
                </a:solidFill>
                <a:latin typeface="Calibri" panose="020F0502020204030204" pitchFamily="34" charset="0"/>
                <a:cs typeface="Calibri" panose="020F0502020204030204" pitchFamily="34" charset="0"/>
              </a:rPr>
              <a:t>3) Optimization on </a:t>
            </a:r>
            <a:r>
              <a:rPr lang="en-CA" sz="1600" dirty="0" err="1">
                <a:solidFill>
                  <a:schemeClr val="tx1">
                    <a:lumMod val="85000"/>
                    <a:lumOff val="15000"/>
                  </a:schemeClr>
                </a:solidFill>
                <a:latin typeface="Calibri" panose="020F0502020204030204" pitchFamily="34" charset="0"/>
                <a:cs typeface="Calibri" panose="020F0502020204030204" pitchFamily="34" charset="0"/>
              </a:rPr>
              <a:t>Aperiods</a:t>
            </a:r>
            <a:r>
              <a:rPr lang="en-CA" sz="1600" dirty="0">
                <a:solidFill>
                  <a:schemeClr val="tx1">
                    <a:lumMod val="85000"/>
                    <a:lumOff val="15000"/>
                  </a:schemeClr>
                </a:solidFill>
                <a:latin typeface="Calibri" panose="020F0502020204030204" pitchFamily="34" charset="0"/>
                <a:cs typeface="Calibri" panose="020F0502020204030204" pitchFamily="34" charset="0"/>
              </a:rPr>
              <a:t>, </a:t>
            </a:r>
            <a:r>
              <a:rPr lang="en-CA" sz="1600" dirty="0" err="1">
                <a:solidFill>
                  <a:schemeClr val="tx1">
                    <a:lumMod val="85000"/>
                    <a:lumOff val="15000"/>
                  </a:schemeClr>
                </a:solidFill>
                <a:latin typeface="Calibri" panose="020F0502020204030204" pitchFamily="34" charset="0"/>
                <a:cs typeface="Calibri" panose="020F0502020204030204" pitchFamily="34" charset="0"/>
              </a:rPr>
              <a:t>Bperiods</a:t>
            </a:r>
            <a:r>
              <a:rPr lang="en-CA" sz="1600" dirty="0">
                <a:solidFill>
                  <a:schemeClr val="tx1">
                    <a:lumMod val="85000"/>
                    <a:lumOff val="15000"/>
                  </a:schemeClr>
                </a:solidFill>
                <a:latin typeface="Calibri" panose="020F0502020204030204" pitchFamily="34" charset="0"/>
                <a:cs typeface="Calibri" panose="020F0502020204030204" pitchFamily="34" charset="0"/>
              </a:rPr>
              <a:t>, and </a:t>
            </a:r>
            <a:r>
              <a:rPr lang="en-CA" sz="1600" dirty="0" err="1">
                <a:solidFill>
                  <a:schemeClr val="tx1">
                    <a:lumMod val="85000"/>
                    <a:lumOff val="15000"/>
                  </a:schemeClr>
                </a:solidFill>
                <a:latin typeface="Calibri" panose="020F0502020204030204" pitchFamily="34" charset="0"/>
                <a:cs typeface="Calibri" panose="020F0502020204030204" pitchFamily="34" charset="0"/>
              </a:rPr>
              <a:t>Speriods</a:t>
            </a:r>
            <a:endParaRPr lang="en-CA" sz="1600" dirty="0">
              <a:solidFill>
                <a:schemeClr val="tx1">
                  <a:lumMod val="85000"/>
                  <a:lumOff val="15000"/>
                </a:schemeClr>
              </a:solidFill>
              <a:latin typeface="Calibri" panose="020F0502020204030204" pitchFamily="34" charset="0"/>
              <a:cs typeface="Calibri" panose="020F0502020204030204" pitchFamily="34" charset="0"/>
            </a:endParaRPr>
          </a:p>
          <a:p>
            <a:pPr marL="971550" lvl="2" indent="-285750">
              <a:buClr>
                <a:srgbClr val="02291B"/>
              </a:buClr>
              <a:buSzPct val="80000"/>
              <a:buFont typeface="Wingdings" panose="05000000000000000000" pitchFamily="2" charset="2"/>
              <a:buChar char="Ø"/>
            </a:pPr>
            <a:r>
              <a:rPr lang="en-CA" sz="1600" dirty="0">
                <a:solidFill>
                  <a:schemeClr val="tx1">
                    <a:lumMod val="75000"/>
                    <a:lumOff val="25000"/>
                  </a:schemeClr>
                </a:solidFill>
                <a:latin typeface="Calibri" panose="020F0502020204030204" pitchFamily="34" charset="0"/>
                <a:cs typeface="Calibri" panose="020F0502020204030204" pitchFamily="34" charset="0"/>
              </a:rPr>
              <a:t>The Sector-Based Rotational Momentum program was optimized on 288 combinations of </a:t>
            </a:r>
            <a:r>
              <a:rPr lang="en-CA" sz="1600" dirty="0" err="1">
                <a:solidFill>
                  <a:schemeClr val="tx1">
                    <a:lumMod val="75000"/>
                    <a:lumOff val="25000"/>
                  </a:schemeClr>
                </a:solidFill>
                <a:latin typeface="Calibri" panose="020F0502020204030204" pitchFamily="34" charset="0"/>
                <a:cs typeface="Calibri" panose="020F0502020204030204" pitchFamily="34" charset="0"/>
              </a:rPr>
              <a:t>Aperiods</a:t>
            </a:r>
            <a:r>
              <a:rPr lang="en-CA" sz="1600" dirty="0">
                <a:solidFill>
                  <a:schemeClr val="tx1">
                    <a:lumMod val="75000"/>
                    <a:lumOff val="25000"/>
                  </a:schemeClr>
                </a:solidFill>
                <a:latin typeface="Calibri" panose="020F0502020204030204" pitchFamily="34" charset="0"/>
                <a:cs typeface="Calibri" panose="020F0502020204030204" pitchFamily="34" charset="0"/>
              </a:rPr>
              <a:t>, </a:t>
            </a:r>
            <a:r>
              <a:rPr lang="en-CA" sz="1600" dirty="0" err="1">
                <a:solidFill>
                  <a:schemeClr val="tx1">
                    <a:lumMod val="75000"/>
                    <a:lumOff val="25000"/>
                  </a:schemeClr>
                </a:solidFill>
                <a:latin typeface="Calibri" panose="020F0502020204030204" pitchFamily="34" charset="0"/>
                <a:cs typeface="Calibri" panose="020F0502020204030204" pitchFamily="34" charset="0"/>
              </a:rPr>
              <a:t>Bperiods</a:t>
            </a:r>
            <a:r>
              <a:rPr lang="en-CA" sz="1600" dirty="0">
                <a:solidFill>
                  <a:schemeClr val="tx1">
                    <a:lumMod val="75000"/>
                    <a:lumOff val="25000"/>
                  </a:schemeClr>
                </a:solidFill>
                <a:latin typeface="Calibri" panose="020F0502020204030204" pitchFamily="34" charset="0"/>
                <a:cs typeface="Calibri" panose="020F0502020204030204" pitchFamily="34" charset="0"/>
              </a:rPr>
              <a:t>, and </a:t>
            </a:r>
            <a:r>
              <a:rPr lang="en-CA" sz="1600" dirty="0" err="1">
                <a:solidFill>
                  <a:schemeClr val="tx1">
                    <a:lumMod val="75000"/>
                    <a:lumOff val="25000"/>
                  </a:schemeClr>
                </a:solidFill>
                <a:latin typeface="Calibri" panose="020F0502020204030204" pitchFamily="34" charset="0"/>
                <a:cs typeface="Calibri" panose="020F0502020204030204" pitchFamily="34" charset="0"/>
              </a:rPr>
              <a:t>Speriods</a:t>
            </a:r>
            <a:r>
              <a:rPr lang="en-CA" sz="1600" dirty="0">
                <a:solidFill>
                  <a:schemeClr val="tx1">
                    <a:lumMod val="75000"/>
                    <a:lumOff val="25000"/>
                  </a:schemeClr>
                </a:solidFill>
                <a:latin typeface="Calibri" panose="020F0502020204030204" pitchFamily="34" charset="0"/>
                <a:cs typeface="Calibri" panose="020F0502020204030204" pitchFamily="34" charset="0"/>
              </a:rPr>
              <a:t> (</a:t>
            </a:r>
            <a:r>
              <a:rPr lang="en-CA" sz="1600" dirty="0" err="1">
                <a:solidFill>
                  <a:schemeClr val="tx1">
                    <a:lumMod val="75000"/>
                    <a:lumOff val="25000"/>
                  </a:schemeClr>
                </a:solidFill>
                <a:latin typeface="Calibri" panose="020F0502020204030204" pitchFamily="34" charset="0"/>
                <a:cs typeface="Calibri" panose="020F0502020204030204" pitchFamily="34" charset="0"/>
              </a:rPr>
              <a:t>Ie</a:t>
            </a:r>
            <a:r>
              <a:rPr lang="en-CA" sz="1600" dirty="0">
                <a:solidFill>
                  <a:schemeClr val="tx1">
                    <a:lumMod val="75000"/>
                    <a:lumOff val="25000"/>
                  </a:schemeClr>
                </a:solidFill>
                <a:latin typeface="Calibri" panose="020F0502020204030204" pitchFamily="34" charset="0"/>
                <a:cs typeface="Calibri" panose="020F0502020204030204" pitchFamily="34" charset="0"/>
              </a:rPr>
              <a:t>. 288 trading models were constructed). </a:t>
            </a:r>
          </a:p>
          <a:p>
            <a:pPr marL="971550" lvl="2" indent="-285750">
              <a:buClr>
                <a:srgbClr val="02291B"/>
              </a:buClr>
              <a:buSzPct val="80000"/>
              <a:buFont typeface="Wingdings" panose="05000000000000000000" pitchFamily="2" charset="2"/>
              <a:buChar char="Ø"/>
            </a:pPr>
            <a:r>
              <a:rPr lang="en-CA" sz="1600" dirty="0">
                <a:solidFill>
                  <a:schemeClr val="tx1">
                    <a:lumMod val="75000"/>
                    <a:lumOff val="25000"/>
                  </a:schemeClr>
                </a:solidFill>
                <a:latin typeface="Calibri" panose="020F0502020204030204" pitchFamily="34" charset="0"/>
                <a:cs typeface="Calibri" panose="020F0502020204030204" pitchFamily="34" charset="0"/>
              </a:rPr>
              <a:t>The Frequency was held at 20W-THU based on past results</a:t>
            </a:r>
          </a:p>
          <a:p>
            <a:pPr marL="971550" lvl="2" indent="-285750">
              <a:buClr>
                <a:srgbClr val="02291B"/>
              </a:buClr>
              <a:buSzPct val="80000"/>
              <a:buFont typeface="Wingdings" panose="05000000000000000000" pitchFamily="2" charset="2"/>
              <a:buChar char="Ø"/>
            </a:pPr>
            <a:endParaRPr lang="en-CA" sz="1600" dirty="0">
              <a:solidFill>
                <a:schemeClr val="tx1">
                  <a:lumMod val="75000"/>
                  <a:lumOff val="25000"/>
                </a:schemeClr>
              </a:solidFill>
              <a:latin typeface="Calibri" panose="020F0502020204030204" pitchFamily="34" charset="0"/>
              <a:cs typeface="Calibri" panose="020F0502020204030204" pitchFamily="34" charset="0"/>
            </a:endParaRPr>
          </a:p>
          <a:p>
            <a:pPr marL="514350" lvl="1">
              <a:buClr>
                <a:srgbClr val="02291B"/>
              </a:buClr>
              <a:buSzPct val="80000"/>
              <a:buFont typeface="Wingdings" pitchFamily="2" charset="2"/>
              <a:buChar char="n"/>
            </a:pPr>
            <a:r>
              <a:rPr lang="en-CA" sz="1600" dirty="0">
                <a:solidFill>
                  <a:schemeClr val="tx1">
                    <a:lumMod val="85000"/>
                    <a:lumOff val="15000"/>
                  </a:schemeClr>
                </a:solidFill>
                <a:latin typeface="Calibri" panose="020F0502020204030204" pitchFamily="34" charset="0"/>
                <a:cs typeface="Calibri" panose="020F0502020204030204" pitchFamily="34" charset="0"/>
              </a:rPr>
              <a:t>3) Addition of Predictive Modelling for 20W Returns</a:t>
            </a:r>
          </a:p>
          <a:p>
            <a:pPr marL="971550" lvl="2" indent="-285750">
              <a:buClr>
                <a:srgbClr val="02291B"/>
              </a:buClr>
              <a:buSzPct val="80000"/>
              <a:buFont typeface="Wingdings" panose="05000000000000000000" pitchFamily="2" charset="2"/>
              <a:buChar char="Ø"/>
            </a:pPr>
            <a:r>
              <a:rPr lang="en-CA" sz="1600" dirty="0">
                <a:solidFill>
                  <a:schemeClr val="tx1">
                    <a:lumMod val="75000"/>
                    <a:lumOff val="25000"/>
                  </a:schemeClr>
                </a:solidFill>
                <a:latin typeface="Calibri" panose="020F0502020204030204" pitchFamily="34" charset="0"/>
                <a:cs typeface="Calibri" panose="020F0502020204030204" pitchFamily="34" charset="0"/>
              </a:rPr>
              <a:t>20W Returns were lagged in a training set consisting of 2010-2017 Returns</a:t>
            </a:r>
          </a:p>
          <a:p>
            <a:pPr marL="971550" lvl="2" indent="-285750">
              <a:buClr>
                <a:srgbClr val="02291B"/>
              </a:buClr>
              <a:buSzPct val="80000"/>
              <a:buFont typeface="Wingdings" panose="05000000000000000000" pitchFamily="2" charset="2"/>
              <a:buChar char="Ø"/>
            </a:pPr>
            <a:r>
              <a:rPr lang="en-CA" sz="1600" dirty="0">
                <a:solidFill>
                  <a:schemeClr val="tx1">
                    <a:lumMod val="75000"/>
                    <a:lumOff val="25000"/>
                  </a:schemeClr>
                </a:solidFill>
                <a:latin typeface="Calibri" panose="020F0502020204030204" pitchFamily="34" charset="0"/>
                <a:cs typeface="Calibri" panose="020F0502020204030204" pitchFamily="34" charset="0"/>
              </a:rPr>
              <a:t>19 Separate Models using RF Regression, RF Classification, and SVM Regression were trained to predict returns on a test set from 2017-2019</a:t>
            </a:r>
          </a:p>
          <a:p>
            <a:pPr marL="971550" lvl="2" indent="-285750">
              <a:buClr>
                <a:srgbClr val="02291B"/>
              </a:buClr>
              <a:buSzPct val="80000"/>
              <a:buFont typeface="Wingdings" panose="05000000000000000000" pitchFamily="2" charset="2"/>
              <a:buChar char="Ø"/>
            </a:pPr>
            <a:r>
              <a:rPr lang="en-CA" sz="1600" dirty="0">
                <a:solidFill>
                  <a:schemeClr val="tx1">
                    <a:lumMod val="75000"/>
                    <a:lumOff val="25000"/>
                  </a:schemeClr>
                </a:solidFill>
                <a:latin typeface="Calibri" panose="020F0502020204030204" pitchFamily="34" charset="0"/>
                <a:cs typeface="Calibri" panose="020F0502020204030204" pitchFamily="34" charset="0"/>
              </a:rPr>
              <a:t>Predictions for returns were ranked for each ETF and added as a sperate evaluation component in the determination of which ETF to select at the end of a holding period</a:t>
            </a:r>
          </a:p>
        </p:txBody>
      </p:sp>
      <p:sp>
        <p:nvSpPr>
          <p:cNvPr id="6" name="TextBox 3">
            <a:extLst>
              <a:ext uri="{FF2B5EF4-FFF2-40B4-BE49-F238E27FC236}">
                <a16:creationId xmlns:a16="http://schemas.microsoft.com/office/drawing/2014/main" id="{28D53C84-71B6-45E5-9B76-7F61EAAF6B1F}"/>
              </a:ext>
            </a:extLst>
          </p:cNvPr>
          <p:cNvSpPr txBox="1">
            <a:spLocks noChangeArrowheads="1"/>
          </p:cNvSpPr>
          <p:nvPr/>
        </p:nvSpPr>
        <p:spPr bwMode="auto">
          <a:xfrm>
            <a:off x="280887" y="1241509"/>
            <a:ext cx="10125175" cy="284950"/>
          </a:xfrm>
          <a:prstGeom prst="rect">
            <a:avLst/>
          </a:prstGeom>
          <a:solidFill>
            <a:schemeClr val="bg1"/>
          </a:solidFill>
          <a:ln>
            <a:noFill/>
          </a:ln>
          <a:effectLst>
            <a:outerShdw dist="25400" dir="5400000" algn="tl" rotWithShape="0">
              <a:srgbClr val="408B70"/>
            </a:outerShdw>
          </a:effectLst>
          <a:extLs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27432" numCol="1" anchor="b" anchorCtr="0" compatLnSpc="1">
            <a:prstTxWarp prst="textNoShape">
              <a:avLst/>
            </a:prstTxWarp>
            <a:spAutoFit/>
          </a:bodyPr>
          <a:lstStyle>
            <a:defPPr>
              <a:defRPr lang="en-US"/>
            </a:defPPr>
            <a:lvl1pPr marL="342900" indent="-342900" defTabSz="1019175" eaLnBrk="0" hangingPunct="0">
              <a:lnSpc>
                <a:spcPct val="110000"/>
              </a:lnSpc>
              <a:spcBef>
                <a:spcPct val="30000"/>
              </a:spcBef>
              <a:buClr>
                <a:srgbClr val="336699"/>
              </a:buClr>
              <a:buFont typeface="Wingdings 3" pitchFamily="18" charset="2"/>
              <a:defRPr sz="1300" b="1" kern="0">
                <a:solidFill>
                  <a:srgbClr val="234035"/>
                </a:solidFill>
                <a:latin typeface="+mj-lt"/>
                <a:cs typeface="Calibri" pitchFamily="34" charset="0"/>
              </a:defRPr>
            </a:lvl1pPr>
            <a:lvl2pPr marL="228600" indent="-228600" defTabSz="1019175" eaLnBrk="0" hangingPunct="0">
              <a:lnSpc>
                <a:spcPct val="110000"/>
              </a:lnSpc>
              <a:spcBef>
                <a:spcPct val="30000"/>
              </a:spcBef>
              <a:buClr>
                <a:srgbClr val="BA1714"/>
              </a:buClr>
              <a:buSzPct val="80000"/>
              <a:buFont typeface="Wingdings" pitchFamily="2" charset="2"/>
              <a:buChar char="n"/>
              <a:defRPr sz="1400">
                <a:latin typeface="+mj-lt"/>
                <a:cs typeface="Calibri" pitchFamily="34" charset="0"/>
              </a:defRPr>
            </a:lvl2pPr>
            <a:lvl3pPr marL="457200" indent="-171450" defTabSz="1019175" eaLnBrk="0" hangingPunct="0">
              <a:lnSpc>
                <a:spcPct val="110000"/>
              </a:lnSpc>
              <a:spcBef>
                <a:spcPct val="30000"/>
              </a:spcBef>
              <a:buClr>
                <a:schemeClr val="bg2"/>
              </a:buClr>
              <a:buFont typeface="Arial" pitchFamily="34" charset="0"/>
              <a:buChar char="–"/>
              <a:defRPr sz="1400">
                <a:latin typeface="+mj-lt"/>
                <a:cs typeface="Calibri" pitchFamily="34" charset="0"/>
              </a:defRPr>
            </a:lvl3pPr>
            <a:lvl4pPr marL="741363" indent="-160338" defTabSz="1019175" eaLnBrk="0" hangingPunct="0">
              <a:lnSpc>
                <a:spcPct val="110000"/>
              </a:lnSpc>
              <a:spcBef>
                <a:spcPct val="30000"/>
              </a:spcBef>
              <a:buClr>
                <a:schemeClr val="bg2"/>
              </a:buClr>
              <a:buFont typeface="Arial" pitchFamily="34" charset="0"/>
              <a:buChar char="–"/>
              <a:defRPr sz="1400">
                <a:latin typeface="+mj-lt"/>
                <a:cs typeface="Calibri" pitchFamily="34" charset="0"/>
              </a:defRPr>
            </a:lvl4pPr>
            <a:lvl5pPr marL="2292350" indent="-254000" defTabSz="1019175" eaLnBrk="0" hangingPunct="0">
              <a:spcBef>
                <a:spcPct val="20000"/>
              </a:spcBef>
              <a:buChar char="»"/>
              <a:defRPr sz="1600">
                <a:latin typeface="+mn-lt"/>
                <a:cs typeface="+mn-cs"/>
              </a:defRPr>
            </a:lvl5pPr>
            <a:lvl6pPr marL="2749550" indent="-254000" defTabSz="1019175" fontAlgn="base">
              <a:spcBef>
                <a:spcPct val="20000"/>
              </a:spcBef>
              <a:spcAft>
                <a:spcPct val="0"/>
              </a:spcAft>
              <a:buChar char="»"/>
              <a:defRPr sz="1600">
                <a:latin typeface="+mn-lt"/>
                <a:cs typeface="+mn-cs"/>
              </a:defRPr>
            </a:lvl6pPr>
            <a:lvl7pPr marL="3206750" indent="-254000" defTabSz="1019175" fontAlgn="base">
              <a:spcBef>
                <a:spcPct val="20000"/>
              </a:spcBef>
              <a:spcAft>
                <a:spcPct val="0"/>
              </a:spcAft>
              <a:buChar char="»"/>
              <a:defRPr sz="1600">
                <a:latin typeface="+mn-lt"/>
                <a:cs typeface="+mn-cs"/>
              </a:defRPr>
            </a:lvl7pPr>
            <a:lvl8pPr marL="3663950" indent="-254000" defTabSz="1019175" fontAlgn="base">
              <a:spcBef>
                <a:spcPct val="20000"/>
              </a:spcBef>
              <a:spcAft>
                <a:spcPct val="0"/>
              </a:spcAft>
              <a:buChar char="»"/>
              <a:defRPr sz="1600">
                <a:latin typeface="+mn-lt"/>
                <a:cs typeface="+mn-cs"/>
              </a:defRPr>
            </a:lvl8pPr>
            <a:lvl9pPr marL="4121150" indent="-254000" defTabSz="1019175" fontAlgn="base">
              <a:spcBef>
                <a:spcPct val="20000"/>
              </a:spcBef>
              <a:spcAft>
                <a:spcPct val="0"/>
              </a:spcAft>
              <a:buChar char="»"/>
              <a:defRPr sz="1600">
                <a:latin typeface="+mn-lt"/>
                <a:cs typeface="+mn-cs"/>
              </a:defRPr>
            </a:lvl9pPr>
          </a:lstStyle>
          <a:p>
            <a:r>
              <a:rPr lang="en-CA" sz="1600" dirty="0">
                <a:solidFill>
                  <a:schemeClr val="tx1"/>
                </a:solidFill>
                <a:latin typeface="Calibri" panose="020F0502020204030204" pitchFamily="34" charset="0"/>
              </a:rPr>
              <a:t>Modifications to the Sector-based Rotational Momentum strategy</a:t>
            </a:r>
          </a:p>
        </p:txBody>
      </p:sp>
    </p:spTree>
    <p:extLst>
      <p:ext uri="{BB962C8B-B14F-4D97-AF65-F5344CB8AC3E}">
        <p14:creationId xmlns:p14="http://schemas.microsoft.com/office/powerpoint/2010/main" val="1852392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F0524-3FB6-4008-8EF1-A374F2C8FA66}"/>
              </a:ext>
            </a:extLst>
          </p:cNvPr>
          <p:cNvSpPr>
            <a:spLocks noGrp="1"/>
          </p:cNvSpPr>
          <p:nvPr>
            <p:ph type="title"/>
          </p:nvPr>
        </p:nvSpPr>
        <p:spPr>
          <a:xfrm>
            <a:off x="288925" y="461219"/>
            <a:ext cx="8674100" cy="430887"/>
          </a:xfrm>
        </p:spPr>
        <p:txBody>
          <a:bodyPr/>
          <a:lstStyle/>
          <a:p>
            <a:r>
              <a:rPr lang="en-US" dirty="0"/>
              <a:t>RESULTS</a:t>
            </a:r>
          </a:p>
        </p:txBody>
      </p:sp>
      <p:sp>
        <p:nvSpPr>
          <p:cNvPr id="3" name="Slide Number Placeholder 2">
            <a:extLst>
              <a:ext uri="{FF2B5EF4-FFF2-40B4-BE49-F238E27FC236}">
                <a16:creationId xmlns:a16="http://schemas.microsoft.com/office/drawing/2014/main" id="{AD43CAD1-67B5-4655-A645-41D2FFD995B4}"/>
              </a:ext>
            </a:extLst>
          </p:cNvPr>
          <p:cNvSpPr>
            <a:spLocks noGrp="1"/>
          </p:cNvSpPr>
          <p:nvPr>
            <p:ph type="sldNum" sz="quarter" idx="12"/>
          </p:nvPr>
        </p:nvSpPr>
        <p:spPr/>
        <p:txBody>
          <a:bodyPr/>
          <a:lstStyle/>
          <a:p>
            <a:fld id="{D2C46B30-1E6E-4EFB-A798-3E7E3624535A}" type="slidenum">
              <a:rPr lang="en-US" smtClean="0"/>
              <a:t>15</a:t>
            </a:fld>
            <a:endParaRPr lang="en-US" dirty="0"/>
          </a:p>
        </p:txBody>
      </p:sp>
      <p:sp>
        <p:nvSpPr>
          <p:cNvPr id="5" name="TextBox 3">
            <a:extLst>
              <a:ext uri="{FF2B5EF4-FFF2-40B4-BE49-F238E27FC236}">
                <a16:creationId xmlns:a16="http://schemas.microsoft.com/office/drawing/2014/main" id="{8581779F-1140-4010-8C89-063263057D34}"/>
              </a:ext>
            </a:extLst>
          </p:cNvPr>
          <p:cNvSpPr txBox="1">
            <a:spLocks noChangeArrowheads="1"/>
          </p:cNvSpPr>
          <p:nvPr/>
        </p:nvSpPr>
        <p:spPr bwMode="auto">
          <a:xfrm>
            <a:off x="280887" y="1241509"/>
            <a:ext cx="10125175" cy="284950"/>
          </a:xfrm>
          <a:prstGeom prst="rect">
            <a:avLst/>
          </a:prstGeom>
          <a:solidFill>
            <a:schemeClr val="bg1"/>
          </a:solidFill>
          <a:ln>
            <a:noFill/>
          </a:ln>
          <a:effectLst>
            <a:outerShdw dist="25400" dir="5400000" algn="tl" rotWithShape="0">
              <a:srgbClr val="408B70"/>
            </a:outerShdw>
          </a:effectLst>
          <a:extLs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27432" numCol="1" anchor="b" anchorCtr="0" compatLnSpc="1">
            <a:prstTxWarp prst="textNoShape">
              <a:avLst/>
            </a:prstTxWarp>
            <a:spAutoFit/>
          </a:bodyPr>
          <a:lstStyle>
            <a:defPPr>
              <a:defRPr lang="en-US"/>
            </a:defPPr>
            <a:lvl1pPr marL="342900" indent="-342900" defTabSz="1019175" eaLnBrk="0" hangingPunct="0">
              <a:lnSpc>
                <a:spcPct val="110000"/>
              </a:lnSpc>
              <a:spcBef>
                <a:spcPct val="30000"/>
              </a:spcBef>
              <a:buClr>
                <a:srgbClr val="336699"/>
              </a:buClr>
              <a:buFont typeface="Wingdings 3" pitchFamily="18" charset="2"/>
              <a:defRPr sz="1300" b="1" kern="0">
                <a:solidFill>
                  <a:srgbClr val="234035"/>
                </a:solidFill>
                <a:latin typeface="+mj-lt"/>
                <a:cs typeface="Calibri" pitchFamily="34" charset="0"/>
              </a:defRPr>
            </a:lvl1pPr>
            <a:lvl2pPr marL="228600" indent="-228600" defTabSz="1019175" eaLnBrk="0" hangingPunct="0">
              <a:lnSpc>
                <a:spcPct val="110000"/>
              </a:lnSpc>
              <a:spcBef>
                <a:spcPct val="30000"/>
              </a:spcBef>
              <a:buClr>
                <a:srgbClr val="BA1714"/>
              </a:buClr>
              <a:buSzPct val="80000"/>
              <a:buFont typeface="Wingdings" pitchFamily="2" charset="2"/>
              <a:buChar char="n"/>
              <a:defRPr sz="1400">
                <a:latin typeface="+mj-lt"/>
                <a:cs typeface="Calibri" pitchFamily="34" charset="0"/>
              </a:defRPr>
            </a:lvl2pPr>
            <a:lvl3pPr marL="457200" indent="-171450" defTabSz="1019175" eaLnBrk="0" hangingPunct="0">
              <a:lnSpc>
                <a:spcPct val="110000"/>
              </a:lnSpc>
              <a:spcBef>
                <a:spcPct val="30000"/>
              </a:spcBef>
              <a:buClr>
                <a:schemeClr val="bg2"/>
              </a:buClr>
              <a:buFont typeface="Arial" pitchFamily="34" charset="0"/>
              <a:buChar char="–"/>
              <a:defRPr sz="1400">
                <a:latin typeface="+mj-lt"/>
                <a:cs typeface="Calibri" pitchFamily="34" charset="0"/>
              </a:defRPr>
            </a:lvl3pPr>
            <a:lvl4pPr marL="741363" indent="-160338" defTabSz="1019175" eaLnBrk="0" hangingPunct="0">
              <a:lnSpc>
                <a:spcPct val="110000"/>
              </a:lnSpc>
              <a:spcBef>
                <a:spcPct val="30000"/>
              </a:spcBef>
              <a:buClr>
                <a:schemeClr val="bg2"/>
              </a:buClr>
              <a:buFont typeface="Arial" pitchFamily="34" charset="0"/>
              <a:buChar char="–"/>
              <a:defRPr sz="1400">
                <a:latin typeface="+mj-lt"/>
                <a:cs typeface="Calibri" pitchFamily="34" charset="0"/>
              </a:defRPr>
            </a:lvl4pPr>
            <a:lvl5pPr marL="2292350" indent="-254000" defTabSz="1019175" eaLnBrk="0" hangingPunct="0">
              <a:spcBef>
                <a:spcPct val="20000"/>
              </a:spcBef>
              <a:buChar char="»"/>
              <a:defRPr sz="1600">
                <a:latin typeface="+mn-lt"/>
                <a:cs typeface="+mn-cs"/>
              </a:defRPr>
            </a:lvl5pPr>
            <a:lvl6pPr marL="2749550" indent="-254000" defTabSz="1019175" fontAlgn="base">
              <a:spcBef>
                <a:spcPct val="20000"/>
              </a:spcBef>
              <a:spcAft>
                <a:spcPct val="0"/>
              </a:spcAft>
              <a:buChar char="»"/>
              <a:defRPr sz="1600">
                <a:latin typeface="+mn-lt"/>
                <a:cs typeface="+mn-cs"/>
              </a:defRPr>
            </a:lvl6pPr>
            <a:lvl7pPr marL="3206750" indent="-254000" defTabSz="1019175" fontAlgn="base">
              <a:spcBef>
                <a:spcPct val="20000"/>
              </a:spcBef>
              <a:spcAft>
                <a:spcPct val="0"/>
              </a:spcAft>
              <a:buChar char="»"/>
              <a:defRPr sz="1600">
                <a:latin typeface="+mn-lt"/>
                <a:cs typeface="+mn-cs"/>
              </a:defRPr>
            </a:lvl7pPr>
            <a:lvl8pPr marL="3663950" indent="-254000" defTabSz="1019175" fontAlgn="base">
              <a:spcBef>
                <a:spcPct val="20000"/>
              </a:spcBef>
              <a:spcAft>
                <a:spcPct val="0"/>
              </a:spcAft>
              <a:buChar char="»"/>
              <a:defRPr sz="1600">
                <a:latin typeface="+mn-lt"/>
                <a:cs typeface="+mn-cs"/>
              </a:defRPr>
            </a:lvl8pPr>
            <a:lvl9pPr marL="4121150" indent="-254000" defTabSz="1019175" fontAlgn="base">
              <a:spcBef>
                <a:spcPct val="20000"/>
              </a:spcBef>
              <a:spcAft>
                <a:spcPct val="0"/>
              </a:spcAft>
              <a:buChar char="»"/>
              <a:defRPr sz="1600">
                <a:latin typeface="+mn-lt"/>
                <a:cs typeface="+mn-cs"/>
              </a:defRPr>
            </a:lvl9pPr>
          </a:lstStyle>
          <a:p>
            <a:r>
              <a:rPr lang="en-CA" sz="1600" dirty="0">
                <a:solidFill>
                  <a:schemeClr val="tx1"/>
                </a:solidFill>
                <a:latin typeface="Calibri" panose="020F0502020204030204" pitchFamily="34" charset="0"/>
              </a:rPr>
              <a:t>K-Means Clustering</a:t>
            </a:r>
          </a:p>
        </p:txBody>
      </p:sp>
      <p:graphicFrame>
        <p:nvGraphicFramePr>
          <p:cNvPr id="4" name="Table 3">
            <a:extLst>
              <a:ext uri="{FF2B5EF4-FFF2-40B4-BE49-F238E27FC236}">
                <a16:creationId xmlns:a16="http://schemas.microsoft.com/office/drawing/2014/main" id="{CE7286BC-A646-4DA6-87B9-0CD82494396B}"/>
              </a:ext>
            </a:extLst>
          </p:cNvPr>
          <p:cNvGraphicFramePr>
            <a:graphicFrameLocks noGrp="1"/>
          </p:cNvGraphicFramePr>
          <p:nvPr>
            <p:extLst>
              <p:ext uri="{D42A27DB-BD31-4B8C-83A1-F6EECF244321}">
                <p14:modId xmlns:p14="http://schemas.microsoft.com/office/powerpoint/2010/main" val="1296903824"/>
              </p:ext>
            </p:extLst>
          </p:nvPr>
        </p:nvGraphicFramePr>
        <p:xfrm>
          <a:off x="280887" y="1875862"/>
          <a:ext cx="3229227" cy="3590954"/>
        </p:xfrm>
        <a:graphic>
          <a:graphicData uri="http://schemas.openxmlformats.org/drawingml/2006/table">
            <a:tbl>
              <a:tblPr firstRow="1" bandRow="1">
                <a:tableStyleId>{5C22544A-7EE6-4342-B048-85BDC9FD1C3A}</a:tableStyleId>
              </a:tblPr>
              <a:tblGrid>
                <a:gridCol w="1076409">
                  <a:extLst>
                    <a:ext uri="{9D8B030D-6E8A-4147-A177-3AD203B41FA5}">
                      <a16:colId xmlns:a16="http://schemas.microsoft.com/office/drawing/2014/main" val="2027887835"/>
                    </a:ext>
                  </a:extLst>
                </a:gridCol>
                <a:gridCol w="1076409">
                  <a:extLst>
                    <a:ext uri="{9D8B030D-6E8A-4147-A177-3AD203B41FA5}">
                      <a16:colId xmlns:a16="http://schemas.microsoft.com/office/drawing/2014/main" val="312271414"/>
                    </a:ext>
                  </a:extLst>
                </a:gridCol>
                <a:gridCol w="1076409">
                  <a:extLst>
                    <a:ext uri="{9D8B030D-6E8A-4147-A177-3AD203B41FA5}">
                      <a16:colId xmlns:a16="http://schemas.microsoft.com/office/drawing/2014/main" val="680433796"/>
                    </a:ext>
                  </a:extLst>
                </a:gridCol>
              </a:tblGrid>
              <a:tr h="346874">
                <a:tc gridSpan="3">
                  <a:txBody>
                    <a:bodyPr/>
                    <a:lstStyle/>
                    <a:p>
                      <a:pPr algn="ctr"/>
                      <a:r>
                        <a:rPr lang="en-CA" sz="1600" b="1" i="0" u="none" dirty="0">
                          <a:latin typeface="Calibri" panose="020F0502020204030204" pitchFamily="34" charset="0"/>
                          <a:cs typeface="Calibri" panose="020F0502020204030204" pitchFamily="34" charset="0"/>
                        </a:rPr>
                        <a:t>K-Means - 3 Clusters</a:t>
                      </a:r>
                    </a:p>
                  </a:txBody>
                  <a:tcPr>
                    <a:solidFill>
                      <a:schemeClr val="accent1">
                        <a:lumMod val="50000"/>
                      </a:schemeClr>
                    </a:solidFill>
                  </a:tcPr>
                </a:tc>
                <a:tc hMerge="1">
                  <a:txBody>
                    <a:bodyPr/>
                    <a:lstStyle/>
                    <a:p>
                      <a:endParaRPr lang="en-CA" sz="1600" b="1" i="0" u="none" dirty="0">
                        <a:latin typeface="Calibri" panose="020F0502020204030204" pitchFamily="34" charset="0"/>
                        <a:cs typeface="Calibri" panose="020F0502020204030204" pitchFamily="34" charset="0"/>
                      </a:endParaRPr>
                    </a:p>
                  </a:txBody>
                  <a:tcPr>
                    <a:solidFill>
                      <a:schemeClr val="bg2">
                        <a:lumMod val="25000"/>
                      </a:schemeClr>
                    </a:solidFill>
                  </a:tcPr>
                </a:tc>
                <a:tc hMerge="1">
                  <a:txBody>
                    <a:bodyPr/>
                    <a:lstStyle/>
                    <a:p>
                      <a:endParaRPr lang="en-CA" sz="1600" b="1" i="0" u="none" dirty="0">
                        <a:latin typeface="Calibri" panose="020F0502020204030204" pitchFamily="34" charset="0"/>
                        <a:cs typeface="Calibri" panose="020F0502020204030204" pitchFamily="34" charset="0"/>
                      </a:endParaRPr>
                    </a:p>
                  </a:txBody>
                  <a:tcPr>
                    <a:solidFill>
                      <a:schemeClr val="bg2">
                        <a:lumMod val="25000"/>
                      </a:schemeClr>
                    </a:solidFill>
                  </a:tcPr>
                </a:tc>
                <a:extLst>
                  <a:ext uri="{0D108BD9-81ED-4DB2-BD59-A6C34878D82A}">
                    <a16:rowId xmlns:a16="http://schemas.microsoft.com/office/drawing/2014/main" val="2770497918"/>
                  </a:ext>
                </a:extLst>
              </a:tr>
              <a:tr h="290709">
                <a:tc>
                  <a:txBody>
                    <a:bodyPr/>
                    <a:lstStyle/>
                    <a:p>
                      <a:pPr algn="l" fontAlgn="b"/>
                      <a:r>
                        <a:rPr lang="en-US" sz="1600" b="1" i="0" u="sng" strike="noStrike" dirty="0">
                          <a:solidFill>
                            <a:srgbClr val="000000"/>
                          </a:solidFill>
                          <a:effectLst/>
                          <a:latin typeface="Calibri" panose="020F0502020204030204" pitchFamily="34" charset="0"/>
                          <a:cs typeface="Calibri" panose="020F0502020204030204" pitchFamily="34" charset="0"/>
                        </a:rPr>
                        <a:t>Cluster 1</a:t>
                      </a:r>
                    </a:p>
                  </a:txBody>
                  <a:tcPr marL="9525" marR="9525" marT="9525" marB="0" anchor="b"/>
                </a:tc>
                <a:tc>
                  <a:txBody>
                    <a:bodyPr/>
                    <a:lstStyle/>
                    <a:p>
                      <a:pPr algn="l" fontAlgn="b"/>
                      <a:r>
                        <a:rPr lang="en-US" sz="1600" b="1" i="0" u="sng" strike="noStrike" dirty="0">
                          <a:solidFill>
                            <a:srgbClr val="000000"/>
                          </a:solidFill>
                          <a:effectLst/>
                          <a:latin typeface="Calibri" panose="020F0502020204030204" pitchFamily="34" charset="0"/>
                          <a:cs typeface="Calibri" panose="020F0502020204030204" pitchFamily="34" charset="0"/>
                        </a:rPr>
                        <a:t>Cluster 2</a:t>
                      </a:r>
                    </a:p>
                  </a:txBody>
                  <a:tcPr marL="9525" marR="9525" marT="9525" marB="0" anchor="b"/>
                </a:tc>
                <a:tc>
                  <a:txBody>
                    <a:bodyPr/>
                    <a:lstStyle/>
                    <a:p>
                      <a:pPr algn="l" fontAlgn="b"/>
                      <a:r>
                        <a:rPr lang="en-US" sz="1600" b="1" i="0" u="sng" strike="noStrike" dirty="0">
                          <a:solidFill>
                            <a:srgbClr val="000000"/>
                          </a:solidFill>
                          <a:effectLst/>
                          <a:latin typeface="Calibri" panose="020F0502020204030204" pitchFamily="34" charset="0"/>
                          <a:cs typeface="Calibri" panose="020F0502020204030204" pitchFamily="34" charset="0"/>
                        </a:rPr>
                        <a:t>Cluster 3</a:t>
                      </a:r>
                    </a:p>
                  </a:txBody>
                  <a:tcPr marL="9525" marR="9525" marT="9525" marB="0" anchor="b"/>
                </a:tc>
                <a:extLst>
                  <a:ext uri="{0D108BD9-81ED-4DB2-BD59-A6C34878D82A}">
                    <a16:rowId xmlns:a16="http://schemas.microsoft.com/office/drawing/2014/main" val="1870242958"/>
                  </a:ext>
                </a:extLst>
              </a:tr>
              <a:tr h="290709">
                <a:tc>
                  <a:txBody>
                    <a:bodyPr/>
                    <a:lstStyle/>
                    <a:p>
                      <a:pPr algn="l" fontAlgn="b"/>
                      <a:r>
                        <a:rPr lang="en-US" sz="1600" u="none" strike="noStrike" dirty="0">
                          <a:effectLst/>
                          <a:latin typeface="Calibri" panose="020F0502020204030204" pitchFamily="34" charset="0"/>
                          <a:cs typeface="Calibri" panose="020F0502020204030204" pitchFamily="34" charset="0"/>
                        </a:rPr>
                        <a:t>XLU</a:t>
                      </a:r>
                      <a:endParaRPr lang="en-US" sz="16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b"/>
                </a:tc>
                <a:tc>
                  <a:txBody>
                    <a:bodyPr/>
                    <a:lstStyle/>
                    <a:p>
                      <a:pPr algn="l" fontAlgn="b"/>
                      <a:r>
                        <a:rPr lang="en-US" sz="1600" b="0" i="0" u="none" strike="noStrike">
                          <a:solidFill>
                            <a:srgbClr val="000000"/>
                          </a:solidFill>
                          <a:effectLst/>
                          <a:latin typeface="Calibri" panose="020F0502020204030204" pitchFamily="34" charset="0"/>
                          <a:cs typeface="Calibri" panose="020F0502020204030204" pitchFamily="34" charset="0"/>
                        </a:rPr>
                        <a:t>XLV</a:t>
                      </a:r>
                    </a:p>
                  </a:txBody>
                  <a:tcPr marL="9525" marR="9525" marT="9525" marB="0" anchor="b"/>
                </a:tc>
                <a:tc>
                  <a:txBody>
                    <a:bodyPr/>
                    <a:lstStyle/>
                    <a:p>
                      <a:pPr algn="l" fontAlgn="b"/>
                      <a:r>
                        <a:rPr lang="en-US" sz="1600" b="0" i="0" u="none" strike="noStrike">
                          <a:solidFill>
                            <a:srgbClr val="000000"/>
                          </a:solidFill>
                          <a:effectLst/>
                          <a:latin typeface="Calibri" panose="020F0502020204030204" pitchFamily="34" charset="0"/>
                          <a:cs typeface="Calibri" panose="020F0502020204030204" pitchFamily="34" charset="0"/>
                        </a:rPr>
                        <a:t>DIA</a:t>
                      </a:r>
                    </a:p>
                  </a:txBody>
                  <a:tcPr marL="9525" marR="9525" marT="9525" marB="0" anchor="b"/>
                </a:tc>
                <a:extLst>
                  <a:ext uri="{0D108BD9-81ED-4DB2-BD59-A6C34878D82A}">
                    <a16:rowId xmlns:a16="http://schemas.microsoft.com/office/drawing/2014/main" val="33886580"/>
                  </a:ext>
                </a:extLst>
              </a:tr>
              <a:tr h="290709">
                <a:tc>
                  <a:txBody>
                    <a:bodyPr/>
                    <a:lstStyle/>
                    <a:p>
                      <a:pPr algn="l" fontAlgn="b"/>
                      <a:r>
                        <a:rPr lang="en-US" sz="1600" u="none" strike="noStrike" dirty="0">
                          <a:effectLst/>
                          <a:latin typeface="Calibri" panose="020F0502020204030204" pitchFamily="34" charset="0"/>
                          <a:cs typeface="Calibri" panose="020F0502020204030204" pitchFamily="34" charset="0"/>
                        </a:rPr>
                        <a:t>GDX</a:t>
                      </a:r>
                      <a:endParaRPr lang="en-US" sz="16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b"/>
                </a:tc>
                <a:tc>
                  <a:txBody>
                    <a:bodyPr/>
                    <a:lstStyle/>
                    <a:p>
                      <a:pPr algn="l" fontAlgn="b"/>
                      <a:r>
                        <a:rPr lang="en-US" sz="1600" b="0" i="0" u="none" strike="noStrike">
                          <a:solidFill>
                            <a:srgbClr val="000000"/>
                          </a:solidFill>
                          <a:effectLst/>
                          <a:latin typeface="Calibri" panose="020F0502020204030204" pitchFamily="34" charset="0"/>
                          <a:cs typeface="Calibri" panose="020F0502020204030204" pitchFamily="34" charset="0"/>
                        </a:rPr>
                        <a:t>XLE</a:t>
                      </a:r>
                    </a:p>
                  </a:txBody>
                  <a:tcPr marL="9525" marR="9525" marT="9525" marB="0" anchor="b"/>
                </a:tc>
                <a:tc>
                  <a:txBody>
                    <a:bodyPr/>
                    <a:lstStyle/>
                    <a:p>
                      <a:pPr algn="l" fontAlgn="b"/>
                      <a:r>
                        <a:rPr lang="en-US" sz="1600" b="0" i="0" u="none" strike="noStrike">
                          <a:solidFill>
                            <a:srgbClr val="000000"/>
                          </a:solidFill>
                          <a:effectLst/>
                          <a:latin typeface="Calibri" panose="020F0502020204030204" pitchFamily="34" charset="0"/>
                          <a:cs typeface="Calibri" panose="020F0502020204030204" pitchFamily="34" charset="0"/>
                        </a:rPr>
                        <a:t>IHI</a:t>
                      </a:r>
                    </a:p>
                  </a:txBody>
                  <a:tcPr marL="9525" marR="9525" marT="9525" marB="0" anchor="b"/>
                </a:tc>
                <a:extLst>
                  <a:ext uri="{0D108BD9-81ED-4DB2-BD59-A6C34878D82A}">
                    <a16:rowId xmlns:a16="http://schemas.microsoft.com/office/drawing/2014/main" val="4134161453"/>
                  </a:ext>
                </a:extLst>
              </a:tr>
              <a:tr h="290709">
                <a:tc>
                  <a:txBody>
                    <a:bodyPr/>
                    <a:lstStyle/>
                    <a:p>
                      <a:pPr algn="l" fontAlgn="b"/>
                      <a:r>
                        <a:rPr lang="en-US" sz="1600" u="none" strike="noStrike" dirty="0">
                          <a:effectLst/>
                          <a:latin typeface="Calibri" panose="020F0502020204030204" pitchFamily="34" charset="0"/>
                          <a:cs typeface="Calibri" panose="020F0502020204030204" pitchFamily="34" charset="0"/>
                        </a:rPr>
                        <a:t>XLF</a:t>
                      </a:r>
                      <a:endParaRPr lang="en-US" sz="16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b"/>
                </a:tc>
                <a:tc>
                  <a:txBody>
                    <a:bodyPr/>
                    <a:lstStyle/>
                    <a:p>
                      <a:pPr algn="l" fontAlgn="b"/>
                      <a:r>
                        <a:rPr lang="en-US" sz="1600" b="0" i="0" u="none" strike="noStrike">
                          <a:solidFill>
                            <a:srgbClr val="000000"/>
                          </a:solidFill>
                          <a:effectLst/>
                          <a:latin typeface="Calibri" panose="020F0502020204030204" pitchFamily="34" charset="0"/>
                          <a:cs typeface="Calibri" panose="020F0502020204030204" pitchFamily="34" charset="0"/>
                        </a:rPr>
                        <a:t>XLY</a:t>
                      </a:r>
                    </a:p>
                  </a:txBody>
                  <a:tcPr marL="9525" marR="9525" marT="9525" marB="0" anchor="b"/>
                </a:tc>
                <a:tc>
                  <a:txBody>
                    <a:bodyPr/>
                    <a:lstStyle/>
                    <a:p>
                      <a:pPr algn="l" fontAlgn="b"/>
                      <a:r>
                        <a:rPr lang="en-US" sz="1600" b="0" i="0" u="none" strike="noStrike" dirty="0">
                          <a:solidFill>
                            <a:srgbClr val="000000"/>
                          </a:solidFill>
                          <a:effectLst/>
                          <a:latin typeface="Calibri" panose="020F0502020204030204" pitchFamily="34" charset="0"/>
                          <a:cs typeface="Calibri" panose="020F0502020204030204" pitchFamily="34" charset="0"/>
                        </a:rPr>
                        <a:t>IYW</a:t>
                      </a:r>
                    </a:p>
                  </a:txBody>
                  <a:tcPr marL="9525" marR="9525" marT="9525" marB="0" anchor="b"/>
                </a:tc>
                <a:extLst>
                  <a:ext uri="{0D108BD9-81ED-4DB2-BD59-A6C34878D82A}">
                    <a16:rowId xmlns:a16="http://schemas.microsoft.com/office/drawing/2014/main" val="278431834"/>
                  </a:ext>
                </a:extLst>
              </a:tr>
              <a:tr h="346874">
                <a:tc>
                  <a:txBody>
                    <a:bodyPr/>
                    <a:lstStyle/>
                    <a:p>
                      <a:pPr algn="l" fontAlgn="b"/>
                      <a:r>
                        <a:rPr lang="en-US" sz="1600" u="none" strike="noStrike" dirty="0">
                          <a:effectLst/>
                          <a:latin typeface="Calibri" panose="020F0502020204030204" pitchFamily="34" charset="0"/>
                          <a:cs typeface="Calibri" panose="020F0502020204030204" pitchFamily="34" charset="0"/>
                        </a:rPr>
                        <a:t>XLK</a:t>
                      </a:r>
                      <a:endParaRPr lang="en-US" sz="16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b"/>
                </a:tc>
                <a:tc>
                  <a:txBody>
                    <a:bodyPr/>
                    <a:lstStyle/>
                    <a:p>
                      <a:pPr algn="l" fontAlgn="b"/>
                      <a:r>
                        <a:rPr lang="en-US" sz="1600" b="0" i="0" u="none" strike="noStrike" dirty="0">
                          <a:solidFill>
                            <a:srgbClr val="000000"/>
                          </a:solidFill>
                          <a:effectLst/>
                          <a:latin typeface="Calibri" panose="020F0502020204030204" pitchFamily="34" charset="0"/>
                          <a:cs typeface="Calibri" panose="020F0502020204030204" pitchFamily="34" charset="0"/>
                        </a:rPr>
                        <a:t>VNQ</a:t>
                      </a:r>
                    </a:p>
                  </a:txBody>
                  <a:tcPr marL="9525" marR="9525" marT="9525" marB="0" anchor="b"/>
                </a:tc>
                <a:tc>
                  <a:txBody>
                    <a:bodyPr/>
                    <a:lstStyle/>
                    <a:p>
                      <a:endParaRPr lang="en-CA" sz="1600"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4229640108"/>
                  </a:ext>
                </a:extLst>
              </a:tr>
              <a:tr h="346874">
                <a:tc>
                  <a:txBody>
                    <a:bodyPr/>
                    <a:lstStyle/>
                    <a:p>
                      <a:pPr algn="l" fontAlgn="b"/>
                      <a:r>
                        <a:rPr lang="en-US" sz="1600" u="none" strike="noStrike" dirty="0">
                          <a:effectLst/>
                          <a:latin typeface="Calibri" panose="020F0502020204030204" pitchFamily="34" charset="0"/>
                          <a:cs typeface="Calibri" panose="020F0502020204030204" pitchFamily="34" charset="0"/>
                        </a:rPr>
                        <a:t>XLP</a:t>
                      </a:r>
                      <a:endParaRPr lang="en-US" sz="16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b"/>
                </a:tc>
                <a:tc>
                  <a:txBody>
                    <a:bodyPr/>
                    <a:lstStyle/>
                    <a:p>
                      <a:pPr algn="l" fontAlgn="b"/>
                      <a:r>
                        <a:rPr lang="en-US" sz="1600" b="0" i="0" u="none" strike="noStrike">
                          <a:solidFill>
                            <a:srgbClr val="000000"/>
                          </a:solidFill>
                          <a:effectLst/>
                          <a:latin typeface="Calibri" panose="020F0502020204030204" pitchFamily="34" charset="0"/>
                          <a:cs typeface="Calibri" panose="020F0502020204030204" pitchFamily="34" charset="0"/>
                        </a:rPr>
                        <a:t>RXI</a:t>
                      </a:r>
                    </a:p>
                  </a:txBody>
                  <a:tcPr marL="9525" marR="9525" marT="9525" marB="0" anchor="b"/>
                </a:tc>
                <a:tc>
                  <a:txBody>
                    <a:bodyPr/>
                    <a:lstStyle/>
                    <a:p>
                      <a:endParaRPr lang="en-CA" sz="1600"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807734319"/>
                  </a:ext>
                </a:extLst>
              </a:tr>
              <a:tr h="346874">
                <a:tc>
                  <a:txBody>
                    <a:bodyPr/>
                    <a:lstStyle/>
                    <a:p>
                      <a:pPr algn="l" fontAlgn="b"/>
                      <a:r>
                        <a:rPr lang="en-US" sz="1600" u="none" strike="noStrike" dirty="0">
                          <a:effectLst/>
                          <a:latin typeface="Calibri" panose="020F0502020204030204" pitchFamily="34" charset="0"/>
                          <a:cs typeface="Calibri" panose="020F0502020204030204" pitchFamily="34" charset="0"/>
                        </a:rPr>
                        <a:t>XRT</a:t>
                      </a:r>
                      <a:endParaRPr lang="en-US" sz="16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b"/>
                </a:tc>
                <a:tc>
                  <a:txBody>
                    <a:bodyPr/>
                    <a:lstStyle/>
                    <a:p>
                      <a:pPr algn="l" fontAlgn="b"/>
                      <a:r>
                        <a:rPr lang="en-US" sz="1600" b="0" i="0" u="none" strike="noStrike">
                          <a:solidFill>
                            <a:srgbClr val="000000"/>
                          </a:solidFill>
                          <a:effectLst/>
                          <a:latin typeface="Calibri" panose="020F0502020204030204" pitchFamily="34" charset="0"/>
                          <a:cs typeface="Calibri" panose="020F0502020204030204" pitchFamily="34" charset="0"/>
                        </a:rPr>
                        <a:t>VIS</a:t>
                      </a:r>
                    </a:p>
                  </a:txBody>
                  <a:tcPr marL="9525" marR="9525" marT="9525" marB="0" anchor="b"/>
                </a:tc>
                <a:tc>
                  <a:txBody>
                    <a:bodyPr/>
                    <a:lstStyle/>
                    <a:p>
                      <a:endParaRPr lang="en-CA" sz="1600"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2708237781"/>
                  </a:ext>
                </a:extLst>
              </a:tr>
              <a:tr h="346874">
                <a:tc>
                  <a:txBody>
                    <a:bodyPr/>
                    <a:lstStyle/>
                    <a:p>
                      <a:pPr algn="l" fontAlgn="b"/>
                      <a:r>
                        <a:rPr lang="en-US" sz="1600" u="none" strike="noStrike" dirty="0">
                          <a:effectLst/>
                          <a:latin typeface="Calibri" panose="020F0502020204030204" pitchFamily="34" charset="0"/>
                          <a:cs typeface="Calibri" panose="020F0502020204030204" pitchFamily="34" charset="0"/>
                        </a:rPr>
                        <a:t>KBE</a:t>
                      </a:r>
                      <a:endParaRPr lang="en-US" sz="16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b"/>
                </a:tc>
                <a:tc>
                  <a:txBody>
                    <a:bodyPr/>
                    <a:lstStyle/>
                    <a:p>
                      <a:pPr algn="l" fontAlgn="b"/>
                      <a:r>
                        <a:rPr lang="en-US" sz="1600" b="0" i="0" u="none" strike="noStrike">
                          <a:solidFill>
                            <a:srgbClr val="000000"/>
                          </a:solidFill>
                          <a:effectLst/>
                          <a:latin typeface="Calibri" panose="020F0502020204030204" pitchFamily="34" charset="0"/>
                          <a:cs typeface="Calibri" panose="020F0502020204030204" pitchFamily="34" charset="0"/>
                        </a:rPr>
                        <a:t>SIL</a:t>
                      </a:r>
                    </a:p>
                  </a:txBody>
                  <a:tcPr marL="9525" marR="9525" marT="9525" marB="0" anchor="b"/>
                </a:tc>
                <a:tc>
                  <a:txBody>
                    <a:bodyPr/>
                    <a:lstStyle/>
                    <a:p>
                      <a:endParaRPr lang="en-CA" sz="1600"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574390744"/>
                  </a:ext>
                </a:extLst>
              </a:tr>
              <a:tr h="346874">
                <a:tc>
                  <a:txBody>
                    <a:bodyPr/>
                    <a:lstStyle/>
                    <a:p>
                      <a:pPr algn="l" fontAlgn="b"/>
                      <a:r>
                        <a:rPr lang="en-US" sz="1600" u="none" strike="noStrike" dirty="0">
                          <a:effectLst/>
                          <a:latin typeface="Calibri" panose="020F0502020204030204" pitchFamily="34" charset="0"/>
                          <a:cs typeface="Calibri" panose="020F0502020204030204" pitchFamily="34" charset="0"/>
                        </a:rPr>
                        <a:t>FXU</a:t>
                      </a:r>
                      <a:endParaRPr lang="en-US" sz="16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b"/>
                </a:tc>
                <a:tc>
                  <a:txBody>
                    <a:bodyPr/>
                    <a:lstStyle/>
                    <a:p>
                      <a:pPr algn="l" fontAlgn="b"/>
                      <a:endParaRPr lang="en-US" sz="16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b"/>
                </a:tc>
                <a:tc>
                  <a:txBody>
                    <a:bodyPr/>
                    <a:lstStyle/>
                    <a:p>
                      <a:endParaRPr lang="en-CA" sz="1600"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2848898967"/>
                  </a:ext>
                </a:extLst>
              </a:tr>
              <a:tr h="346874">
                <a:tc>
                  <a:txBody>
                    <a:bodyPr/>
                    <a:lstStyle/>
                    <a:p>
                      <a:pPr algn="l" fontAlgn="b"/>
                      <a:r>
                        <a:rPr lang="en-US" sz="1600" b="0" i="0" u="none" strike="noStrike" dirty="0">
                          <a:solidFill>
                            <a:srgbClr val="000000"/>
                          </a:solidFill>
                          <a:effectLst/>
                          <a:latin typeface="Calibri" panose="020F0502020204030204" pitchFamily="34" charset="0"/>
                          <a:cs typeface="Calibri" panose="020F0502020204030204" pitchFamily="34" charset="0"/>
                        </a:rPr>
                        <a:t>SHY</a:t>
                      </a:r>
                    </a:p>
                  </a:txBody>
                  <a:tcPr marL="9525" marR="9525" marT="9525" marB="0" anchor="b"/>
                </a:tc>
                <a:tc>
                  <a:txBody>
                    <a:bodyPr/>
                    <a:lstStyle/>
                    <a:p>
                      <a:pPr algn="l" fontAlgn="b"/>
                      <a:endParaRPr lang="en-US" sz="16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b"/>
                </a:tc>
                <a:tc>
                  <a:txBody>
                    <a:bodyPr/>
                    <a:lstStyle/>
                    <a:p>
                      <a:endParaRPr lang="en-CA" sz="1600"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560932705"/>
                  </a:ext>
                </a:extLst>
              </a:tr>
            </a:tbl>
          </a:graphicData>
        </a:graphic>
      </p:graphicFrame>
      <p:graphicFrame>
        <p:nvGraphicFramePr>
          <p:cNvPr id="10" name="Table 9">
            <a:extLst>
              <a:ext uri="{FF2B5EF4-FFF2-40B4-BE49-F238E27FC236}">
                <a16:creationId xmlns:a16="http://schemas.microsoft.com/office/drawing/2014/main" id="{284C484F-3E86-4BA4-BE8D-7A978C41A75E}"/>
              </a:ext>
            </a:extLst>
          </p:cNvPr>
          <p:cNvGraphicFramePr>
            <a:graphicFrameLocks noGrp="1"/>
          </p:cNvGraphicFramePr>
          <p:nvPr>
            <p:extLst>
              <p:ext uri="{D42A27DB-BD31-4B8C-83A1-F6EECF244321}">
                <p14:modId xmlns:p14="http://schemas.microsoft.com/office/powerpoint/2010/main" val="2850448903"/>
              </p:ext>
            </p:extLst>
          </p:nvPr>
        </p:nvGraphicFramePr>
        <p:xfrm>
          <a:off x="4438265" y="1875861"/>
          <a:ext cx="5516895" cy="2512492"/>
        </p:xfrm>
        <a:graphic>
          <a:graphicData uri="http://schemas.openxmlformats.org/drawingml/2006/table">
            <a:tbl>
              <a:tblPr firstRow="1" bandRow="1">
                <a:tableStyleId>{5C22544A-7EE6-4342-B048-85BDC9FD1C3A}</a:tableStyleId>
              </a:tblPr>
              <a:tblGrid>
                <a:gridCol w="1103379">
                  <a:extLst>
                    <a:ext uri="{9D8B030D-6E8A-4147-A177-3AD203B41FA5}">
                      <a16:colId xmlns:a16="http://schemas.microsoft.com/office/drawing/2014/main" val="2027887835"/>
                    </a:ext>
                  </a:extLst>
                </a:gridCol>
                <a:gridCol w="1103379">
                  <a:extLst>
                    <a:ext uri="{9D8B030D-6E8A-4147-A177-3AD203B41FA5}">
                      <a16:colId xmlns:a16="http://schemas.microsoft.com/office/drawing/2014/main" val="312271414"/>
                    </a:ext>
                  </a:extLst>
                </a:gridCol>
                <a:gridCol w="1103379">
                  <a:extLst>
                    <a:ext uri="{9D8B030D-6E8A-4147-A177-3AD203B41FA5}">
                      <a16:colId xmlns:a16="http://schemas.microsoft.com/office/drawing/2014/main" val="680433796"/>
                    </a:ext>
                  </a:extLst>
                </a:gridCol>
                <a:gridCol w="1103379">
                  <a:extLst>
                    <a:ext uri="{9D8B030D-6E8A-4147-A177-3AD203B41FA5}">
                      <a16:colId xmlns:a16="http://schemas.microsoft.com/office/drawing/2014/main" val="2487896662"/>
                    </a:ext>
                  </a:extLst>
                </a:gridCol>
                <a:gridCol w="1103379">
                  <a:extLst>
                    <a:ext uri="{9D8B030D-6E8A-4147-A177-3AD203B41FA5}">
                      <a16:colId xmlns:a16="http://schemas.microsoft.com/office/drawing/2014/main" val="79612738"/>
                    </a:ext>
                  </a:extLst>
                </a:gridCol>
              </a:tblGrid>
              <a:tr h="351604">
                <a:tc gridSpan="5">
                  <a:txBody>
                    <a:bodyPr/>
                    <a:lstStyle/>
                    <a:p>
                      <a:pPr algn="ctr"/>
                      <a:r>
                        <a:rPr lang="en-CA" sz="1600" b="1" i="0" u="none" dirty="0">
                          <a:latin typeface="Calibri" panose="020F0502020204030204" pitchFamily="34" charset="0"/>
                          <a:cs typeface="Calibri" panose="020F0502020204030204" pitchFamily="34" charset="0"/>
                        </a:rPr>
                        <a:t>K-Means - 5 Clusters</a:t>
                      </a:r>
                    </a:p>
                  </a:txBody>
                  <a:tcPr>
                    <a:solidFill>
                      <a:schemeClr val="accent1">
                        <a:lumMod val="50000"/>
                      </a:schemeClr>
                    </a:solidFill>
                  </a:tcPr>
                </a:tc>
                <a:tc hMerge="1">
                  <a:txBody>
                    <a:bodyPr/>
                    <a:lstStyle/>
                    <a:p>
                      <a:endParaRPr lang="en-CA" sz="1600" b="1" i="0" u="none" dirty="0">
                        <a:latin typeface="Calibri" panose="020F0502020204030204" pitchFamily="34" charset="0"/>
                        <a:cs typeface="Calibri" panose="020F0502020204030204" pitchFamily="34" charset="0"/>
                      </a:endParaRPr>
                    </a:p>
                  </a:txBody>
                  <a:tcPr>
                    <a:solidFill>
                      <a:schemeClr val="bg2">
                        <a:lumMod val="25000"/>
                      </a:schemeClr>
                    </a:solidFill>
                  </a:tcPr>
                </a:tc>
                <a:tc hMerge="1">
                  <a:txBody>
                    <a:bodyPr/>
                    <a:lstStyle/>
                    <a:p>
                      <a:endParaRPr lang="en-CA" sz="1600" b="1" i="0" u="none" dirty="0">
                        <a:latin typeface="Calibri" panose="020F0502020204030204" pitchFamily="34" charset="0"/>
                        <a:cs typeface="Calibri" panose="020F0502020204030204" pitchFamily="34" charset="0"/>
                      </a:endParaRPr>
                    </a:p>
                  </a:txBody>
                  <a:tcPr>
                    <a:solidFill>
                      <a:schemeClr val="bg2">
                        <a:lumMod val="25000"/>
                      </a:schemeClr>
                    </a:solidFill>
                  </a:tcPr>
                </a:tc>
                <a:tc hMerge="1">
                  <a:txBody>
                    <a:bodyPr/>
                    <a:lstStyle/>
                    <a:p>
                      <a:pPr algn="ctr"/>
                      <a:endParaRPr lang="en-CA" sz="1600" b="1" i="0" u="none" dirty="0">
                        <a:latin typeface="Calibri" panose="020F0502020204030204" pitchFamily="34" charset="0"/>
                        <a:cs typeface="Calibri" panose="020F0502020204030204" pitchFamily="34" charset="0"/>
                      </a:endParaRPr>
                    </a:p>
                  </a:txBody>
                  <a:tcPr>
                    <a:solidFill>
                      <a:schemeClr val="accent1">
                        <a:lumMod val="50000"/>
                      </a:schemeClr>
                    </a:solidFill>
                  </a:tcPr>
                </a:tc>
                <a:tc hMerge="1">
                  <a:txBody>
                    <a:bodyPr/>
                    <a:lstStyle/>
                    <a:p>
                      <a:pPr algn="ctr"/>
                      <a:endParaRPr lang="en-CA" sz="1600" b="1" i="0" u="none" dirty="0">
                        <a:latin typeface="Calibri" panose="020F0502020204030204" pitchFamily="34" charset="0"/>
                        <a:cs typeface="Calibri" panose="020F0502020204030204" pitchFamily="34" charset="0"/>
                      </a:endParaRPr>
                    </a:p>
                  </a:txBody>
                  <a:tcPr>
                    <a:solidFill>
                      <a:schemeClr val="accent1">
                        <a:lumMod val="50000"/>
                      </a:schemeClr>
                    </a:solidFill>
                  </a:tcPr>
                </a:tc>
                <a:extLst>
                  <a:ext uri="{0D108BD9-81ED-4DB2-BD59-A6C34878D82A}">
                    <a16:rowId xmlns:a16="http://schemas.microsoft.com/office/drawing/2014/main" val="2770497918"/>
                  </a:ext>
                </a:extLst>
              </a:tr>
              <a:tr h="276519">
                <a:tc>
                  <a:txBody>
                    <a:bodyPr/>
                    <a:lstStyle/>
                    <a:p>
                      <a:pPr algn="l" fontAlgn="b"/>
                      <a:r>
                        <a:rPr lang="en-US" sz="1600" b="1" i="0" u="sng" strike="noStrike" dirty="0">
                          <a:solidFill>
                            <a:srgbClr val="000000"/>
                          </a:solidFill>
                          <a:effectLst/>
                          <a:latin typeface="Calibri" panose="020F0502020204030204" pitchFamily="34" charset="0"/>
                          <a:cs typeface="Calibri" panose="020F0502020204030204" pitchFamily="34" charset="0"/>
                        </a:rPr>
                        <a:t>Cluster 1</a:t>
                      </a:r>
                    </a:p>
                  </a:txBody>
                  <a:tcPr marL="9525" marR="9525" marT="9525" marB="0" anchor="b"/>
                </a:tc>
                <a:tc>
                  <a:txBody>
                    <a:bodyPr/>
                    <a:lstStyle/>
                    <a:p>
                      <a:pPr algn="l" fontAlgn="b"/>
                      <a:r>
                        <a:rPr lang="en-US" sz="1600" b="1" i="0" u="sng" strike="noStrike" dirty="0">
                          <a:solidFill>
                            <a:srgbClr val="000000"/>
                          </a:solidFill>
                          <a:effectLst/>
                          <a:latin typeface="Calibri" panose="020F0502020204030204" pitchFamily="34" charset="0"/>
                          <a:cs typeface="Calibri" panose="020F0502020204030204" pitchFamily="34" charset="0"/>
                        </a:rPr>
                        <a:t>Cluster 2</a:t>
                      </a:r>
                    </a:p>
                  </a:txBody>
                  <a:tcPr marL="9525" marR="9525" marT="9525" marB="0" anchor="b"/>
                </a:tc>
                <a:tc>
                  <a:txBody>
                    <a:bodyPr/>
                    <a:lstStyle/>
                    <a:p>
                      <a:pPr algn="l" fontAlgn="b"/>
                      <a:r>
                        <a:rPr lang="en-US" sz="1600" b="1" i="0" u="sng" strike="noStrike" dirty="0">
                          <a:solidFill>
                            <a:srgbClr val="000000"/>
                          </a:solidFill>
                          <a:effectLst/>
                          <a:latin typeface="Calibri" panose="020F0502020204030204" pitchFamily="34" charset="0"/>
                          <a:cs typeface="Calibri" panose="020F0502020204030204" pitchFamily="34" charset="0"/>
                        </a:rPr>
                        <a:t>Cluster 3</a:t>
                      </a:r>
                    </a:p>
                  </a:txBody>
                  <a:tcPr marL="9525" marR="9525" marT="9525" marB="0" anchor="b"/>
                </a:tc>
                <a:tc>
                  <a:txBody>
                    <a:bodyPr/>
                    <a:lstStyle/>
                    <a:p>
                      <a:pPr algn="l" fontAlgn="b"/>
                      <a:r>
                        <a:rPr lang="en-US" sz="1600" b="1" i="0" u="sng" strike="noStrike" dirty="0">
                          <a:solidFill>
                            <a:srgbClr val="000000"/>
                          </a:solidFill>
                          <a:effectLst/>
                          <a:latin typeface="Calibri" panose="020F0502020204030204" pitchFamily="34" charset="0"/>
                          <a:cs typeface="Calibri" panose="020F0502020204030204" pitchFamily="34" charset="0"/>
                        </a:rPr>
                        <a:t>Cluster 4</a:t>
                      </a:r>
                    </a:p>
                  </a:txBody>
                  <a:tcPr marL="9525" marR="9525" marT="9525" marB="0" anchor="b"/>
                </a:tc>
                <a:tc>
                  <a:txBody>
                    <a:bodyPr/>
                    <a:lstStyle/>
                    <a:p>
                      <a:pPr algn="l" fontAlgn="b"/>
                      <a:r>
                        <a:rPr lang="en-US" sz="1600" b="1" i="0" u="sng" strike="noStrike" dirty="0">
                          <a:solidFill>
                            <a:srgbClr val="000000"/>
                          </a:solidFill>
                          <a:effectLst/>
                          <a:latin typeface="Calibri" panose="020F0502020204030204" pitchFamily="34" charset="0"/>
                          <a:cs typeface="Calibri" panose="020F0502020204030204" pitchFamily="34" charset="0"/>
                        </a:rPr>
                        <a:t>Cluster 5</a:t>
                      </a:r>
                    </a:p>
                  </a:txBody>
                  <a:tcPr marL="9525" marR="9525" marT="9525" marB="0" anchor="b"/>
                </a:tc>
                <a:extLst>
                  <a:ext uri="{0D108BD9-81ED-4DB2-BD59-A6C34878D82A}">
                    <a16:rowId xmlns:a16="http://schemas.microsoft.com/office/drawing/2014/main" val="560826331"/>
                  </a:ext>
                </a:extLst>
              </a:tr>
              <a:tr h="276519">
                <a:tc>
                  <a:txBody>
                    <a:bodyPr/>
                    <a:lstStyle/>
                    <a:p>
                      <a:pPr algn="l" fontAlgn="b"/>
                      <a:r>
                        <a:rPr lang="en-US" sz="1600" b="0" i="0" u="none" strike="noStrike" dirty="0">
                          <a:solidFill>
                            <a:srgbClr val="000000"/>
                          </a:solidFill>
                          <a:effectLst/>
                          <a:latin typeface="Calibri" panose="020F0502020204030204" pitchFamily="34" charset="0"/>
                          <a:cs typeface="Calibri" panose="020F0502020204030204" pitchFamily="34" charset="0"/>
                        </a:rPr>
                        <a:t>XLF</a:t>
                      </a:r>
                    </a:p>
                  </a:txBody>
                  <a:tcPr marL="9525" marR="9525" marT="9525" marB="0" anchor="b"/>
                </a:tc>
                <a:tc>
                  <a:txBody>
                    <a:bodyPr/>
                    <a:lstStyle/>
                    <a:p>
                      <a:pPr algn="l" fontAlgn="b"/>
                      <a:r>
                        <a:rPr lang="en-US" sz="1600" b="0" i="0" u="none" strike="noStrike">
                          <a:solidFill>
                            <a:srgbClr val="000000"/>
                          </a:solidFill>
                          <a:effectLst/>
                          <a:latin typeface="Calibri" panose="020F0502020204030204" pitchFamily="34" charset="0"/>
                          <a:cs typeface="Calibri" panose="020F0502020204030204" pitchFamily="34" charset="0"/>
                        </a:rPr>
                        <a:t>DIA</a:t>
                      </a:r>
                    </a:p>
                  </a:txBody>
                  <a:tcPr marL="9525" marR="9525" marT="9525" marB="0" anchor="b"/>
                </a:tc>
                <a:tc>
                  <a:txBody>
                    <a:bodyPr/>
                    <a:lstStyle/>
                    <a:p>
                      <a:pPr algn="l" fontAlgn="b"/>
                      <a:r>
                        <a:rPr lang="en-US" sz="1600" b="0" i="0" u="none" strike="noStrike" dirty="0">
                          <a:solidFill>
                            <a:srgbClr val="000000"/>
                          </a:solidFill>
                          <a:effectLst/>
                          <a:latin typeface="Calibri" panose="020F0502020204030204" pitchFamily="34" charset="0"/>
                          <a:cs typeface="Calibri" panose="020F0502020204030204" pitchFamily="34" charset="0"/>
                        </a:rPr>
                        <a:t>XLV</a:t>
                      </a:r>
                    </a:p>
                  </a:txBody>
                  <a:tcPr marL="9525" marR="9525" marT="9525" marB="0" anchor="b"/>
                </a:tc>
                <a:tc>
                  <a:txBody>
                    <a:bodyPr/>
                    <a:lstStyle/>
                    <a:p>
                      <a:pPr algn="l" fontAlgn="b"/>
                      <a:r>
                        <a:rPr lang="en-US" sz="1600" b="0" i="0" u="none" strike="noStrike">
                          <a:solidFill>
                            <a:srgbClr val="000000"/>
                          </a:solidFill>
                          <a:effectLst/>
                          <a:latin typeface="Calibri" panose="020F0502020204030204" pitchFamily="34" charset="0"/>
                          <a:cs typeface="Calibri" panose="020F0502020204030204" pitchFamily="34" charset="0"/>
                        </a:rPr>
                        <a:t>XLU</a:t>
                      </a:r>
                    </a:p>
                  </a:txBody>
                  <a:tcPr marL="9525" marR="9525" marT="9525" marB="0" anchor="b"/>
                </a:tc>
                <a:tc>
                  <a:txBody>
                    <a:bodyPr/>
                    <a:lstStyle/>
                    <a:p>
                      <a:pPr algn="l" fontAlgn="b"/>
                      <a:r>
                        <a:rPr lang="en-US" sz="1600" b="0" i="0" u="none" strike="noStrike">
                          <a:solidFill>
                            <a:srgbClr val="000000"/>
                          </a:solidFill>
                          <a:effectLst/>
                          <a:latin typeface="Calibri" panose="020F0502020204030204" pitchFamily="34" charset="0"/>
                          <a:cs typeface="Calibri" panose="020F0502020204030204" pitchFamily="34" charset="0"/>
                        </a:rPr>
                        <a:t>SIL</a:t>
                      </a:r>
                    </a:p>
                  </a:txBody>
                  <a:tcPr marL="9525" marR="9525" marT="9525" marB="0" anchor="b"/>
                </a:tc>
                <a:extLst>
                  <a:ext uri="{0D108BD9-81ED-4DB2-BD59-A6C34878D82A}">
                    <a16:rowId xmlns:a16="http://schemas.microsoft.com/office/drawing/2014/main" val="33886580"/>
                  </a:ext>
                </a:extLst>
              </a:tr>
              <a:tr h="276519">
                <a:tc>
                  <a:txBody>
                    <a:bodyPr/>
                    <a:lstStyle/>
                    <a:p>
                      <a:pPr algn="l" fontAlgn="b"/>
                      <a:r>
                        <a:rPr lang="en-US" sz="1600" b="0" i="0" u="none" strike="noStrike" dirty="0">
                          <a:solidFill>
                            <a:srgbClr val="000000"/>
                          </a:solidFill>
                          <a:effectLst/>
                          <a:latin typeface="Calibri" panose="020F0502020204030204" pitchFamily="34" charset="0"/>
                          <a:cs typeface="Calibri" panose="020F0502020204030204" pitchFamily="34" charset="0"/>
                        </a:rPr>
                        <a:t>FXU</a:t>
                      </a:r>
                    </a:p>
                  </a:txBody>
                  <a:tcPr marL="9525" marR="9525" marT="9525" marB="0" anchor="b"/>
                </a:tc>
                <a:tc>
                  <a:txBody>
                    <a:bodyPr/>
                    <a:lstStyle/>
                    <a:p>
                      <a:pPr algn="l" fontAlgn="b"/>
                      <a:r>
                        <a:rPr lang="en-US" sz="1600" b="0" i="0" u="none" strike="noStrike">
                          <a:solidFill>
                            <a:srgbClr val="000000"/>
                          </a:solidFill>
                          <a:effectLst/>
                          <a:latin typeface="Calibri" panose="020F0502020204030204" pitchFamily="34" charset="0"/>
                          <a:cs typeface="Calibri" panose="020F0502020204030204" pitchFamily="34" charset="0"/>
                        </a:rPr>
                        <a:t>IHI</a:t>
                      </a:r>
                    </a:p>
                  </a:txBody>
                  <a:tcPr marL="9525" marR="9525" marT="9525" marB="0" anchor="b"/>
                </a:tc>
                <a:tc>
                  <a:txBody>
                    <a:bodyPr/>
                    <a:lstStyle/>
                    <a:p>
                      <a:pPr algn="l" fontAlgn="b"/>
                      <a:r>
                        <a:rPr lang="en-US" sz="1600" b="0" i="0" u="none" strike="noStrike">
                          <a:solidFill>
                            <a:srgbClr val="000000"/>
                          </a:solidFill>
                          <a:effectLst/>
                          <a:latin typeface="Calibri" panose="020F0502020204030204" pitchFamily="34" charset="0"/>
                          <a:cs typeface="Calibri" panose="020F0502020204030204" pitchFamily="34" charset="0"/>
                        </a:rPr>
                        <a:t>XLE</a:t>
                      </a:r>
                    </a:p>
                  </a:txBody>
                  <a:tcPr marL="9525" marR="9525" marT="9525" marB="0" anchor="b"/>
                </a:tc>
                <a:tc>
                  <a:txBody>
                    <a:bodyPr/>
                    <a:lstStyle/>
                    <a:p>
                      <a:pPr algn="l" fontAlgn="b"/>
                      <a:r>
                        <a:rPr lang="en-US" sz="1600" b="0" i="0" u="none" strike="noStrike">
                          <a:solidFill>
                            <a:srgbClr val="000000"/>
                          </a:solidFill>
                          <a:effectLst/>
                          <a:latin typeface="Calibri" panose="020F0502020204030204" pitchFamily="34" charset="0"/>
                          <a:cs typeface="Calibri" panose="020F0502020204030204" pitchFamily="34" charset="0"/>
                        </a:rPr>
                        <a:t>GDX</a:t>
                      </a:r>
                    </a:p>
                  </a:txBody>
                  <a:tcPr marL="9525" marR="9525" marT="9525" marB="0" anchor="b"/>
                </a:tc>
                <a:tc>
                  <a:txBody>
                    <a:bodyPr/>
                    <a:lstStyle/>
                    <a:p>
                      <a:pPr algn="l" fontAlgn="b"/>
                      <a:endParaRPr lang="en-US" sz="16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b"/>
                </a:tc>
                <a:extLst>
                  <a:ext uri="{0D108BD9-81ED-4DB2-BD59-A6C34878D82A}">
                    <a16:rowId xmlns:a16="http://schemas.microsoft.com/office/drawing/2014/main" val="4134161453"/>
                  </a:ext>
                </a:extLst>
              </a:tr>
              <a:tr h="276519">
                <a:tc>
                  <a:txBody>
                    <a:bodyPr/>
                    <a:lstStyle/>
                    <a:p>
                      <a:pPr algn="l" fontAlgn="b"/>
                      <a:r>
                        <a:rPr lang="en-US" sz="1600" b="0" i="0" u="none" strike="noStrike" dirty="0">
                          <a:solidFill>
                            <a:srgbClr val="000000"/>
                          </a:solidFill>
                          <a:effectLst/>
                          <a:latin typeface="Calibri" panose="020F0502020204030204" pitchFamily="34" charset="0"/>
                          <a:cs typeface="Calibri" panose="020F0502020204030204" pitchFamily="34" charset="0"/>
                        </a:rPr>
                        <a:t>SHY</a:t>
                      </a:r>
                    </a:p>
                  </a:txBody>
                  <a:tcPr marL="9525" marR="9525" marT="9525" marB="0" anchor="b"/>
                </a:tc>
                <a:tc>
                  <a:txBody>
                    <a:bodyPr/>
                    <a:lstStyle/>
                    <a:p>
                      <a:pPr algn="l" fontAlgn="b"/>
                      <a:r>
                        <a:rPr lang="en-US" sz="1600" b="0" i="0" u="none" strike="noStrike">
                          <a:solidFill>
                            <a:srgbClr val="000000"/>
                          </a:solidFill>
                          <a:effectLst/>
                          <a:latin typeface="Calibri" panose="020F0502020204030204" pitchFamily="34" charset="0"/>
                          <a:cs typeface="Calibri" panose="020F0502020204030204" pitchFamily="34" charset="0"/>
                        </a:rPr>
                        <a:t>IYW</a:t>
                      </a:r>
                    </a:p>
                  </a:txBody>
                  <a:tcPr marL="9525" marR="9525" marT="9525" marB="0" anchor="b"/>
                </a:tc>
                <a:tc>
                  <a:txBody>
                    <a:bodyPr/>
                    <a:lstStyle/>
                    <a:p>
                      <a:pPr algn="l" fontAlgn="b"/>
                      <a:r>
                        <a:rPr lang="en-US" sz="1600" b="0" i="0" u="none" strike="noStrike">
                          <a:solidFill>
                            <a:srgbClr val="000000"/>
                          </a:solidFill>
                          <a:effectLst/>
                          <a:latin typeface="Calibri" panose="020F0502020204030204" pitchFamily="34" charset="0"/>
                          <a:cs typeface="Calibri" panose="020F0502020204030204" pitchFamily="34" charset="0"/>
                        </a:rPr>
                        <a:t>XLY</a:t>
                      </a:r>
                    </a:p>
                  </a:txBody>
                  <a:tcPr marL="9525" marR="9525" marT="9525" marB="0" anchor="b"/>
                </a:tc>
                <a:tc>
                  <a:txBody>
                    <a:bodyPr/>
                    <a:lstStyle/>
                    <a:p>
                      <a:pPr algn="l" fontAlgn="b"/>
                      <a:r>
                        <a:rPr lang="en-US" sz="1600" b="0" i="0" u="none" strike="noStrike" dirty="0">
                          <a:solidFill>
                            <a:srgbClr val="000000"/>
                          </a:solidFill>
                          <a:effectLst/>
                          <a:latin typeface="Calibri" panose="020F0502020204030204" pitchFamily="34" charset="0"/>
                          <a:cs typeface="Calibri" panose="020F0502020204030204" pitchFamily="34" charset="0"/>
                        </a:rPr>
                        <a:t>XLK</a:t>
                      </a:r>
                    </a:p>
                  </a:txBody>
                  <a:tcPr marL="9525" marR="9525" marT="9525" marB="0" anchor="b"/>
                </a:tc>
                <a:tc>
                  <a:txBody>
                    <a:bodyPr/>
                    <a:lstStyle/>
                    <a:p>
                      <a:pPr algn="l" fontAlgn="b"/>
                      <a:endParaRPr lang="en-US" sz="16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b"/>
                </a:tc>
                <a:extLst>
                  <a:ext uri="{0D108BD9-81ED-4DB2-BD59-A6C34878D82A}">
                    <a16:rowId xmlns:a16="http://schemas.microsoft.com/office/drawing/2014/main" val="278431834"/>
                  </a:ext>
                </a:extLst>
              </a:tr>
              <a:tr h="351604">
                <a:tc>
                  <a:txBody>
                    <a:bodyPr/>
                    <a:lstStyle/>
                    <a:p>
                      <a:endParaRPr lang="en-CA"/>
                    </a:p>
                  </a:txBody>
                  <a:tcPr marL="9525" marR="9525" marT="9525" marB="0" anchor="b"/>
                </a:tc>
                <a:tc>
                  <a:txBody>
                    <a:bodyPr/>
                    <a:lstStyle/>
                    <a:p>
                      <a:pPr algn="l" fontAlgn="b"/>
                      <a:endParaRPr lang="en-US" sz="16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b"/>
                </a:tc>
                <a:tc>
                  <a:txBody>
                    <a:bodyPr/>
                    <a:lstStyle/>
                    <a:p>
                      <a:pPr algn="l" fontAlgn="b"/>
                      <a:r>
                        <a:rPr lang="en-US" sz="1600" b="0" i="0" u="none" strike="noStrike">
                          <a:solidFill>
                            <a:srgbClr val="000000"/>
                          </a:solidFill>
                          <a:effectLst/>
                          <a:latin typeface="Calibri" panose="020F0502020204030204" pitchFamily="34" charset="0"/>
                          <a:cs typeface="Calibri" panose="020F0502020204030204" pitchFamily="34" charset="0"/>
                        </a:rPr>
                        <a:t>VNQ</a:t>
                      </a:r>
                    </a:p>
                  </a:txBody>
                  <a:tcPr marL="9525" marR="9525" marT="9525" marB="0" anchor="b"/>
                </a:tc>
                <a:tc>
                  <a:txBody>
                    <a:bodyPr/>
                    <a:lstStyle/>
                    <a:p>
                      <a:pPr algn="l" fontAlgn="b"/>
                      <a:r>
                        <a:rPr lang="en-US" sz="1600" b="0" i="0" u="none" strike="noStrike">
                          <a:solidFill>
                            <a:srgbClr val="000000"/>
                          </a:solidFill>
                          <a:effectLst/>
                          <a:latin typeface="Calibri" panose="020F0502020204030204" pitchFamily="34" charset="0"/>
                          <a:cs typeface="Calibri" panose="020F0502020204030204" pitchFamily="34" charset="0"/>
                        </a:rPr>
                        <a:t>XLP</a:t>
                      </a:r>
                    </a:p>
                  </a:txBody>
                  <a:tcPr marL="9525" marR="9525" marT="9525" marB="0" anchor="b"/>
                </a:tc>
                <a:tc>
                  <a:txBody>
                    <a:bodyPr/>
                    <a:lstStyle/>
                    <a:p>
                      <a:pPr algn="l" fontAlgn="b"/>
                      <a:endParaRPr lang="en-US" sz="16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b"/>
                </a:tc>
                <a:extLst>
                  <a:ext uri="{0D108BD9-81ED-4DB2-BD59-A6C34878D82A}">
                    <a16:rowId xmlns:a16="http://schemas.microsoft.com/office/drawing/2014/main" val="4229640108"/>
                  </a:ext>
                </a:extLst>
              </a:tr>
              <a:tr h="351604">
                <a:tc>
                  <a:txBody>
                    <a:bodyPr/>
                    <a:lstStyle/>
                    <a:p>
                      <a:endParaRPr lang="en-CA" dirty="0"/>
                    </a:p>
                  </a:txBody>
                  <a:tcPr marL="9525" marR="9525" marT="9525" marB="0" anchor="b"/>
                </a:tc>
                <a:tc>
                  <a:txBody>
                    <a:bodyPr/>
                    <a:lstStyle/>
                    <a:p>
                      <a:pPr algn="l" fontAlgn="b"/>
                      <a:endParaRPr lang="en-US" sz="16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b"/>
                </a:tc>
                <a:tc>
                  <a:txBody>
                    <a:bodyPr/>
                    <a:lstStyle/>
                    <a:p>
                      <a:pPr algn="l" fontAlgn="b"/>
                      <a:r>
                        <a:rPr lang="en-US" sz="1600" b="0" i="0" u="none" strike="noStrike">
                          <a:solidFill>
                            <a:srgbClr val="000000"/>
                          </a:solidFill>
                          <a:effectLst/>
                          <a:latin typeface="Calibri" panose="020F0502020204030204" pitchFamily="34" charset="0"/>
                          <a:cs typeface="Calibri" panose="020F0502020204030204" pitchFamily="34" charset="0"/>
                        </a:rPr>
                        <a:t>RXI</a:t>
                      </a:r>
                    </a:p>
                  </a:txBody>
                  <a:tcPr marL="9525" marR="9525" marT="9525" marB="0" anchor="b"/>
                </a:tc>
                <a:tc>
                  <a:txBody>
                    <a:bodyPr/>
                    <a:lstStyle/>
                    <a:p>
                      <a:pPr algn="l" fontAlgn="b"/>
                      <a:r>
                        <a:rPr lang="en-US" sz="1600" b="0" i="0" u="none" strike="noStrike">
                          <a:solidFill>
                            <a:srgbClr val="000000"/>
                          </a:solidFill>
                          <a:effectLst/>
                          <a:latin typeface="Calibri" panose="020F0502020204030204" pitchFamily="34" charset="0"/>
                          <a:cs typeface="Calibri" panose="020F0502020204030204" pitchFamily="34" charset="0"/>
                        </a:rPr>
                        <a:t>XRT</a:t>
                      </a:r>
                    </a:p>
                  </a:txBody>
                  <a:tcPr marL="9525" marR="9525" marT="9525" marB="0" anchor="b"/>
                </a:tc>
                <a:tc>
                  <a:txBody>
                    <a:bodyPr/>
                    <a:lstStyle/>
                    <a:p>
                      <a:pPr algn="l" fontAlgn="b"/>
                      <a:endParaRPr lang="en-US" sz="16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b"/>
                </a:tc>
                <a:extLst>
                  <a:ext uri="{0D108BD9-81ED-4DB2-BD59-A6C34878D82A}">
                    <a16:rowId xmlns:a16="http://schemas.microsoft.com/office/drawing/2014/main" val="807734319"/>
                  </a:ext>
                </a:extLst>
              </a:tr>
              <a:tr h="351604">
                <a:tc>
                  <a:txBody>
                    <a:bodyPr/>
                    <a:lstStyle/>
                    <a:p>
                      <a:pPr algn="l" fontAlgn="b"/>
                      <a:endParaRPr lang="en-US" sz="16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b"/>
                </a:tc>
                <a:tc>
                  <a:txBody>
                    <a:bodyPr/>
                    <a:lstStyle/>
                    <a:p>
                      <a:pPr algn="l" fontAlgn="b"/>
                      <a:endParaRPr lang="en-US" sz="16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b"/>
                </a:tc>
                <a:tc>
                  <a:txBody>
                    <a:bodyPr/>
                    <a:lstStyle/>
                    <a:p>
                      <a:pPr algn="l" fontAlgn="b"/>
                      <a:r>
                        <a:rPr lang="en-US" sz="1600" b="0" i="0" u="none" strike="noStrike">
                          <a:solidFill>
                            <a:srgbClr val="000000"/>
                          </a:solidFill>
                          <a:effectLst/>
                          <a:latin typeface="Calibri" panose="020F0502020204030204" pitchFamily="34" charset="0"/>
                          <a:cs typeface="Calibri" panose="020F0502020204030204" pitchFamily="34" charset="0"/>
                        </a:rPr>
                        <a:t>VIS</a:t>
                      </a:r>
                    </a:p>
                  </a:txBody>
                  <a:tcPr marL="9525" marR="9525" marT="9525" marB="0" anchor="b"/>
                </a:tc>
                <a:tc>
                  <a:txBody>
                    <a:bodyPr/>
                    <a:lstStyle/>
                    <a:p>
                      <a:pPr algn="l" fontAlgn="b"/>
                      <a:r>
                        <a:rPr lang="en-US" sz="1600" b="0" i="0" u="none" strike="noStrike">
                          <a:solidFill>
                            <a:srgbClr val="000000"/>
                          </a:solidFill>
                          <a:effectLst/>
                          <a:latin typeface="Calibri" panose="020F0502020204030204" pitchFamily="34" charset="0"/>
                          <a:cs typeface="Calibri" panose="020F0502020204030204" pitchFamily="34" charset="0"/>
                        </a:rPr>
                        <a:t>KBE</a:t>
                      </a:r>
                    </a:p>
                  </a:txBody>
                  <a:tcPr marL="9525" marR="9525" marT="9525" marB="0" anchor="b"/>
                </a:tc>
                <a:tc>
                  <a:txBody>
                    <a:bodyPr/>
                    <a:lstStyle/>
                    <a:p>
                      <a:pPr algn="l" fontAlgn="b"/>
                      <a:endParaRPr lang="en-US" sz="16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b"/>
                </a:tc>
                <a:extLst>
                  <a:ext uri="{0D108BD9-81ED-4DB2-BD59-A6C34878D82A}">
                    <a16:rowId xmlns:a16="http://schemas.microsoft.com/office/drawing/2014/main" val="2708237781"/>
                  </a:ext>
                </a:extLst>
              </a:tr>
            </a:tbl>
          </a:graphicData>
        </a:graphic>
      </p:graphicFrame>
    </p:spTree>
    <p:extLst>
      <p:ext uri="{BB962C8B-B14F-4D97-AF65-F5344CB8AC3E}">
        <p14:creationId xmlns:p14="http://schemas.microsoft.com/office/powerpoint/2010/main" val="1168526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g7ab34b5ed7_0_7"/>
          <p:cNvSpPr txBox="1">
            <a:spLocks noGrp="1"/>
          </p:cNvSpPr>
          <p:nvPr>
            <p:ph type="title"/>
          </p:nvPr>
        </p:nvSpPr>
        <p:spPr>
          <a:xfrm>
            <a:off x="288925" y="461219"/>
            <a:ext cx="8674200" cy="430800"/>
          </a:xfrm>
          <a:prstGeom prst="rect">
            <a:avLst/>
          </a:prstGeom>
          <a:noFill/>
          <a:ln>
            <a:noFill/>
          </a:ln>
        </p:spPr>
        <p:txBody>
          <a:bodyPr spcFirstLastPara="1" wrap="square" lIns="0" tIns="0" rIns="0" bIns="0" anchor="b" anchorCtr="0">
            <a:noAutofit/>
          </a:bodyPr>
          <a:lstStyle/>
          <a:p>
            <a:pPr marL="0" lvl="0" indent="0" algn="l" rtl="0">
              <a:lnSpc>
                <a:spcPct val="100000"/>
              </a:lnSpc>
              <a:spcBef>
                <a:spcPts val="0"/>
              </a:spcBef>
              <a:spcAft>
                <a:spcPts val="0"/>
              </a:spcAft>
              <a:buClr>
                <a:schemeClr val="lt1"/>
              </a:buClr>
              <a:buSzPts val="2800"/>
              <a:buFont typeface="Calibri"/>
              <a:buNone/>
            </a:pPr>
            <a:r>
              <a:rPr lang="en-CA"/>
              <a:t>MACHINE LEARNING MODELS FOR ETF PRICE PREDICTION</a:t>
            </a:r>
            <a:endParaRPr/>
          </a:p>
        </p:txBody>
      </p:sp>
      <p:sp>
        <p:nvSpPr>
          <p:cNvPr id="229" name="Google Shape;229;g7ab34b5ed7_0_7"/>
          <p:cNvSpPr txBox="1">
            <a:spLocks noGrp="1"/>
          </p:cNvSpPr>
          <p:nvPr>
            <p:ph type="sldNum" idx="12"/>
          </p:nvPr>
        </p:nvSpPr>
        <p:spPr>
          <a:xfrm>
            <a:off x="10248969" y="7115904"/>
            <a:ext cx="157200" cy="153900"/>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SzPts val="1000"/>
              <a:buNone/>
            </a:pPr>
            <a:fld id="{00000000-1234-1234-1234-123412341234}" type="slidenum">
              <a:rPr lang="en-CA"/>
              <a:t>16</a:t>
            </a:fld>
            <a:endParaRPr/>
          </a:p>
        </p:txBody>
      </p:sp>
      <p:sp>
        <p:nvSpPr>
          <p:cNvPr id="230" name="Google Shape;230;g7ab34b5ed7_0_7"/>
          <p:cNvSpPr txBox="1"/>
          <p:nvPr/>
        </p:nvSpPr>
        <p:spPr>
          <a:xfrm>
            <a:off x="284925" y="1754250"/>
            <a:ext cx="10117200" cy="5133900"/>
          </a:xfrm>
          <a:prstGeom prst="rect">
            <a:avLst/>
          </a:prstGeom>
          <a:solidFill>
            <a:srgbClr val="C8CBE6"/>
          </a:solidFill>
          <a:ln>
            <a:noFill/>
          </a:ln>
        </p:spPr>
        <p:txBody>
          <a:bodyPr spcFirstLastPara="1" wrap="square" lIns="108000" tIns="0" rIns="108000" bIns="0" anchor="t" anchorCtr="0">
            <a:noAutofit/>
          </a:bodyPr>
          <a:lstStyle/>
          <a:p>
            <a:pPr marL="914400" marR="0" lvl="0" indent="0" algn="l" rtl="0">
              <a:lnSpc>
                <a:spcPct val="100000"/>
              </a:lnSpc>
              <a:spcBef>
                <a:spcPts val="0"/>
              </a:spcBef>
              <a:spcAft>
                <a:spcPts val="0"/>
              </a:spcAft>
              <a:buClr>
                <a:srgbClr val="000000"/>
              </a:buClr>
              <a:buSzPts val="1600"/>
              <a:buFont typeface="Arial"/>
              <a:buNone/>
            </a:pPr>
            <a:endParaRPr sz="1600" b="0" i="0" u="none" strike="noStrike" cap="none">
              <a:solidFill>
                <a:srgbClr val="262626"/>
              </a:solidFill>
              <a:latin typeface="Calibri"/>
              <a:ea typeface="Calibri"/>
              <a:cs typeface="Calibri"/>
              <a:sym typeface="Calibri"/>
            </a:endParaRPr>
          </a:p>
          <a:p>
            <a:pPr marL="514350" marR="0" lvl="1" indent="-285750" algn="l" rtl="0">
              <a:lnSpc>
                <a:spcPct val="100000"/>
              </a:lnSpc>
              <a:spcBef>
                <a:spcPts val="0"/>
              </a:spcBef>
              <a:spcAft>
                <a:spcPts val="0"/>
              </a:spcAft>
              <a:buClr>
                <a:srgbClr val="02291B"/>
              </a:buClr>
              <a:buSzPts val="1280"/>
              <a:buFont typeface="Noto Sans Symbols"/>
              <a:buChar char="■"/>
            </a:pPr>
            <a:r>
              <a:rPr lang="en-CA" sz="1600" b="0" i="0" u="none" strike="noStrike" cap="none">
                <a:solidFill>
                  <a:srgbClr val="262626"/>
                </a:solidFill>
                <a:latin typeface="Calibri"/>
                <a:ea typeface="Calibri"/>
                <a:cs typeface="Calibri"/>
                <a:sym typeface="Calibri"/>
              </a:rPr>
              <a:t>1) Price, share volume, closing bid, closing ask, holding period return, market return, SHROUT data for each chosen ETF downloaded from CRSP vendor through WRDS</a:t>
            </a:r>
            <a:endParaRPr sz="1400" b="0" i="0" u="none" strike="noStrike" cap="none">
              <a:solidFill>
                <a:srgbClr val="000000"/>
              </a:solidFill>
              <a:latin typeface="Arial"/>
              <a:ea typeface="Arial"/>
              <a:cs typeface="Arial"/>
              <a:sym typeface="Arial"/>
            </a:endParaRPr>
          </a:p>
          <a:p>
            <a:pPr marL="91440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514350" marR="0" lvl="1" indent="-285750" algn="l" rtl="0">
              <a:lnSpc>
                <a:spcPct val="100000"/>
              </a:lnSpc>
              <a:spcBef>
                <a:spcPts val="320"/>
              </a:spcBef>
              <a:spcAft>
                <a:spcPts val="0"/>
              </a:spcAft>
              <a:buClr>
                <a:srgbClr val="02291B"/>
              </a:buClr>
              <a:buSzPts val="1280"/>
              <a:buFont typeface="Noto Sans Symbols"/>
              <a:buChar char="■"/>
            </a:pPr>
            <a:r>
              <a:rPr lang="en-CA" sz="1600" b="0" i="0" u="none" strike="noStrike" cap="none">
                <a:solidFill>
                  <a:srgbClr val="262626"/>
                </a:solidFill>
                <a:latin typeface="Calibri"/>
                <a:ea typeface="Calibri"/>
                <a:cs typeface="Calibri"/>
                <a:sym typeface="Calibri"/>
              </a:rPr>
              <a:t>2) Calculated various features of each ETF</a:t>
            </a:r>
            <a:endParaRPr sz="1400" b="0" i="0" u="none" strike="noStrike" cap="none">
              <a:solidFill>
                <a:srgbClr val="000000"/>
              </a:solidFill>
              <a:latin typeface="Arial"/>
              <a:ea typeface="Arial"/>
              <a:cs typeface="Arial"/>
              <a:sym typeface="Arial"/>
            </a:endParaRPr>
          </a:p>
          <a:p>
            <a:pPr marL="971550" marR="0" lvl="2" indent="-285750" algn="l" rtl="0">
              <a:lnSpc>
                <a:spcPct val="100000"/>
              </a:lnSpc>
              <a:spcBef>
                <a:spcPts val="320"/>
              </a:spcBef>
              <a:spcAft>
                <a:spcPts val="0"/>
              </a:spcAft>
              <a:buClr>
                <a:srgbClr val="02291B"/>
              </a:buClr>
              <a:buSzPts val="1280"/>
              <a:buFont typeface="Noto Sans Symbols"/>
              <a:buChar char="⮚"/>
            </a:pPr>
            <a:r>
              <a:rPr lang="en-CA" sz="1600" b="0" i="0" u="none" strike="noStrike" cap="none">
                <a:solidFill>
                  <a:srgbClr val="3F3F3F"/>
                </a:solidFill>
                <a:latin typeface="Calibri"/>
                <a:ea typeface="Calibri"/>
                <a:cs typeface="Calibri"/>
                <a:sym typeface="Calibri"/>
              </a:rPr>
              <a:t>1, 3, 12 month returns</a:t>
            </a:r>
            <a:endParaRPr sz="1600" b="0" i="0" u="none" strike="noStrike" cap="none">
              <a:solidFill>
                <a:srgbClr val="3F3F3F"/>
              </a:solidFill>
              <a:latin typeface="Calibri"/>
              <a:ea typeface="Calibri"/>
              <a:cs typeface="Calibri"/>
              <a:sym typeface="Calibri"/>
            </a:endParaRPr>
          </a:p>
          <a:p>
            <a:pPr marL="971550" marR="0" lvl="2" indent="-306069" algn="l" rtl="0">
              <a:lnSpc>
                <a:spcPct val="100000"/>
              </a:lnSpc>
              <a:spcBef>
                <a:spcPts val="320"/>
              </a:spcBef>
              <a:spcAft>
                <a:spcPts val="0"/>
              </a:spcAft>
              <a:buClr>
                <a:srgbClr val="3F3F3F"/>
              </a:buClr>
              <a:buSzPts val="1600"/>
              <a:buFont typeface="Calibri"/>
              <a:buChar char="⮚"/>
            </a:pPr>
            <a:r>
              <a:rPr lang="en-CA" sz="1600" b="0" i="0" u="none" strike="noStrike" cap="none">
                <a:solidFill>
                  <a:srgbClr val="3F3F3F"/>
                </a:solidFill>
                <a:latin typeface="Calibri"/>
                <a:ea typeface="Calibri"/>
                <a:cs typeface="Calibri"/>
                <a:sym typeface="Calibri"/>
              </a:rPr>
              <a:t>Volatility</a:t>
            </a:r>
            <a:endParaRPr sz="1600" b="0" i="0" u="none" strike="noStrike" cap="none">
              <a:solidFill>
                <a:srgbClr val="3F3F3F"/>
              </a:solidFill>
              <a:latin typeface="Calibri"/>
              <a:ea typeface="Calibri"/>
              <a:cs typeface="Calibri"/>
              <a:sym typeface="Calibri"/>
            </a:endParaRPr>
          </a:p>
          <a:p>
            <a:pPr marL="971550" marR="0" lvl="2" indent="-306069" algn="l" rtl="0">
              <a:lnSpc>
                <a:spcPct val="100000"/>
              </a:lnSpc>
              <a:spcBef>
                <a:spcPts val="320"/>
              </a:spcBef>
              <a:spcAft>
                <a:spcPts val="0"/>
              </a:spcAft>
              <a:buClr>
                <a:srgbClr val="3F3F3F"/>
              </a:buClr>
              <a:buSzPts val="1600"/>
              <a:buFont typeface="Calibri"/>
              <a:buChar char="⮚"/>
            </a:pPr>
            <a:r>
              <a:rPr lang="en-CA" sz="1600" b="0" i="0" u="none" strike="noStrike" cap="none">
                <a:solidFill>
                  <a:srgbClr val="3F3F3F"/>
                </a:solidFill>
                <a:latin typeface="Calibri"/>
                <a:ea typeface="Calibri"/>
                <a:cs typeface="Calibri"/>
                <a:sym typeface="Calibri"/>
              </a:rPr>
              <a:t>Standard deviation of the returns and the market</a:t>
            </a:r>
            <a:endParaRPr sz="1600" b="0" i="0" u="none" strike="noStrike" cap="none">
              <a:solidFill>
                <a:srgbClr val="3F3F3F"/>
              </a:solidFill>
              <a:latin typeface="Calibri"/>
              <a:ea typeface="Calibri"/>
              <a:cs typeface="Calibri"/>
              <a:sym typeface="Calibri"/>
            </a:endParaRPr>
          </a:p>
          <a:p>
            <a:pPr marL="971550" marR="0" lvl="2" indent="-306069" algn="l" rtl="0">
              <a:lnSpc>
                <a:spcPct val="100000"/>
              </a:lnSpc>
              <a:spcBef>
                <a:spcPts val="320"/>
              </a:spcBef>
              <a:spcAft>
                <a:spcPts val="0"/>
              </a:spcAft>
              <a:buClr>
                <a:srgbClr val="3F3F3F"/>
              </a:buClr>
              <a:buSzPts val="1600"/>
              <a:buFont typeface="Calibri"/>
              <a:buChar char="⮚"/>
            </a:pPr>
            <a:r>
              <a:rPr lang="en-CA" sz="1600" b="0" i="0" u="none" strike="noStrike" cap="none">
                <a:solidFill>
                  <a:srgbClr val="3F3F3F"/>
                </a:solidFill>
                <a:latin typeface="Calibri"/>
                <a:ea typeface="Calibri"/>
                <a:cs typeface="Calibri"/>
                <a:sym typeface="Calibri"/>
              </a:rPr>
              <a:t>Covariance with the market</a:t>
            </a:r>
            <a:endParaRPr sz="1600" b="0" i="0" u="none" strike="noStrike" cap="none">
              <a:solidFill>
                <a:srgbClr val="3F3F3F"/>
              </a:solidFill>
              <a:latin typeface="Calibri"/>
              <a:ea typeface="Calibri"/>
              <a:cs typeface="Calibri"/>
              <a:sym typeface="Calibri"/>
            </a:endParaRPr>
          </a:p>
          <a:p>
            <a:pPr marL="971550" marR="0" lvl="2" indent="-306069" algn="l" rtl="0">
              <a:lnSpc>
                <a:spcPct val="100000"/>
              </a:lnSpc>
              <a:spcBef>
                <a:spcPts val="320"/>
              </a:spcBef>
              <a:spcAft>
                <a:spcPts val="0"/>
              </a:spcAft>
              <a:buClr>
                <a:srgbClr val="3F3F3F"/>
              </a:buClr>
              <a:buSzPts val="1600"/>
              <a:buFont typeface="Calibri"/>
              <a:buChar char="⮚"/>
            </a:pPr>
            <a:r>
              <a:rPr lang="en-CA" sz="1600" b="0" i="0" u="none" strike="noStrike" cap="none">
                <a:solidFill>
                  <a:srgbClr val="3F3F3F"/>
                </a:solidFill>
                <a:latin typeface="Calibri"/>
                <a:ea typeface="Calibri"/>
                <a:cs typeface="Calibri"/>
                <a:sym typeface="Calibri"/>
              </a:rPr>
              <a:t>12 month Beta</a:t>
            </a:r>
            <a:endParaRPr sz="1600" b="0" i="0" u="none" strike="noStrike" cap="none">
              <a:solidFill>
                <a:srgbClr val="3F3F3F"/>
              </a:solidFill>
              <a:latin typeface="Calibri"/>
              <a:ea typeface="Calibri"/>
              <a:cs typeface="Calibri"/>
              <a:sym typeface="Calibri"/>
            </a:endParaRPr>
          </a:p>
          <a:p>
            <a:pPr marL="971550" marR="0" lvl="2" indent="-306069" algn="l" rtl="0">
              <a:lnSpc>
                <a:spcPct val="100000"/>
              </a:lnSpc>
              <a:spcBef>
                <a:spcPts val="320"/>
              </a:spcBef>
              <a:spcAft>
                <a:spcPts val="0"/>
              </a:spcAft>
              <a:buClr>
                <a:srgbClr val="3F3F3F"/>
              </a:buClr>
              <a:buSzPts val="1600"/>
              <a:buFont typeface="Calibri"/>
              <a:buChar char="⮚"/>
            </a:pPr>
            <a:r>
              <a:rPr lang="en-CA" sz="1600" b="0" i="0" u="none" strike="noStrike" cap="none">
                <a:solidFill>
                  <a:srgbClr val="3F3F3F"/>
                </a:solidFill>
                <a:latin typeface="Calibri"/>
                <a:ea typeface="Calibri"/>
                <a:cs typeface="Calibri"/>
                <a:sym typeface="Calibri"/>
              </a:rPr>
              <a:t>Idiosyncratic volatility</a:t>
            </a:r>
            <a:endParaRPr sz="1600" b="0" i="0" u="none" strike="noStrike" cap="none">
              <a:solidFill>
                <a:srgbClr val="3F3F3F"/>
              </a:solidFill>
              <a:latin typeface="Calibri"/>
              <a:ea typeface="Calibri"/>
              <a:cs typeface="Calibri"/>
              <a:sym typeface="Calibri"/>
            </a:endParaRPr>
          </a:p>
          <a:p>
            <a:pPr marL="971550" marR="0" lvl="2" indent="-204469" algn="l" rtl="0">
              <a:lnSpc>
                <a:spcPct val="100000"/>
              </a:lnSpc>
              <a:spcBef>
                <a:spcPts val="320"/>
              </a:spcBef>
              <a:spcAft>
                <a:spcPts val="0"/>
              </a:spcAft>
              <a:buClr>
                <a:srgbClr val="02291B"/>
              </a:buClr>
              <a:buSzPts val="1280"/>
              <a:buFont typeface="Noto Sans Symbols"/>
              <a:buNone/>
            </a:pPr>
            <a:endParaRPr sz="1600" b="0" i="0" u="none" strike="noStrike" cap="none">
              <a:solidFill>
                <a:srgbClr val="3F3F3F"/>
              </a:solidFill>
              <a:latin typeface="Calibri"/>
              <a:ea typeface="Calibri"/>
              <a:cs typeface="Calibri"/>
              <a:sym typeface="Calibri"/>
            </a:endParaRPr>
          </a:p>
          <a:p>
            <a:pPr marL="514350" marR="0" lvl="1" indent="-285750" algn="l" rtl="0">
              <a:lnSpc>
                <a:spcPct val="100000"/>
              </a:lnSpc>
              <a:spcBef>
                <a:spcPts val="320"/>
              </a:spcBef>
              <a:spcAft>
                <a:spcPts val="0"/>
              </a:spcAft>
              <a:buClr>
                <a:srgbClr val="02291B"/>
              </a:buClr>
              <a:buSzPts val="1280"/>
              <a:buFont typeface="Noto Sans Symbols"/>
              <a:buChar char="■"/>
            </a:pPr>
            <a:r>
              <a:rPr lang="en-CA" sz="1600" b="0" i="0" u="none" strike="noStrike" cap="none">
                <a:solidFill>
                  <a:srgbClr val="262626"/>
                </a:solidFill>
                <a:latin typeface="Calibri"/>
                <a:ea typeface="Calibri"/>
                <a:cs typeface="Calibri"/>
                <a:sym typeface="Calibri"/>
              </a:rPr>
              <a:t>3) Prepared data for the ML models</a:t>
            </a:r>
            <a:endParaRPr sz="1400" b="0" i="0" u="none" strike="noStrike" cap="none">
              <a:solidFill>
                <a:srgbClr val="000000"/>
              </a:solidFill>
              <a:latin typeface="Arial"/>
              <a:ea typeface="Arial"/>
              <a:cs typeface="Arial"/>
              <a:sym typeface="Arial"/>
            </a:endParaRPr>
          </a:p>
          <a:p>
            <a:pPr marL="971550" marR="0" lvl="2" indent="-285750" algn="l" rtl="0">
              <a:lnSpc>
                <a:spcPct val="100000"/>
              </a:lnSpc>
              <a:spcBef>
                <a:spcPts val="320"/>
              </a:spcBef>
              <a:spcAft>
                <a:spcPts val="0"/>
              </a:spcAft>
              <a:buClr>
                <a:srgbClr val="02291B"/>
              </a:buClr>
              <a:buSzPts val="1280"/>
              <a:buFont typeface="Noto Sans Symbols"/>
              <a:buChar char="⮚"/>
            </a:pPr>
            <a:r>
              <a:rPr lang="en-CA" sz="1600" b="0" i="0" u="none" strike="noStrike" cap="none">
                <a:solidFill>
                  <a:srgbClr val="3F3F3F"/>
                </a:solidFill>
                <a:latin typeface="Calibri"/>
                <a:ea typeface="Calibri"/>
                <a:cs typeface="Calibri"/>
                <a:sym typeface="Calibri"/>
              </a:rPr>
              <a:t>Data cleaning</a:t>
            </a:r>
            <a:endParaRPr sz="1600" b="0" i="0" u="none" strike="noStrike" cap="none">
              <a:solidFill>
                <a:srgbClr val="3F3F3F"/>
              </a:solidFill>
              <a:latin typeface="Calibri"/>
              <a:ea typeface="Calibri"/>
              <a:cs typeface="Calibri"/>
              <a:sym typeface="Calibri"/>
            </a:endParaRPr>
          </a:p>
          <a:p>
            <a:pPr marL="971550" marR="0" lvl="2" indent="-306069" algn="l" rtl="0">
              <a:lnSpc>
                <a:spcPct val="100000"/>
              </a:lnSpc>
              <a:spcBef>
                <a:spcPts val="320"/>
              </a:spcBef>
              <a:spcAft>
                <a:spcPts val="0"/>
              </a:spcAft>
              <a:buClr>
                <a:srgbClr val="3F3F3F"/>
              </a:buClr>
              <a:buSzPts val="1600"/>
              <a:buFont typeface="Calibri"/>
              <a:buChar char="⮚"/>
            </a:pPr>
            <a:r>
              <a:rPr lang="en-CA" sz="1600" b="0" i="0" u="none" strike="noStrike" cap="none">
                <a:solidFill>
                  <a:srgbClr val="3F3F3F"/>
                </a:solidFill>
                <a:latin typeface="Calibri"/>
                <a:ea typeface="Calibri"/>
                <a:cs typeface="Calibri"/>
                <a:sym typeface="Calibri"/>
              </a:rPr>
              <a:t>Train-test split by specified row index</a:t>
            </a:r>
            <a:endParaRPr sz="1600" b="0" i="0" u="none" strike="noStrike" cap="none">
              <a:solidFill>
                <a:srgbClr val="3F3F3F"/>
              </a:solidFill>
              <a:latin typeface="Calibri"/>
              <a:ea typeface="Calibri"/>
              <a:cs typeface="Calibri"/>
              <a:sym typeface="Calibri"/>
            </a:endParaRPr>
          </a:p>
          <a:p>
            <a:pPr marL="971550" marR="0" lvl="2" indent="-306069" algn="l" rtl="0">
              <a:lnSpc>
                <a:spcPct val="100000"/>
              </a:lnSpc>
              <a:spcBef>
                <a:spcPts val="320"/>
              </a:spcBef>
              <a:spcAft>
                <a:spcPts val="0"/>
              </a:spcAft>
              <a:buClr>
                <a:srgbClr val="3F3F3F"/>
              </a:buClr>
              <a:buSzPts val="1600"/>
              <a:buFont typeface="Calibri"/>
              <a:buChar char="⮚"/>
            </a:pPr>
            <a:r>
              <a:rPr lang="en-CA" sz="1600" b="0" i="0" u="none" strike="noStrike" cap="none">
                <a:solidFill>
                  <a:srgbClr val="3F3F3F"/>
                </a:solidFill>
                <a:latin typeface="Calibri"/>
                <a:ea typeface="Calibri"/>
                <a:cs typeface="Calibri"/>
                <a:sym typeface="Calibri"/>
              </a:rPr>
              <a:t>For classification models, the target price was converted into a 0, 1, or 2 label depending on if the return was below the lower bound, between the upper and lower bounds, or above the upper bound </a:t>
            </a:r>
            <a:endParaRPr sz="1600" b="0" i="0" u="none" strike="noStrike" cap="none">
              <a:solidFill>
                <a:srgbClr val="3F3F3F"/>
              </a:solidFill>
              <a:latin typeface="Calibri"/>
              <a:ea typeface="Calibri"/>
              <a:cs typeface="Calibri"/>
              <a:sym typeface="Calibri"/>
            </a:endParaRPr>
          </a:p>
          <a:p>
            <a:pPr marL="971550" marR="0" lvl="2" indent="-306069" algn="l" rtl="0">
              <a:lnSpc>
                <a:spcPct val="100000"/>
              </a:lnSpc>
              <a:spcBef>
                <a:spcPts val="320"/>
              </a:spcBef>
              <a:spcAft>
                <a:spcPts val="0"/>
              </a:spcAft>
              <a:buClr>
                <a:srgbClr val="3F3F3F"/>
              </a:buClr>
              <a:buSzPts val="1600"/>
              <a:buFont typeface="Calibri"/>
              <a:buChar char="⮚"/>
            </a:pPr>
            <a:r>
              <a:rPr lang="en-CA" sz="1600" b="0" i="0" u="none" strike="noStrike" cap="none">
                <a:solidFill>
                  <a:srgbClr val="3F3F3F"/>
                </a:solidFill>
                <a:latin typeface="Calibri"/>
                <a:ea typeface="Calibri"/>
                <a:cs typeface="Calibri"/>
                <a:sym typeface="Calibri"/>
              </a:rPr>
              <a:t>Upper bound = 33rd percentile, lower bound = 66th percentile, ignoring NaNs</a:t>
            </a:r>
            <a:endParaRPr sz="1600" b="0" i="0" u="none" strike="noStrike" cap="none">
              <a:solidFill>
                <a:srgbClr val="3F3F3F"/>
              </a:solidFill>
              <a:latin typeface="Calibri"/>
              <a:ea typeface="Calibri"/>
              <a:cs typeface="Calibri"/>
              <a:sym typeface="Calibri"/>
            </a:endParaRPr>
          </a:p>
        </p:txBody>
      </p:sp>
      <p:sp>
        <p:nvSpPr>
          <p:cNvPr id="231" name="Google Shape;231;g7ab34b5ed7_0_7"/>
          <p:cNvSpPr txBox="1"/>
          <p:nvPr/>
        </p:nvSpPr>
        <p:spPr>
          <a:xfrm>
            <a:off x="280887" y="1241509"/>
            <a:ext cx="10125300" cy="285000"/>
          </a:xfrm>
          <a:prstGeom prst="rect">
            <a:avLst/>
          </a:prstGeom>
          <a:solidFill>
            <a:schemeClr val="lt1"/>
          </a:solidFill>
          <a:ln>
            <a:noFill/>
          </a:ln>
          <a:effectLst>
            <a:outerShdw dist="25400" dir="5400000" algn="tl" rotWithShape="0">
              <a:srgbClr val="408B70"/>
            </a:outerShdw>
          </a:effectLst>
        </p:spPr>
        <p:txBody>
          <a:bodyPr spcFirstLastPara="1" wrap="square" lIns="0" tIns="0" rIns="0" bIns="27425" anchor="b" anchorCtr="0">
            <a:noAutofit/>
          </a:bodyPr>
          <a:lstStyle/>
          <a:p>
            <a:pPr marL="342900" marR="0" lvl="0" indent="-342900" algn="l" rtl="0">
              <a:lnSpc>
                <a:spcPct val="110000"/>
              </a:lnSpc>
              <a:spcBef>
                <a:spcPts val="0"/>
              </a:spcBef>
              <a:spcAft>
                <a:spcPts val="0"/>
              </a:spcAft>
              <a:buClr>
                <a:srgbClr val="000000"/>
              </a:buClr>
              <a:buSzPts val="1600"/>
              <a:buFont typeface="Arial"/>
              <a:buNone/>
            </a:pPr>
            <a:r>
              <a:rPr lang="en-CA" sz="1600" b="1" i="0" u="none" strike="noStrike" cap="none">
                <a:solidFill>
                  <a:schemeClr val="dk1"/>
                </a:solidFill>
                <a:latin typeface="Calibri"/>
                <a:ea typeface="Calibri"/>
                <a:cs typeface="Calibri"/>
                <a:sym typeface="Calibri"/>
              </a:rPr>
              <a:t>Data retrieval, feature engineering, data preparation</a:t>
            </a:r>
            <a:endParaRPr sz="1400" b="0" i="0" u="none" strike="noStrike" cap="none">
              <a:solidFill>
                <a:srgbClr val="000000"/>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g7ab34b5ed7_0_50"/>
          <p:cNvSpPr txBox="1">
            <a:spLocks noGrp="1"/>
          </p:cNvSpPr>
          <p:nvPr>
            <p:ph type="title"/>
          </p:nvPr>
        </p:nvSpPr>
        <p:spPr>
          <a:xfrm>
            <a:off x="288925" y="461219"/>
            <a:ext cx="8674200" cy="430800"/>
          </a:xfrm>
          <a:prstGeom prst="rect">
            <a:avLst/>
          </a:prstGeom>
          <a:noFill/>
          <a:ln>
            <a:noFill/>
          </a:ln>
        </p:spPr>
        <p:txBody>
          <a:bodyPr spcFirstLastPara="1" wrap="square" lIns="0" tIns="0" rIns="0" bIns="0" anchor="b" anchorCtr="0">
            <a:noAutofit/>
          </a:bodyPr>
          <a:lstStyle/>
          <a:p>
            <a:pPr marL="0" lvl="0" indent="0" algn="l" rtl="0">
              <a:lnSpc>
                <a:spcPct val="100000"/>
              </a:lnSpc>
              <a:spcBef>
                <a:spcPts val="0"/>
              </a:spcBef>
              <a:spcAft>
                <a:spcPts val="0"/>
              </a:spcAft>
              <a:buClr>
                <a:schemeClr val="lt1"/>
              </a:buClr>
              <a:buSzPts val="2800"/>
              <a:buFont typeface="Calibri"/>
              <a:buNone/>
            </a:pPr>
            <a:r>
              <a:rPr lang="en-CA"/>
              <a:t>MACHINE LEARNING MODELS FOR ETF PRICE PREDICTION</a:t>
            </a:r>
            <a:endParaRPr/>
          </a:p>
        </p:txBody>
      </p:sp>
      <p:sp>
        <p:nvSpPr>
          <p:cNvPr id="237" name="Google Shape;237;g7ab34b5ed7_0_50"/>
          <p:cNvSpPr txBox="1">
            <a:spLocks noGrp="1"/>
          </p:cNvSpPr>
          <p:nvPr>
            <p:ph type="sldNum" idx="12"/>
          </p:nvPr>
        </p:nvSpPr>
        <p:spPr>
          <a:xfrm>
            <a:off x="10248969" y="7115904"/>
            <a:ext cx="157200" cy="153900"/>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SzPts val="1000"/>
              <a:buNone/>
            </a:pPr>
            <a:fld id="{00000000-1234-1234-1234-123412341234}" type="slidenum">
              <a:rPr lang="en-CA"/>
              <a:t>17</a:t>
            </a:fld>
            <a:endParaRPr/>
          </a:p>
        </p:txBody>
      </p:sp>
      <p:sp>
        <p:nvSpPr>
          <p:cNvPr id="238" name="Google Shape;238;g7ab34b5ed7_0_50"/>
          <p:cNvSpPr txBox="1"/>
          <p:nvPr/>
        </p:nvSpPr>
        <p:spPr>
          <a:xfrm>
            <a:off x="288100" y="1738350"/>
            <a:ext cx="10117200" cy="5377500"/>
          </a:xfrm>
          <a:prstGeom prst="rect">
            <a:avLst/>
          </a:prstGeom>
          <a:solidFill>
            <a:srgbClr val="C8CBE6"/>
          </a:solidFill>
          <a:ln>
            <a:noFill/>
          </a:ln>
        </p:spPr>
        <p:txBody>
          <a:bodyPr spcFirstLastPara="1" wrap="square" lIns="108000" tIns="0" rIns="108000" bIns="0" anchor="t" anchorCtr="0">
            <a:noAutofit/>
          </a:bodyPr>
          <a:lstStyle/>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rgbClr val="262626"/>
              </a:solidFill>
              <a:latin typeface="Calibri"/>
              <a:ea typeface="Calibri"/>
              <a:cs typeface="Calibri"/>
              <a:sym typeface="Calibri"/>
            </a:endParaRPr>
          </a:p>
          <a:p>
            <a:pPr marL="540000" marR="0" lvl="1" indent="-261278" algn="l" rtl="0">
              <a:lnSpc>
                <a:spcPct val="100000"/>
              </a:lnSpc>
              <a:spcBef>
                <a:spcPts val="320"/>
              </a:spcBef>
              <a:spcAft>
                <a:spcPts val="0"/>
              </a:spcAft>
              <a:buClr>
                <a:srgbClr val="02291B"/>
              </a:buClr>
              <a:buSzPts val="1280"/>
              <a:buFont typeface="Noto Sans Symbols"/>
              <a:buChar char="■"/>
            </a:pPr>
            <a:r>
              <a:rPr lang="en-CA" sz="1600" b="0" i="0" u="none" strike="noStrike" cap="none">
                <a:solidFill>
                  <a:srgbClr val="262626"/>
                </a:solidFill>
                <a:latin typeface="Calibri"/>
                <a:ea typeface="Calibri"/>
                <a:cs typeface="Calibri"/>
                <a:sym typeface="Calibri"/>
              </a:rPr>
              <a:t>1) Define type of machine learning model:</a:t>
            </a:r>
            <a:endParaRPr sz="1400" b="0" i="0" u="none" strike="noStrike" cap="none">
              <a:solidFill>
                <a:schemeClr val="dk1"/>
              </a:solidFill>
              <a:latin typeface="Arial"/>
              <a:ea typeface="Arial"/>
              <a:cs typeface="Arial"/>
              <a:sym typeface="Arial"/>
            </a:endParaRPr>
          </a:p>
          <a:p>
            <a:pPr marL="1349999" marR="0" lvl="2" indent="-301625" algn="l" rtl="0">
              <a:lnSpc>
                <a:spcPct val="100000"/>
              </a:lnSpc>
              <a:spcBef>
                <a:spcPts val="320"/>
              </a:spcBef>
              <a:spcAft>
                <a:spcPts val="0"/>
              </a:spcAft>
              <a:buClr>
                <a:srgbClr val="3F3F3F"/>
              </a:buClr>
              <a:buSzPts val="1600"/>
              <a:buFont typeface="Calibri"/>
              <a:buChar char="⮚"/>
            </a:pPr>
            <a:r>
              <a:rPr lang="en-CA" sz="1600" b="0" i="0" u="none" strike="noStrike" cap="none">
                <a:solidFill>
                  <a:srgbClr val="3F3F3F"/>
                </a:solidFill>
                <a:latin typeface="Calibri"/>
                <a:ea typeface="Calibri"/>
                <a:cs typeface="Calibri"/>
                <a:sym typeface="Calibri"/>
              </a:rPr>
              <a:t>Regression</a:t>
            </a:r>
            <a:endParaRPr sz="1600" b="0" i="0" u="none" strike="noStrike" cap="none">
              <a:solidFill>
                <a:srgbClr val="3F3F3F"/>
              </a:solidFill>
              <a:latin typeface="Calibri"/>
              <a:ea typeface="Calibri"/>
              <a:cs typeface="Calibri"/>
              <a:sym typeface="Calibri"/>
            </a:endParaRPr>
          </a:p>
          <a:p>
            <a:pPr marL="1349999" marR="0" lvl="2" indent="-301625" algn="l" rtl="0">
              <a:lnSpc>
                <a:spcPct val="100000"/>
              </a:lnSpc>
              <a:spcBef>
                <a:spcPts val="320"/>
              </a:spcBef>
              <a:spcAft>
                <a:spcPts val="0"/>
              </a:spcAft>
              <a:buClr>
                <a:srgbClr val="3F3F3F"/>
              </a:buClr>
              <a:buSzPts val="1600"/>
              <a:buFont typeface="Calibri"/>
              <a:buChar char="⮚"/>
            </a:pPr>
            <a:r>
              <a:rPr lang="en-CA" sz="1600" b="0" i="0" u="none" strike="noStrike" cap="none">
                <a:solidFill>
                  <a:srgbClr val="3F3F3F"/>
                </a:solidFill>
                <a:latin typeface="Calibri"/>
                <a:ea typeface="Calibri"/>
                <a:cs typeface="Calibri"/>
                <a:sym typeface="Calibri"/>
              </a:rPr>
              <a:t>Classification</a:t>
            </a:r>
            <a:endParaRPr sz="1600" b="0" i="0" u="none" strike="noStrike" cap="none">
              <a:solidFill>
                <a:srgbClr val="3F3F3F"/>
              </a:solidFill>
              <a:latin typeface="Calibri"/>
              <a:ea typeface="Calibri"/>
              <a:cs typeface="Calibri"/>
              <a:sym typeface="Calibri"/>
            </a:endParaRPr>
          </a:p>
          <a:p>
            <a:pPr marL="1349999" marR="0" lvl="2" indent="-301625" algn="l" rtl="0">
              <a:lnSpc>
                <a:spcPct val="100000"/>
              </a:lnSpc>
              <a:spcBef>
                <a:spcPts val="320"/>
              </a:spcBef>
              <a:spcAft>
                <a:spcPts val="0"/>
              </a:spcAft>
              <a:buClr>
                <a:srgbClr val="3F3F3F"/>
              </a:buClr>
              <a:buSzPts val="1600"/>
              <a:buFont typeface="Calibri"/>
              <a:buChar char="⮚"/>
            </a:pPr>
            <a:r>
              <a:rPr lang="en-CA" sz="1600" b="0" i="0" u="none" strike="noStrike" cap="none">
                <a:solidFill>
                  <a:srgbClr val="3F3F3F"/>
                </a:solidFill>
                <a:latin typeface="Calibri"/>
                <a:ea typeface="Calibri"/>
                <a:cs typeface="Calibri"/>
                <a:sym typeface="Calibri"/>
              </a:rPr>
              <a:t>Both  types were performed for each algorithm</a:t>
            </a:r>
            <a:endParaRPr sz="1600" b="0" i="0" u="none" strike="noStrike" cap="none">
              <a:solidFill>
                <a:srgbClr val="3F3F3F"/>
              </a:solidFill>
              <a:latin typeface="Calibri"/>
              <a:ea typeface="Calibri"/>
              <a:cs typeface="Calibri"/>
              <a:sym typeface="Calibri"/>
            </a:endParaRPr>
          </a:p>
          <a:p>
            <a:pPr marL="1371600" marR="0" lvl="0" indent="0" algn="l" rtl="0">
              <a:lnSpc>
                <a:spcPct val="100000"/>
              </a:lnSpc>
              <a:spcBef>
                <a:spcPts val="320"/>
              </a:spcBef>
              <a:spcAft>
                <a:spcPts val="0"/>
              </a:spcAft>
              <a:buClr>
                <a:srgbClr val="000000"/>
              </a:buClr>
              <a:buSzPts val="1600"/>
              <a:buFont typeface="Arial"/>
              <a:buNone/>
            </a:pPr>
            <a:endParaRPr sz="1600" b="0" i="0" u="none" strike="noStrike" cap="none">
              <a:solidFill>
                <a:srgbClr val="3F3F3F"/>
              </a:solidFill>
              <a:latin typeface="Calibri"/>
              <a:ea typeface="Calibri"/>
              <a:cs typeface="Calibri"/>
              <a:sym typeface="Calibri"/>
            </a:endParaRPr>
          </a:p>
          <a:p>
            <a:pPr marL="514350" marR="0" lvl="1" indent="-235629" algn="l" rtl="0">
              <a:lnSpc>
                <a:spcPct val="100000"/>
              </a:lnSpc>
              <a:spcBef>
                <a:spcPts val="0"/>
              </a:spcBef>
              <a:spcAft>
                <a:spcPts val="0"/>
              </a:spcAft>
              <a:buClr>
                <a:srgbClr val="02291B"/>
              </a:buClr>
              <a:buSzPts val="1280"/>
              <a:buFont typeface="Noto Sans Symbols"/>
              <a:buChar char="■"/>
            </a:pPr>
            <a:r>
              <a:rPr lang="en-CA" sz="1600" b="0" i="0" u="none" strike="noStrike" cap="none">
                <a:solidFill>
                  <a:srgbClr val="262626"/>
                </a:solidFill>
                <a:latin typeface="Calibri"/>
                <a:ea typeface="Calibri"/>
                <a:cs typeface="Calibri"/>
                <a:sym typeface="Calibri"/>
              </a:rPr>
              <a:t>2) Defined the ML pipeline:</a:t>
            </a:r>
            <a:endParaRPr sz="1600" b="0" i="0" u="none" strike="noStrike" cap="none">
              <a:solidFill>
                <a:srgbClr val="262626"/>
              </a:solidFill>
              <a:latin typeface="Calibri"/>
              <a:ea typeface="Calibri"/>
              <a:cs typeface="Calibri"/>
              <a:sym typeface="Calibri"/>
            </a:endParaRPr>
          </a:p>
          <a:p>
            <a:pPr marL="1349999" marR="0" lvl="2" indent="-301625" algn="l" rtl="0">
              <a:lnSpc>
                <a:spcPct val="100000"/>
              </a:lnSpc>
              <a:spcBef>
                <a:spcPts val="0"/>
              </a:spcBef>
              <a:spcAft>
                <a:spcPts val="0"/>
              </a:spcAft>
              <a:buClr>
                <a:srgbClr val="262626"/>
              </a:buClr>
              <a:buSzPts val="1600"/>
              <a:buFont typeface="Calibri"/>
              <a:buChar char="⮚"/>
            </a:pPr>
            <a:r>
              <a:rPr lang="en-CA" sz="1600" b="0" i="0" u="none" strike="noStrike" cap="none">
                <a:solidFill>
                  <a:srgbClr val="262626"/>
                </a:solidFill>
                <a:latin typeface="Calibri"/>
                <a:ea typeface="Calibri"/>
                <a:cs typeface="Calibri"/>
                <a:sym typeface="Calibri"/>
              </a:rPr>
              <a:t>Standard Scaler (rf),  MinMaxScaler (svm/gb)</a:t>
            </a:r>
            <a:endParaRPr sz="1600" b="0" i="0" u="none" strike="noStrike" cap="none">
              <a:solidFill>
                <a:srgbClr val="262626"/>
              </a:solidFill>
              <a:latin typeface="Calibri"/>
              <a:ea typeface="Calibri"/>
              <a:cs typeface="Calibri"/>
              <a:sym typeface="Calibri"/>
            </a:endParaRPr>
          </a:p>
          <a:p>
            <a:pPr marL="1349999" marR="0" lvl="2" indent="-301625" algn="l" rtl="0">
              <a:lnSpc>
                <a:spcPct val="100000"/>
              </a:lnSpc>
              <a:spcBef>
                <a:spcPts val="0"/>
              </a:spcBef>
              <a:spcAft>
                <a:spcPts val="0"/>
              </a:spcAft>
              <a:buClr>
                <a:srgbClr val="262626"/>
              </a:buClr>
              <a:buSzPts val="1600"/>
              <a:buFont typeface="Calibri"/>
              <a:buChar char="⮚"/>
            </a:pPr>
            <a:r>
              <a:rPr lang="en-CA" sz="1600" b="0" i="0" u="none" strike="noStrike" cap="none">
                <a:solidFill>
                  <a:srgbClr val="262626"/>
                </a:solidFill>
                <a:latin typeface="Calibri"/>
                <a:ea typeface="Calibri"/>
                <a:cs typeface="Calibri"/>
                <a:sym typeface="Calibri"/>
              </a:rPr>
              <a:t>SelectFromModel - feature selection based on feature importance threshold </a:t>
            </a:r>
            <a:endParaRPr sz="1600" b="0" i="0" u="none" strike="noStrike" cap="none">
              <a:solidFill>
                <a:srgbClr val="262626"/>
              </a:solidFill>
              <a:latin typeface="Calibri"/>
              <a:ea typeface="Calibri"/>
              <a:cs typeface="Calibri"/>
              <a:sym typeface="Calibri"/>
            </a:endParaRPr>
          </a:p>
          <a:p>
            <a:pPr marL="1349999" marR="0" lvl="2" indent="-301625" algn="l" rtl="0">
              <a:lnSpc>
                <a:spcPct val="100000"/>
              </a:lnSpc>
              <a:spcBef>
                <a:spcPts val="0"/>
              </a:spcBef>
              <a:spcAft>
                <a:spcPts val="0"/>
              </a:spcAft>
              <a:buClr>
                <a:srgbClr val="262626"/>
              </a:buClr>
              <a:buSzPts val="1600"/>
              <a:buFont typeface="Calibri"/>
              <a:buChar char="⮚"/>
            </a:pPr>
            <a:r>
              <a:rPr lang="en-CA" sz="1600" b="0" i="0" u="none" strike="noStrike" cap="none">
                <a:solidFill>
                  <a:srgbClr val="262626"/>
                </a:solidFill>
                <a:latin typeface="Calibri"/>
                <a:ea typeface="Calibri"/>
                <a:cs typeface="Calibri"/>
                <a:sym typeface="Calibri"/>
              </a:rPr>
              <a:t>ML model</a:t>
            </a:r>
            <a:endParaRPr sz="1600" b="0" i="0" u="none" strike="noStrike" cap="none">
              <a:solidFill>
                <a:srgbClr val="262626"/>
              </a:solidFill>
              <a:latin typeface="Calibri"/>
              <a:ea typeface="Calibri"/>
              <a:cs typeface="Calibri"/>
              <a:sym typeface="Calibri"/>
            </a:endParaRPr>
          </a:p>
          <a:p>
            <a:pPr marL="0" marR="0" lvl="0" indent="0" algn="l" rtl="0">
              <a:lnSpc>
                <a:spcPct val="100000"/>
              </a:lnSpc>
              <a:spcBef>
                <a:spcPts val="32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514350" marR="0" lvl="1" indent="-235629" algn="l" rtl="0">
              <a:lnSpc>
                <a:spcPct val="100000"/>
              </a:lnSpc>
              <a:spcBef>
                <a:spcPts val="320"/>
              </a:spcBef>
              <a:spcAft>
                <a:spcPts val="0"/>
              </a:spcAft>
              <a:buClr>
                <a:srgbClr val="02291B"/>
              </a:buClr>
              <a:buSzPts val="1280"/>
              <a:buFont typeface="Noto Sans Symbols"/>
              <a:buChar char="■"/>
            </a:pPr>
            <a:r>
              <a:rPr lang="en-CA" sz="1600" b="0" i="0" u="none" strike="noStrike" cap="none">
                <a:solidFill>
                  <a:srgbClr val="262626"/>
                </a:solidFill>
                <a:latin typeface="Calibri"/>
                <a:ea typeface="Calibri"/>
                <a:cs typeface="Calibri"/>
                <a:sym typeface="Calibri"/>
              </a:rPr>
              <a:t>3) Select desired hyperparameters to build a parameter grid:</a:t>
            </a:r>
            <a:endParaRPr sz="1400" b="0" i="0" u="none" strike="noStrike" cap="none">
              <a:solidFill>
                <a:srgbClr val="000000"/>
              </a:solidFill>
              <a:latin typeface="Arial"/>
              <a:ea typeface="Arial"/>
              <a:cs typeface="Arial"/>
              <a:sym typeface="Arial"/>
            </a:endParaRPr>
          </a:p>
          <a:p>
            <a:pPr marL="1349999" marR="0" lvl="2" indent="-301625" algn="l" rtl="0">
              <a:lnSpc>
                <a:spcPct val="100000"/>
              </a:lnSpc>
              <a:spcBef>
                <a:spcPts val="320"/>
              </a:spcBef>
              <a:spcAft>
                <a:spcPts val="0"/>
              </a:spcAft>
              <a:buClr>
                <a:srgbClr val="3F3F3F"/>
              </a:buClr>
              <a:buSzPts val="1600"/>
              <a:buFont typeface="Calibri"/>
              <a:buChar char="⮚"/>
            </a:pPr>
            <a:r>
              <a:rPr lang="en-CA" sz="1600" b="0" i="0" u="none" strike="noStrike" cap="none">
                <a:solidFill>
                  <a:srgbClr val="3F3F3F"/>
                </a:solidFill>
                <a:latin typeface="Calibri"/>
                <a:ea typeface="Calibri"/>
                <a:cs typeface="Calibri"/>
                <a:sym typeface="Calibri"/>
              </a:rPr>
              <a:t>random forest: n_estimators, max_features, max_depth, threshold</a:t>
            </a:r>
            <a:endParaRPr sz="1600" b="0" i="0" u="none" strike="noStrike" cap="none">
              <a:solidFill>
                <a:srgbClr val="3F3F3F"/>
              </a:solidFill>
              <a:latin typeface="Calibri"/>
              <a:ea typeface="Calibri"/>
              <a:cs typeface="Calibri"/>
              <a:sym typeface="Calibri"/>
            </a:endParaRPr>
          </a:p>
          <a:p>
            <a:pPr marL="1349999" marR="0" lvl="2" indent="-301625" algn="l" rtl="0">
              <a:lnSpc>
                <a:spcPct val="100000"/>
              </a:lnSpc>
              <a:spcBef>
                <a:spcPts val="320"/>
              </a:spcBef>
              <a:spcAft>
                <a:spcPts val="0"/>
              </a:spcAft>
              <a:buClr>
                <a:srgbClr val="3F3F3F"/>
              </a:buClr>
              <a:buSzPts val="1600"/>
              <a:buFont typeface="Calibri"/>
              <a:buChar char="⮚"/>
            </a:pPr>
            <a:r>
              <a:rPr lang="en-CA" sz="1600" b="0" i="0" u="none" strike="noStrike" cap="none">
                <a:solidFill>
                  <a:srgbClr val="3F3F3F"/>
                </a:solidFill>
                <a:latin typeface="Calibri"/>
                <a:ea typeface="Calibri"/>
                <a:cs typeface="Calibri"/>
                <a:sym typeface="Calibri"/>
              </a:rPr>
              <a:t>support vector machine: kernel, C, gamma, degree</a:t>
            </a:r>
            <a:endParaRPr sz="1600" b="0" i="0" u="none" strike="noStrike" cap="none">
              <a:solidFill>
                <a:srgbClr val="3F3F3F"/>
              </a:solidFill>
              <a:latin typeface="Calibri"/>
              <a:ea typeface="Calibri"/>
              <a:cs typeface="Calibri"/>
              <a:sym typeface="Calibri"/>
            </a:endParaRPr>
          </a:p>
          <a:p>
            <a:pPr marL="1349999" marR="0" lvl="2" indent="-301625" algn="l" rtl="0">
              <a:lnSpc>
                <a:spcPct val="100000"/>
              </a:lnSpc>
              <a:spcBef>
                <a:spcPts val="320"/>
              </a:spcBef>
              <a:spcAft>
                <a:spcPts val="0"/>
              </a:spcAft>
              <a:buClr>
                <a:srgbClr val="3F3F3F"/>
              </a:buClr>
              <a:buSzPts val="1600"/>
              <a:buFont typeface="Calibri"/>
              <a:buChar char="⮚"/>
            </a:pPr>
            <a:r>
              <a:rPr lang="en-CA" sz="1600" b="0" i="0" u="none" strike="noStrike" cap="none">
                <a:solidFill>
                  <a:srgbClr val="3F3F3F"/>
                </a:solidFill>
                <a:latin typeface="Calibri"/>
                <a:ea typeface="Calibri"/>
                <a:cs typeface="Calibri"/>
                <a:sym typeface="Calibri"/>
              </a:rPr>
              <a:t>gradient boosting: loss function, n_estimators, max_depth, alpha</a:t>
            </a:r>
            <a:endParaRPr sz="1600" b="0" i="0" u="none" strike="noStrike" cap="none">
              <a:solidFill>
                <a:srgbClr val="3F3F3F"/>
              </a:solidFill>
              <a:latin typeface="Calibri"/>
              <a:ea typeface="Calibri"/>
              <a:cs typeface="Calibri"/>
              <a:sym typeface="Calibri"/>
            </a:endParaRPr>
          </a:p>
          <a:p>
            <a:pPr marL="971550" marR="0" lvl="2" indent="-204469" algn="l" rtl="0">
              <a:lnSpc>
                <a:spcPct val="100000"/>
              </a:lnSpc>
              <a:spcBef>
                <a:spcPts val="320"/>
              </a:spcBef>
              <a:spcAft>
                <a:spcPts val="0"/>
              </a:spcAft>
              <a:buClr>
                <a:srgbClr val="02291B"/>
              </a:buClr>
              <a:buSzPts val="1280"/>
              <a:buFont typeface="Noto Sans Symbols"/>
              <a:buNone/>
            </a:pPr>
            <a:endParaRPr sz="1600" b="0" i="0" u="none" strike="noStrike" cap="none">
              <a:solidFill>
                <a:srgbClr val="3F3F3F"/>
              </a:solidFill>
              <a:latin typeface="Calibri"/>
              <a:ea typeface="Calibri"/>
              <a:cs typeface="Calibri"/>
              <a:sym typeface="Calibri"/>
            </a:endParaRPr>
          </a:p>
          <a:p>
            <a:pPr marL="540000" marR="0" lvl="1" indent="-261278" algn="l" rtl="0">
              <a:lnSpc>
                <a:spcPct val="100000"/>
              </a:lnSpc>
              <a:spcBef>
                <a:spcPts val="320"/>
              </a:spcBef>
              <a:spcAft>
                <a:spcPts val="0"/>
              </a:spcAft>
              <a:buClr>
                <a:srgbClr val="02291B"/>
              </a:buClr>
              <a:buSzPts val="1280"/>
              <a:buFont typeface="Noto Sans Symbols"/>
              <a:buChar char="■"/>
            </a:pPr>
            <a:r>
              <a:rPr lang="en-CA" sz="1600" b="0" i="0" u="none" strike="noStrike" cap="none">
                <a:solidFill>
                  <a:srgbClr val="262626"/>
                </a:solidFill>
                <a:latin typeface="Calibri"/>
                <a:ea typeface="Calibri"/>
                <a:cs typeface="Calibri"/>
                <a:sym typeface="Calibri"/>
              </a:rPr>
              <a:t>4) Performed 5 fold cross validation on the parameter grid with to try and reduce overfitting</a:t>
            </a:r>
            <a:endParaRPr sz="1600" b="0" i="0" u="none" strike="noStrike" cap="none">
              <a:solidFill>
                <a:srgbClr val="262626"/>
              </a:solidFill>
              <a:latin typeface="Calibri"/>
              <a:ea typeface="Calibri"/>
              <a:cs typeface="Calibri"/>
              <a:sym typeface="Calibri"/>
            </a:endParaRPr>
          </a:p>
          <a:p>
            <a:pPr marL="914400" marR="0" lvl="0" indent="0" algn="l" rtl="0">
              <a:lnSpc>
                <a:spcPct val="100000"/>
              </a:lnSpc>
              <a:spcBef>
                <a:spcPts val="320"/>
              </a:spcBef>
              <a:spcAft>
                <a:spcPts val="0"/>
              </a:spcAft>
              <a:buClr>
                <a:srgbClr val="000000"/>
              </a:buClr>
              <a:buSzPts val="1600"/>
              <a:buFont typeface="Arial"/>
              <a:buNone/>
            </a:pPr>
            <a:endParaRPr sz="1600" b="0" i="0" u="none" strike="noStrike" cap="none">
              <a:solidFill>
                <a:srgbClr val="262626"/>
              </a:solidFill>
              <a:latin typeface="Calibri"/>
              <a:ea typeface="Calibri"/>
              <a:cs typeface="Calibri"/>
              <a:sym typeface="Calibri"/>
            </a:endParaRPr>
          </a:p>
          <a:p>
            <a:pPr marL="540000" marR="0" lvl="1" indent="-259374" algn="l" rtl="0">
              <a:lnSpc>
                <a:spcPct val="100000"/>
              </a:lnSpc>
              <a:spcBef>
                <a:spcPts val="320"/>
              </a:spcBef>
              <a:spcAft>
                <a:spcPts val="0"/>
              </a:spcAft>
              <a:buClr>
                <a:srgbClr val="262626"/>
              </a:buClr>
              <a:buSzPts val="1250"/>
              <a:buFont typeface="Calibri"/>
              <a:buChar char="■"/>
            </a:pPr>
            <a:r>
              <a:rPr lang="en-CA" sz="1600" b="0" i="0" u="none" strike="noStrike" cap="none">
                <a:solidFill>
                  <a:srgbClr val="262626"/>
                </a:solidFill>
                <a:latin typeface="Calibri"/>
                <a:ea typeface="Calibri"/>
                <a:cs typeface="Calibri"/>
                <a:sym typeface="Calibri"/>
              </a:rPr>
              <a:t>5)  Fit optimized model to the training set and make predictions on the test set </a:t>
            </a:r>
            <a:endParaRPr sz="1600" b="0" i="0" u="none" strike="noStrike" cap="none">
              <a:solidFill>
                <a:srgbClr val="262626"/>
              </a:solidFill>
              <a:latin typeface="Calibri"/>
              <a:ea typeface="Calibri"/>
              <a:cs typeface="Calibri"/>
              <a:sym typeface="Calibri"/>
            </a:endParaRPr>
          </a:p>
          <a:p>
            <a:pPr marL="0" marR="0" lvl="0" indent="0" algn="l" rtl="0">
              <a:lnSpc>
                <a:spcPct val="100000"/>
              </a:lnSpc>
              <a:spcBef>
                <a:spcPts val="320"/>
              </a:spcBef>
              <a:spcAft>
                <a:spcPts val="0"/>
              </a:spcAft>
              <a:buClr>
                <a:srgbClr val="000000"/>
              </a:buClr>
              <a:buSzPts val="1600"/>
              <a:buFont typeface="Arial"/>
              <a:buNone/>
            </a:pPr>
            <a:endParaRPr sz="1600" b="0" i="0" u="none" strike="noStrike" cap="none">
              <a:solidFill>
                <a:srgbClr val="262626"/>
              </a:solidFill>
              <a:latin typeface="Calibri"/>
              <a:ea typeface="Calibri"/>
              <a:cs typeface="Calibri"/>
              <a:sym typeface="Calibri"/>
            </a:endParaRPr>
          </a:p>
          <a:p>
            <a:pPr marL="0" marR="0" lvl="0" indent="0" algn="l" rtl="0">
              <a:lnSpc>
                <a:spcPct val="100000"/>
              </a:lnSpc>
              <a:spcBef>
                <a:spcPts val="320"/>
              </a:spcBef>
              <a:spcAft>
                <a:spcPts val="0"/>
              </a:spcAft>
              <a:buClr>
                <a:srgbClr val="000000"/>
              </a:buClr>
              <a:buSzPts val="1600"/>
              <a:buFont typeface="Arial"/>
              <a:buNone/>
            </a:pPr>
            <a:endParaRPr sz="1600" b="0" i="0" u="none" strike="noStrike" cap="none">
              <a:solidFill>
                <a:srgbClr val="262626"/>
              </a:solidFill>
              <a:latin typeface="Calibri"/>
              <a:ea typeface="Calibri"/>
              <a:cs typeface="Calibri"/>
              <a:sym typeface="Calibri"/>
            </a:endParaRPr>
          </a:p>
        </p:txBody>
      </p:sp>
      <p:sp>
        <p:nvSpPr>
          <p:cNvPr id="239" name="Google Shape;239;g7ab34b5ed7_0_50"/>
          <p:cNvSpPr txBox="1"/>
          <p:nvPr/>
        </p:nvSpPr>
        <p:spPr>
          <a:xfrm>
            <a:off x="280887" y="1241509"/>
            <a:ext cx="10125300" cy="285000"/>
          </a:xfrm>
          <a:prstGeom prst="rect">
            <a:avLst/>
          </a:prstGeom>
          <a:solidFill>
            <a:schemeClr val="lt1"/>
          </a:solidFill>
          <a:ln>
            <a:noFill/>
          </a:ln>
          <a:effectLst>
            <a:outerShdw dist="25400" dir="5400000" algn="tl" rotWithShape="0">
              <a:srgbClr val="408B70"/>
            </a:outerShdw>
          </a:effectLst>
        </p:spPr>
        <p:txBody>
          <a:bodyPr spcFirstLastPara="1" wrap="square" lIns="0" tIns="0" rIns="0" bIns="27425" anchor="b" anchorCtr="0">
            <a:noAutofit/>
          </a:bodyPr>
          <a:lstStyle/>
          <a:p>
            <a:pPr marL="342900" marR="0" lvl="0" indent="-342900" algn="l" rtl="0">
              <a:lnSpc>
                <a:spcPct val="110000"/>
              </a:lnSpc>
              <a:spcBef>
                <a:spcPts val="0"/>
              </a:spcBef>
              <a:spcAft>
                <a:spcPts val="0"/>
              </a:spcAft>
              <a:buClr>
                <a:srgbClr val="000000"/>
              </a:buClr>
              <a:buSzPts val="1600"/>
              <a:buFont typeface="Arial"/>
              <a:buNone/>
            </a:pPr>
            <a:r>
              <a:rPr lang="en-CA" sz="1600" b="1" i="0" u="none" strike="noStrike" cap="none">
                <a:solidFill>
                  <a:schemeClr val="dk1"/>
                </a:solidFill>
                <a:latin typeface="Calibri"/>
                <a:ea typeface="Calibri"/>
                <a:cs typeface="Calibri"/>
                <a:sym typeface="Calibri"/>
              </a:rPr>
              <a:t>Machine Learning Model Outline</a:t>
            </a:r>
            <a:endParaRPr sz="1400" b="0" i="0" u="none" strike="noStrike" cap="none">
              <a:solidFill>
                <a:srgbClr val="000000"/>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g7ab34b5ed7_0_18"/>
          <p:cNvSpPr txBox="1">
            <a:spLocks noGrp="1"/>
          </p:cNvSpPr>
          <p:nvPr>
            <p:ph type="title"/>
          </p:nvPr>
        </p:nvSpPr>
        <p:spPr>
          <a:xfrm>
            <a:off x="288925" y="461219"/>
            <a:ext cx="8674200" cy="430800"/>
          </a:xfrm>
          <a:prstGeom prst="rect">
            <a:avLst/>
          </a:prstGeom>
          <a:noFill/>
          <a:ln>
            <a:noFill/>
          </a:ln>
        </p:spPr>
        <p:txBody>
          <a:bodyPr spcFirstLastPara="1" wrap="square" lIns="0" tIns="0" rIns="0" bIns="0" anchor="b" anchorCtr="0">
            <a:noAutofit/>
          </a:bodyPr>
          <a:lstStyle/>
          <a:p>
            <a:pPr marL="0" lvl="0" indent="0" algn="l" rtl="0">
              <a:lnSpc>
                <a:spcPct val="100000"/>
              </a:lnSpc>
              <a:spcBef>
                <a:spcPts val="0"/>
              </a:spcBef>
              <a:spcAft>
                <a:spcPts val="0"/>
              </a:spcAft>
              <a:buClr>
                <a:schemeClr val="lt1"/>
              </a:buClr>
              <a:buSzPts val="2800"/>
              <a:buFont typeface="Calibri"/>
              <a:buNone/>
            </a:pPr>
            <a:r>
              <a:rPr lang="en-CA"/>
              <a:t>MACHINE LEARNING MODELS FOR ETF PRICE PREDICTION</a:t>
            </a:r>
            <a:endParaRPr/>
          </a:p>
        </p:txBody>
      </p:sp>
      <p:sp>
        <p:nvSpPr>
          <p:cNvPr id="245" name="Google Shape;245;g7ab34b5ed7_0_18"/>
          <p:cNvSpPr txBox="1">
            <a:spLocks noGrp="1"/>
          </p:cNvSpPr>
          <p:nvPr>
            <p:ph type="sldNum" idx="12"/>
          </p:nvPr>
        </p:nvSpPr>
        <p:spPr>
          <a:xfrm>
            <a:off x="10248969" y="7115904"/>
            <a:ext cx="157200" cy="153900"/>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SzPts val="1000"/>
              <a:buNone/>
            </a:pPr>
            <a:fld id="{00000000-1234-1234-1234-123412341234}" type="slidenum">
              <a:rPr lang="en-CA"/>
              <a:t>18</a:t>
            </a:fld>
            <a:endParaRPr/>
          </a:p>
        </p:txBody>
      </p:sp>
      <p:sp>
        <p:nvSpPr>
          <p:cNvPr id="246" name="Google Shape;246;g7ab34b5ed7_0_18"/>
          <p:cNvSpPr txBox="1"/>
          <p:nvPr/>
        </p:nvSpPr>
        <p:spPr>
          <a:xfrm>
            <a:off x="280887" y="1241509"/>
            <a:ext cx="10125300" cy="285000"/>
          </a:xfrm>
          <a:prstGeom prst="rect">
            <a:avLst/>
          </a:prstGeom>
          <a:solidFill>
            <a:schemeClr val="lt1"/>
          </a:solidFill>
          <a:ln>
            <a:noFill/>
          </a:ln>
          <a:effectLst>
            <a:outerShdw dist="25400" dir="5400000" algn="tl" rotWithShape="0">
              <a:srgbClr val="408B70"/>
            </a:outerShdw>
          </a:effectLst>
        </p:spPr>
        <p:txBody>
          <a:bodyPr spcFirstLastPara="1" wrap="square" lIns="0" tIns="0" rIns="0" bIns="27425" anchor="b" anchorCtr="0">
            <a:noAutofit/>
          </a:bodyPr>
          <a:lstStyle/>
          <a:p>
            <a:pPr marL="342900" marR="0" lvl="0" indent="-342900" algn="l" rtl="0">
              <a:lnSpc>
                <a:spcPct val="110000"/>
              </a:lnSpc>
              <a:spcBef>
                <a:spcPts val="0"/>
              </a:spcBef>
              <a:spcAft>
                <a:spcPts val="0"/>
              </a:spcAft>
              <a:buClr>
                <a:srgbClr val="000000"/>
              </a:buClr>
              <a:buSzPts val="1600"/>
              <a:buFont typeface="Arial"/>
              <a:buNone/>
            </a:pPr>
            <a:r>
              <a:rPr lang="en-CA" sz="1600" b="1" i="0" u="none" strike="noStrike" cap="none">
                <a:solidFill>
                  <a:schemeClr val="dk1"/>
                </a:solidFill>
                <a:latin typeface="Calibri"/>
                <a:ea typeface="Calibri"/>
                <a:cs typeface="Calibri"/>
                <a:sym typeface="Calibri"/>
              </a:rPr>
              <a:t>Random Forest Model Results</a:t>
            </a:r>
            <a:endParaRPr sz="1400" b="0" i="0" u="none" strike="noStrike" cap="none">
              <a:solidFill>
                <a:srgbClr val="000000"/>
              </a:solidFill>
              <a:latin typeface="Arial"/>
              <a:ea typeface="Arial"/>
              <a:cs typeface="Arial"/>
              <a:sym typeface="Arial"/>
            </a:endParaRPr>
          </a:p>
        </p:txBody>
      </p:sp>
      <p:graphicFrame>
        <p:nvGraphicFramePr>
          <p:cNvPr id="247" name="Google Shape;247;g7ab34b5ed7_0_18"/>
          <p:cNvGraphicFramePr/>
          <p:nvPr/>
        </p:nvGraphicFramePr>
        <p:xfrm>
          <a:off x="679708" y="1825658"/>
          <a:ext cx="3046525" cy="4990925"/>
        </p:xfrm>
        <a:graphic>
          <a:graphicData uri="http://schemas.openxmlformats.org/drawingml/2006/table">
            <a:tbl>
              <a:tblPr>
                <a:noFill/>
              </a:tblPr>
              <a:tblGrid>
                <a:gridCol w="566275">
                  <a:extLst>
                    <a:ext uri="{9D8B030D-6E8A-4147-A177-3AD203B41FA5}">
                      <a16:colId xmlns:a16="http://schemas.microsoft.com/office/drawing/2014/main" val="20000"/>
                    </a:ext>
                  </a:extLst>
                </a:gridCol>
                <a:gridCol w="826750">
                  <a:extLst>
                    <a:ext uri="{9D8B030D-6E8A-4147-A177-3AD203B41FA5}">
                      <a16:colId xmlns:a16="http://schemas.microsoft.com/office/drawing/2014/main" val="20001"/>
                    </a:ext>
                  </a:extLst>
                </a:gridCol>
                <a:gridCol w="826750">
                  <a:extLst>
                    <a:ext uri="{9D8B030D-6E8A-4147-A177-3AD203B41FA5}">
                      <a16:colId xmlns:a16="http://schemas.microsoft.com/office/drawing/2014/main" val="20002"/>
                    </a:ext>
                  </a:extLst>
                </a:gridCol>
                <a:gridCol w="826750">
                  <a:extLst>
                    <a:ext uri="{9D8B030D-6E8A-4147-A177-3AD203B41FA5}">
                      <a16:colId xmlns:a16="http://schemas.microsoft.com/office/drawing/2014/main" val="20003"/>
                    </a:ext>
                  </a:extLst>
                </a:gridCol>
              </a:tblGrid>
              <a:tr h="234425">
                <a:tc gridSpan="4">
                  <a:txBody>
                    <a:bodyPr/>
                    <a:lstStyle/>
                    <a:p>
                      <a:pPr marL="0" marR="0" lvl="0" indent="0" algn="ctr" rtl="0">
                        <a:lnSpc>
                          <a:spcPct val="100000"/>
                        </a:lnSpc>
                        <a:spcBef>
                          <a:spcPts val="0"/>
                        </a:spcBef>
                        <a:spcAft>
                          <a:spcPts val="0"/>
                        </a:spcAft>
                        <a:buClr>
                          <a:srgbClr val="000000"/>
                        </a:buClr>
                        <a:buSzPts val="1400"/>
                        <a:buFont typeface="Arial"/>
                        <a:buNone/>
                      </a:pPr>
                      <a:r>
                        <a:rPr lang="en-CA" sz="1400" b="1" i="0" u="none" strike="noStrike" cap="none">
                          <a:solidFill>
                            <a:srgbClr val="FFFFFF"/>
                          </a:solidFill>
                          <a:latin typeface="Calibri"/>
                          <a:ea typeface="Calibri"/>
                          <a:cs typeface="Calibri"/>
                          <a:sym typeface="Calibri"/>
                        </a:rPr>
                        <a:t>Random Forest Regression</a:t>
                      </a:r>
                      <a:endParaRPr sz="1400" u="none" strike="noStrike" cap="none"/>
                    </a:p>
                  </a:txBody>
                  <a:tcPr marL="3400" marR="3400" marT="34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253356"/>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237825">
                <a:tc>
                  <a:txBody>
                    <a:bodyPr/>
                    <a:lstStyle/>
                    <a:p>
                      <a:pPr marL="0" marR="0" lvl="0" indent="0" algn="l" rtl="0">
                        <a:lnSpc>
                          <a:spcPct val="100000"/>
                        </a:lnSpc>
                        <a:spcBef>
                          <a:spcPts val="0"/>
                        </a:spcBef>
                        <a:spcAft>
                          <a:spcPts val="0"/>
                        </a:spcAft>
                        <a:buClr>
                          <a:srgbClr val="000000"/>
                        </a:buClr>
                        <a:buSzPts val="1400"/>
                        <a:buFont typeface="Arial"/>
                        <a:buNone/>
                      </a:pPr>
                      <a:endParaRPr sz="1400" b="1" i="0" u="sng" strike="noStrike" cap="none">
                        <a:solidFill>
                          <a:srgbClr val="000000"/>
                        </a:solidFill>
                        <a:latin typeface="Calibri"/>
                        <a:ea typeface="Calibri"/>
                        <a:cs typeface="Calibri"/>
                        <a:sym typeface="Calibri"/>
                      </a:endParaRPr>
                    </a:p>
                  </a:txBody>
                  <a:tcPr marL="3400" marR="3400" marT="34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CED2E2"/>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CA" sz="1400" b="1" i="0" u="sng" strike="noStrike" cap="none">
                          <a:solidFill>
                            <a:srgbClr val="000000"/>
                          </a:solidFill>
                          <a:latin typeface="Calibri"/>
                          <a:ea typeface="Calibri"/>
                          <a:cs typeface="Calibri"/>
                          <a:sym typeface="Calibri"/>
                        </a:rPr>
                        <a:t>error</a:t>
                      </a:r>
                      <a:endParaRPr sz="1400" u="none" strike="noStrike" cap="none"/>
                    </a:p>
                  </a:txBody>
                  <a:tcPr marL="3400" marR="3400" marT="34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CED2E2"/>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CA" sz="1400" b="1" i="0" u="sng" strike="noStrike" cap="none">
                          <a:solidFill>
                            <a:srgbClr val="000000"/>
                          </a:solidFill>
                          <a:latin typeface="Calibri"/>
                          <a:ea typeface="Calibri"/>
                          <a:cs typeface="Calibri"/>
                          <a:sym typeface="Calibri"/>
                        </a:rPr>
                        <a:t>testr2</a:t>
                      </a:r>
                      <a:endParaRPr sz="1400" u="none" strike="noStrike" cap="none"/>
                    </a:p>
                  </a:txBody>
                  <a:tcPr marL="3400" marR="3400" marT="34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CED2E2"/>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CA" sz="1400" b="1" i="0" u="sng" strike="noStrike" cap="none">
                          <a:solidFill>
                            <a:srgbClr val="000000"/>
                          </a:solidFill>
                          <a:latin typeface="Calibri"/>
                          <a:ea typeface="Calibri"/>
                          <a:cs typeface="Calibri"/>
                          <a:sym typeface="Calibri"/>
                        </a:rPr>
                        <a:t>trainr2</a:t>
                      </a:r>
                      <a:endParaRPr sz="1400" u="none" strike="noStrike" cap="none"/>
                    </a:p>
                  </a:txBody>
                  <a:tcPr marL="3400" marR="3400" marT="34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CED2E2"/>
                    </a:solidFill>
                  </a:tcPr>
                </a:tc>
                <a:extLst>
                  <a:ext uri="{0D108BD9-81ED-4DB2-BD59-A6C34878D82A}">
                    <a16:rowId xmlns:a16="http://schemas.microsoft.com/office/drawing/2014/main" val="10001"/>
                  </a:ext>
                </a:extLst>
              </a:tr>
              <a:tr h="237825">
                <a:tc>
                  <a:txBody>
                    <a:bodyPr/>
                    <a:lstStyle/>
                    <a:p>
                      <a:pPr marL="0" marR="0" lvl="0" indent="0" algn="l" rtl="0">
                        <a:lnSpc>
                          <a:spcPct val="100000"/>
                        </a:lnSpc>
                        <a:spcBef>
                          <a:spcPts val="0"/>
                        </a:spcBef>
                        <a:spcAft>
                          <a:spcPts val="0"/>
                        </a:spcAft>
                        <a:buClr>
                          <a:srgbClr val="000000"/>
                        </a:buClr>
                        <a:buSzPts val="1400"/>
                        <a:buFont typeface="Arial"/>
                        <a:buNone/>
                      </a:pPr>
                      <a:r>
                        <a:rPr lang="en-CA" sz="1400" b="1" i="0" u="sng" strike="noStrike" cap="none">
                          <a:solidFill>
                            <a:srgbClr val="000000"/>
                          </a:solidFill>
                          <a:latin typeface="Calibri"/>
                          <a:ea typeface="Calibri"/>
                          <a:cs typeface="Calibri"/>
                          <a:sym typeface="Calibri"/>
                        </a:rPr>
                        <a:t>FXU</a:t>
                      </a:r>
                      <a:endParaRPr sz="1400" u="none" strike="noStrike" cap="none"/>
                    </a:p>
                  </a:txBody>
                  <a:tcPr marL="3400" marR="3400" marT="34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CED2E2"/>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CA" sz="1400" b="0" i="0" u="none" strike="noStrike" cap="none">
                          <a:solidFill>
                            <a:srgbClr val="000000"/>
                          </a:solidFill>
                          <a:latin typeface="Calibri"/>
                          <a:ea typeface="Calibri"/>
                          <a:cs typeface="Calibri"/>
                          <a:sym typeface="Calibri"/>
                        </a:rPr>
                        <a:t>0.0061</a:t>
                      </a:r>
                      <a:endParaRPr sz="1400" u="none" strike="noStrike" cap="none"/>
                    </a:p>
                  </a:txBody>
                  <a:tcPr marL="3400" marR="3400" marT="34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8EAF1"/>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CA" sz="1400" b="0" i="0" u="none" strike="noStrike" cap="none">
                          <a:solidFill>
                            <a:srgbClr val="000000"/>
                          </a:solidFill>
                          <a:latin typeface="Calibri"/>
                          <a:ea typeface="Calibri"/>
                          <a:cs typeface="Calibri"/>
                          <a:sym typeface="Calibri"/>
                        </a:rPr>
                        <a:t>-0.497</a:t>
                      </a:r>
                      <a:endParaRPr sz="1400" u="none" strike="noStrike" cap="none"/>
                    </a:p>
                  </a:txBody>
                  <a:tcPr marL="3400" marR="3400" marT="34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8EAF1"/>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CA" sz="1400" b="0" i="0" u="none" strike="noStrike" cap="none">
                          <a:solidFill>
                            <a:srgbClr val="000000"/>
                          </a:solidFill>
                          <a:latin typeface="Calibri"/>
                          <a:ea typeface="Calibri"/>
                          <a:cs typeface="Calibri"/>
                          <a:sym typeface="Calibri"/>
                        </a:rPr>
                        <a:t>0.669</a:t>
                      </a:r>
                      <a:endParaRPr sz="1400" u="none" strike="noStrike" cap="none"/>
                    </a:p>
                  </a:txBody>
                  <a:tcPr marL="3400" marR="3400" marT="34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8EAF1"/>
                    </a:solidFill>
                  </a:tcPr>
                </a:tc>
                <a:extLst>
                  <a:ext uri="{0D108BD9-81ED-4DB2-BD59-A6C34878D82A}">
                    <a16:rowId xmlns:a16="http://schemas.microsoft.com/office/drawing/2014/main" val="10002"/>
                  </a:ext>
                </a:extLst>
              </a:tr>
              <a:tr h="237825">
                <a:tc>
                  <a:txBody>
                    <a:bodyPr/>
                    <a:lstStyle/>
                    <a:p>
                      <a:pPr marL="0" marR="0" lvl="0" indent="0" algn="l" rtl="0">
                        <a:lnSpc>
                          <a:spcPct val="100000"/>
                        </a:lnSpc>
                        <a:spcBef>
                          <a:spcPts val="0"/>
                        </a:spcBef>
                        <a:spcAft>
                          <a:spcPts val="0"/>
                        </a:spcAft>
                        <a:buClr>
                          <a:srgbClr val="000000"/>
                        </a:buClr>
                        <a:buSzPts val="1400"/>
                        <a:buFont typeface="Arial"/>
                        <a:buNone/>
                      </a:pPr>
                      <a:r>
                        <a:rPr lang="en-CA" sz="1400" b="1" i="0" u="sng" strike="noStrike" cap="none">
                          <a:solidFill>
                            <a:srgbClr val="000000"/>
                          </a:solidFill>
                          <a:latin typeface="Calibri"/>
                          <a:ea typeface="Calibri"/>
                          <a:cs typeface="Calibri"/>
                          <a:sym typeface="Calibri"/>
                        </a:rPr>
                        <a:t>GDX</a:t>
                      </a:r>
                      <a:endParaRPr sz="1400" u="none" strike="noStrike" cap="none"/>
                    </a:p>
                  </a:txBody>
                  <a:tcPr marL="3400" marR="3400" marT="34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CED2E2"/>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CA" sz="1400" b="0" i="0" u="none" strike="noStrike" cap="none">
                          <a:solidFill>
                            <a:srgbClr val="000000"/>
                          </a:solidFill>
                          <a:latin typeface="Calibri"/>
                          <a:ea typeface="Calibri"/>
                          <a:cs typeface="Calibri"/>
                          <a:sym typeface="Calibri"/>
                        </a:rPr>
                        <a:t>0.0278</a:t>
                      </a:r>
                      <a:endParaRPr sz="1400" u="none" strike="noStrike" cap="none"/>
                    </a:p>
                  </a:txBody>
                  <a:tcPr marL="3400" marR="3400" marT="34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CED2E2"/>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CA" sz="1400" b="0" i="0" u="none" strike="noStrike" cap="none">
                          <a:solidFill>
                            <a:srgbClr val="000000"/>
                          </a:solidFill>
                          <a:latin typeface="Calibri"/>
                          <a:ea typeface="Calibri"/>
                          <a:cs typeface="Calibri"/>
                          <a:sym typeface="Calibri"/>
                        </a:rPr>
                        <a:t>-4.275</a:t>
                      </a:r>
                      <a:endParaRPr sz="1400" u="none" strike="noStrike" cap="none"/>
                    </a:p>
                  </a:txBody>
                  <a:tcPr marL="3400" marR="3400" marT="34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CED2E2"/>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CA" sz="1400" b="0" i="0" u="none" strike="noStrike" cap="none">
                          <a:solidFill>
                            <a:srgbClr val="000000"/>
                          </a:solidFill>
                          <a:latin typeface="Calibri"/>
                          <a:ea typeface="Calibri"/>
                          <a:cs typeface="Calibri"/>
                          <a:sym typeface="Calibri"/>
                        </a:rPr>
                        <a:t>0.884</a:t>
                      </a:r>
                      <a:endParaRPr sz="1400" u="none" strike="noStrike" cap="none"/>
                    </a:p>
                  </a:txBody>
                  <a:tcPr marL="3400" marR="3400" marT="34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CED2E2"/>
                    </a:solidFill>
                  </a:tcPr>
                </a:tc>
                <a:extLst>
                  <a:ext uri="{0D108BD9-81ED-4DB2-BD59-A6C34878D82A}">
                    <a16:rowId xmlns:a16="http://schemas.microsoft.com/office/drawing/2014/main" val="10003"/>
                  </a:ext>
                </a:extLst>
              </a:tr>
              <a:tr h="237825">
                <a:tc>
                  <a:txBody>
                    <a:bodyPr/>
                    <a:lstStyle/>
                    <a:p>
                      <a:pPr marL="0" marR="0" lvl="0" indent="0" algn="l" rtl="0">
                        <a:lnSpc>
                          <a:spcPct val="100000"/>
                        </a:lnSpc>
                        <a:spcBef>
                          <a:spcPts val="0"/>
                        </a:spcBef>
                        <a:spcAft>
                          <a:spcPts val="0"/>
                        </a:spcAft>
                        <a:buClr>
                          <a:srgbClr val="000000"/>
                        </a:buClr>
                        <a:buSzPts val="1400"/>
                        <a:buFont typeface="Arial"/>
                        <a:buNone/>
                      </a:pPr>
                      <a:r>
                        <a:rPr lang="en-CA" sz="1400" b="1" i="0" u="sng" strike="noStrike" cap="none">
                          <a:solidFill>
                            <a:srgbClr val="000000"/>
                          </a:solidFill>
                          <a:latin typeface="Calibri"/>
                          <a:ea typeface="Calibri"/>
                          <a:cs typeface="Calibri"/>
                          <a:sym typeface="Calibri"/>
                        </a:rPr>
                        <a:t>KBE</a:t>
                      </a:r>
                      <a:endParaRPr sz="1400" u="none" strike="noStrike" cap="none"/>
                    </a:p>
                  </a:txBody>
                  <a:tcPr marL="3400" marR="3400" marT="34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CED2E2"/>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CA" sz="1400" b="0" i="0" u="none" strike="noStrike" cap="none">
                          <a:solidFill>
                            <a:srgbClr val="000000"/>
                          </a:solidFill>
                          <a:latin typeface="Calibri"/>
                          <a:ea typeface="Calibri"/>
                          <a:cs typeface="Calibri"/>
                          <a:sym typeface="Calibri"/>
                        </a:rPr>
                        <a:t>0.0112</a:t>
                      </a:r>
                      <a:endParaRPr sz="1400" u="none" strike="noStrike" cap="none"/>
                    </a:p>
                  </a:txBody>
                  <a:tcPr marL="3400" marR="3400" marT="34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8EAF1"/>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CA" sz="1400" b="0" i="0" u="none" strike="noStrike" cap="none">
                          <a:solidFill>
                            <a:srgbClr val="000000"/>
                          </a:solidFill>
                          <a:latin typeface="Calibri"/>
                          <a:ea typeface="Calibri"/>
                          <a:cs typeface="Calibri"/>
                          <a:sym typeface="Calibri"/>
                        </a:rPr>
                        <a:t>-0.288</a:t>
                      </a:r>
                      <a:endParaRPr sz="1400" u="none" strike="noStrike" cap="none"/>
                    </a:p>
                  </a:txBody>
                  <a:tcPr marL="3400" marR="3400" marT="34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8EAF1"/>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CA" sz="1400" b="0" i="0" u="none" strike="noStrike" cap="none">
                          <a:solidFill>
                            <a:srgbClr val="000000"/>
                          </a:solidFill>
                          <a:latin typeface="Calibri"/>
                          <a:ea typeface="Calibri"/>
                          <a:cs typeface="Calibri"/>
                          <a:sym typeface="Calibri"/>
                        </a:rPr>
                        <a:t>0.566</a:t>
                      </a:r>
                      <a:endParaRPr sz="1400" u="none" strike="noStrike" cap="none"/>
                    </a:p>
                  </a:txBody>
                  <a:tcPr marL="3400" marR="3400" marT="34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8EAF1"/>
                    </a:solidFill>
                  </a:tcPr>
                </a:tc>
                <a:extLst>
                  <a:ext uri="{0D108BD9-81ED-4DB2-BD59-A6C34878D82A}">
                    <a16:rowId xmlns:a16="http://schemas.microsoft.com/office/drawing/2014/main" val="10004"/>
                  </a:ext>
                </a:extLst>
              </a:tr>
              <a:tr h="237825">
                <a:tc>
                  <a:txBody>
                    <a:bodyPr/>
                    <a:lstStyle/>
                    <a:p>
                      <a:pPr marL="0" marR="0" lvl="0" indent="0" algn="l" rtl="0">
                        <a:lnSpc>
                          <a:spcPct val="100000"/>
                        </a:lnSpc>
                        <a:spcBef>
                          <a:spcPts val="0"/>
                        </a:spcBef>
                        <a:spcAft>
                          <a:spcPts val="0"/>
                        </a:spcAft>
                        <a:buClr>
                          <a:srgbClr val="000000"/>
                        </a:buClr>
                        <a:buSzPts val="1400"/>
                        <a:buFont typeface="Arial"/>
                        <a:buNone/>
                      </a:pPr>
                      <a:r>
                        <a:rPr lang="en-CA" sz="1400" b="1" i="0" u="sng" strike="noStrike" cap="none">
                          <a:solidFill>
                            <a:srgbClr val="000000"/>
                          </a:solidFill>
                          <a:latin typeface="Calibri"/>
                          <a:ea typeface="Calibri"/>
                          <a:cs typeface="Calibri"/>
                          <a:sym typeface="Calibri"/>
                        </a:rPr>
                        <a:t>RXI</a:t>
                      </a:r>
                      <a:endParaRPr sz="1400" u="none" strike="noStrike" cap="none"/>
                    </a:p>
                  </a:txBody>
                  <a:tcPr marL="3400" marR="3400" marT="34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CED2E2"/>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CA" sz="1400" b="0" i="0" u="none" strike="noStrike" cap="none">
                          <a:solidFill>
                            <a:srgbClr val="000000"/>
                          </a:solidFill>
                          <a:latin typeface="Calibri"/>
                          <a:ea typeface="Calibri"/>
                          <a:cs typeface="Calibri"/>
                          <a:sym typeface="Calibri"/>
                        </a:rPr>
                        <a:t>0.0054</a:t>
                      </a:r>
                      <a:endParaRPr sz="1400" u="none" strike="noStrike" cap="none"/>
                    </a:p>
                  </a:txBody>
                  <a:tcPr marL="3400" marR="3400" marT="34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CED2E2"/>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CA" sz="1400" b="0" i="0" u="none" strike="noStrike" cap="none">
                          <a:solidFill>
                            <a:srgbClr val="000000"/>
                          </a:solidFill>
                          <a:latin typeface="Calibri"/>
                          <a:ea typeface="Calibri"/>
                          <a:cs typeface="Calibri"/>
                          <a:sym typeface="Calibri"/>
                        </a:rPr>
                        <a:t>-0.286</a:t>
                      </a:r>
                      <a:endParaRPr sz="1400" u="none" strike="noStrike" cap="none"/>
                    </a:p>
                  </a:txBody>
                  <a:tcPr marL="3400" marR="3400" marT="34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CED2E2"/>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CA" sz="1400" b="0" i="0" u="none" strike="noStrike" cap="none">
                          <a:solidFill>
                            <a:srgbClr val="000000"/>
                          </a:solidFill>
                          <a:latin typeface="Calibri"/>
                          <a:ea typeface="Calibri"/>
                          <a:cs typeface="Calibri"/>
                          <a:sym typeface="Calibri"/>
                        </a:rPr>
                        <a:t>0.726</a:t>
                      </a:r>
                      <a:endParaRPr sz="1400" u="none" strike="noStrike" cap="none"/>
                    </a:p>
                  </a:txBody>
                  <a:tcPr marL="3400" marR="3400" marT="340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CED2E2"/>
                    </a:solidFill>
                  </a:tcPr>
                </a:tc>
                <a:extLst>
                  <a:ext uri="{0D108BD9-81ED-4DB2-BD59-A6C34878D82A}">
                    <a16:rowId xmlns:a16="http://schemas.microsoft.com/office/drawing/2014/main" val="10005"/>
                  </a:ext>
                </a:extLst>
              </a:tr>
              <a:tr h="237825">
                <a:tc>
                  <a:txBody>
                    <a:bodyPr/>
                    <a:lstStyle/>
                    <a:p>
                      <a:pPr marL="0" marR="0" lvl="0" indent="0" algn="l" rtl="0">
                        <a:lnSpc>
                          <a:spcPct val="100000"/>
                        </a:lnSpc>
                        <a:spcBef>
                          <a:spcPts val="0"/>
                        </a:spcBef>
                        <a:spcAft>
                          <a:spcPts val="0"/>
                        </a:spcAft>
                        <a:buClr>
                          <a:srgbClr val="000000"/>
                        </a:buClr>
                        <a:buSzPts val="1400"/>
                        <a:buFont typeface="Arial"/>
                        <a:buNone/>
                      </a:pPr>
                      <a:r>
                        <a:rPr lang="en-CA" sz="1400" b="1" i="0" u="sng" strike="noStrike" cap="none">
                          <a:solidFill>
                            <a:srgbClr val="000000"/>
                          </a:solidFill>
                          <a:latin typeface="Calibri"/>
                          <a:ea typeface="Calibri"/>
                          <a:cs typeface="Calibri"/>
                          <a:sym typeface="Calibri"/>
                        </a:rPr>
                        <a:t>VNQ</a:t>
                      </a:r>
                      <a:endParaRPr sz="1400" u="none" strike="noStrike" cap="none"/>
                    </a:p>
                  </a:txBody>
                  <a:tcPr marL="3400" marR="3400" marT="34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CED2E2"/>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CA" sz="1400" b="0" i="0" u="none" strike="noStrike" cap="none">
                          <a:solidFill>
                            <a:srgbClr val="000000"/>
                          </a:solidFill>
                          <a:latin typeface="Calibri"/>
                          <a:ea typeface="Calibri"/>
                          <a:cs typeface="Calibri"/>
                          <a:sym typeface="Calibri"/>
                        </a:rPr>
                        <a:t>0.0061</a:t>
                      </a:r>
                      <a:endParaRPr sz="1400" u="none" strike="noStrike" cap="none"/>
                    </a:p>
                  </a:txBody>
                  <a:tcPr marL="3400" marR="3400" marT="34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8EAF1"/>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CA" sz="1400" b="0" i="0" u="none" strike="noStrike" cap="none">
                          <a:solidFill>
                            <a:srgbClr val="000000"/>
                          </a:solidFill>
                          <a:latin typeface="Calibri"/>
                          <a:ea typeface="Calibri"/>
                          <a:cs typeface="Calibri"/>
                          <a:sym typeface="Calibri"/>
                        </a:rPr>
                        <a:t>-0.460</a:t>
                      </a:r>
                      <a:endParaRPr sz="1400" u="none" strike="noStrike" cap="none"/>
                    </a:p>
                  </a:txBody>
                  <a:tcPr marL="3400" marR="3400" marT="34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8EAF1"/>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CA" sz="1400" b="0" i="0" u="none" strike="noStrike" cap="none">
                          <a:solidFill>
                            <a:srgbClr val="000000"/>
                          </a:solidFill>
                          <a:latin typeface="Calibri"/>
                          <a:ea typeface="Calibri"/>
                          <a:cs typeface="Calibri"/>
                          <a:sym typeface="Calibri"/>
                        </a:rPr>
                        <a:t>0.727</a:t>
                      </a:r>
                      <a:endParaRPr sz="1400" u="none" strike="noStrike" cap="none"/>
                    </a:p>
                  </a:txBody>
                  <a:tcPr marL="3400" marR="3400" marT="340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8EAF1"/>
                    </a:solidFill>
                  </a:tcPr>
                </a:tc>
                <a:extLst>
                  <a:ext uri="{0D108BD9-81ED-4DB2-BD59-A6C34878D82A}">
                    <a16:rowId xmlns:a16="http://schemas.microsoft.com/office/drawing/2014/main" val="10006"/>
                  </a:ext>
                </a:extLst>
              </a:tr>
              <a:tr h="237825">
                <a:tc>
                  <a:txBody>
                    <a:bodyPr/>
                    <a:lstStyle/>
                    <a:p>
                      <a:pPr marL="0" marR="0" lvl="0" indent="0" algn="l" rtl="0">
                        <a:lnSpc>
                          <a:spcPct val="100000"/>
                        </a:lnSpc>
                        <a:spcBef>
                          <a:spcPts val="0"/>
                        </a:spcBef>
                        <a:spcAft>
                          <a:spcPts val="0"/>
                        </a:spcAft>
                        <a:buClr>
                          <a:srgbClr val="000000"/>
                        </a:buClr>
                        <a:buSzPts val="1400"/>
                        <a:buFont typeface="Arial"/>
                        <a:buNone/>
                      </a:pPr>
                      <a:r>
                        <a:rPr lang="en-CA" sz="1400" b="1" i="0" u="sng" strike="noStrike" cap="none">
                          <a:solidFill>
                            <a:srgbClr val="000000"/>
                          </a:solidFill>
                          <a:latin typeface="Calibri"/>
                          <a:ea typeface="Calibri"/>
                          <a:cs typeface="Calibri"/>
                          <a:sym typeface="Calibri"/>
                        </a:rPr>
                        <a:t>XLP</a:t>
                      </a:r>
                      <a:endParaRPr sz="1400" u="none" strike="noStrike" cap="none"/>
                    </a:p>
                  </a:txBody>
                  <a:tcPr marL="3400" marR="3400" marT="34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CED2E2"/>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CA" sz="1400" b="0" i="0" u="none" strike="noStrike" cap="none">
                          <a:solidFill>
                            <a:srgbClr val="000000"/>
                          </a:solidFill>
                          <a:latin typeface="Calibri"/>
                          <a:ea typeface="Calibri"/>
                          <a:cs typeface="Calibri"/>
                          <a:sym typeface="Calibri"/>
                        </a:rPr>
                        <a:t>0.0055</a:t>
                      </a:r>
                      <a:endParaRPr sz="1400" u="none" strike="noStrike" cap="none"/>
                    </a:p>
                  </a:txBody>
                  <a:tcPr marL="3400" marR="3400" marT="34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CED2E2"/>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CA" sz="1400" b="0" i="0" u="none" strike="noStrike" cap="none">
                          <a:solidFill>
                            <a:srgbClr val="000000"/>
                          </a:solidFill>
                          <a:latin typeface="Calibri"/>
                          <a:ea typeface="Calibri"/>
                          <a:cs typeface="Calibri"/>
                          <a:sym typeface="Calibri"/>
                        </a:rPr>
                        <a:t>-0.457</a:t>
                      </a:r>
                      <a:endParaRPr sz="1400" u="none" strike="noStrike" cap="none"/>
                    </a:p>
                  </a:txBody>
                  <a:tcPr marL="3400" marR="3400" marT="34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CED2E2"/>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CA" sz="1400" b="0" i="0" u="none" strike="noStrike" cap="none">
                          <a:solidFill>
                            <a:srgbClr val="000000"/>
                          </a:solidFill>
                          <a:latin typeface="Calibri"/>
                          <a:ea typeface="Calibri"/>
                          <a:cs typeface="Calibri"/>
                          <a:sym typeface="Calibri"/>
                        </a:rPr>
                        <a:t>0.707</a:t>
                      </a:r>
                      <a:endParaRPr sz="1400" u="none" strike="noStrike" cap="none"/>
                    </a:p>
                  </a:txBody>
                  <a:tcPr marL="3400" marR="3400" marT="340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CED2E2"/>
                    </a:solidFill>
                  </a:tcPr>
                </a:tc>
                <a:extLst>
                  <a:ext uri="{0D108BD9-81ED-4DB2-BD59-A6C34878D82A}">
                    <a16:rowId xmlns:a16="http://schemas.microsoft.com/office/drawing/2014/main" val="10007"/>
                  </a:ext>
                </a:extLst>
              </a:tr>
              <a:tr h="237825">
                <a:tc>
                  <a:txBody>
                    <a:bodyPr/>
                    <a:lstStyle/>
                    <a:p>
                      <a:pPr marL="0" marR="0" lvl="0" indent="0" algn="l" rtl="0">
                        <a:lnSpc>
                          <a:spcPct val="100000"/>
                        </a:lnSpc>
                        <a:spcBef>
                          <a:spcPts val="0"/>
                        </a:spcBef>
                        <a:spcAft>
                          <a:spcPts val="0"/>
                        </a:spcAft>
                        <a:buClr>
                          <a:srgbClr val="000000"/>
                        </a:buClr>
                        <a:buSzPts val="1400"/>
                        <a:buFont typeface="Arial"/>
                        <a:buNone/>
                      </a:pPr>
                      <a:r>
                        <a:rPr lang="en-CA" sz="1400" b="1" i="0" u="sng" strike="noStrike" cap="none">
                          <a:solidFill>
                            <a:srgbClr val="000000"/>
                          </a:solidFill>
                          <a:latin typeface="Calibri"/>
                          <a:ea typeface="Calibri"/>
                          <a:cs typeface="Calibri"/>
                          <a:sym typeface="Calibri"/>
                        </a:rPr>
                        <a:t>XRT</a:t>
                      </a:r>
                      <a:endParaRPr sz="1400" u="none" strike="noStrike" cap="none"/>
                    </a:p>
                  </a:txBody>
                  <a:tcPr marL="3400" marR="3400" marT="34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CED2E2"/>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CA" sz="1400" b="0" i="0" u="none" strike="noStrike" cap="none">
                          <a:solidFill>
                            <a:srgbClr val="000000"/>
                          </a:solidFill>
                          <a:latin typeface="Calibri"/>
                          <a:ea typeface="Calibri"/>
                          <a:cs typeface="Calibri"/>
                          <a:sym typeface="Calibri"/>
                        </a:rPr>
                        <a:t>0.0086</a:t>
                      </a:r>
                      <a:endParaRPr sz="1400" u="none" strike="noStrike" cap="none"/>
                    </a:p>
                  </a:txBody>
                  <a:tcPr marL="3400" marR="3400" marT="34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8EAF1"/>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CA" sz="1400" b="0" i="0" u="none" strike="noStrike" cap="none">
                          <a:solidFill>
                            <a:srgbClr val="000000"/>
                          </a:solidFill>
                          <a:latin typeface="Calibri"/>
                          <a:ea typeface="Calibri"/>
                          <a:cs typeface="Calibri"/>
                          <a:sym typeface="Calibri"/>
                        </a:rPr>
                        <a:t>0.060</a:t>
                      </a:r>
                      <a:endParaRPr sz="1400" u="none" strike="noStrike" cap="none"/>
                    </a:p>
                  </a:txBody>
                  <a:tcPr marL="3400" marR="3400" marT="34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8EAF1"/>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CA" sz="1400" b="0" i="0" u="none" strike="noStrike" cap="none">
                          <a:solidFill>
                            <a:srgbClr val="000000"/>
                          </a:solidFill>
                          <a:latin typeface="Calibri"/>
                          <a:ea typeface="Calibri"/>
                          <a:cs typeface="Calibri"/>
                          <a:sym typeface="Calibri"/>
                        </a:rPr>
                        <a:t>0.892</a:t>
                      </a:r>
                      <a:endParaRPr sz="1400" u="none" strike="noStrike" cap="none"/>
                    </a:p>
                  </a:txBody>
                  <a:tcPr marL="3400" marR="3400" marT="340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8EAF1"/>
                    </a:solidFill>
                  </a:tcPr>
                </a:tc>
                <a:extLst>
                  <a:ext uri="{0D108BD9-81ED-4DB2-BD59-A6C34878D82A}">
                    <a16:rowId xmlns:a16="http://schemas.microsoft.com/office/drawing/2014/main" val="10008"/>
                  </a:ext>
                </a:extLst>
              </a:tr>
              <a:tr h="237825">
                <a:tc>
                  <a:txBody>
                    <a:bodyPr/>
                    <a:lstStyle/>
                    <a:p>
                      <a:pPr marL="0" marR="0" lvl="0" indent="0" algn="l" rtl="0">
                        <a:lnSpc>
                          <a:spcPct val="100000"/>
                        </a:lnSpc>
                        <a:spcBef>
                          <a:spcPts val="0"/>
                        </a:spcBef>
                        <a:spcAft>
                          <a:spcPts val="0"/>
                        </a:spcAft>
                        <a:buClr>
                          <a:srgbClr val="000000"/>
                        </a:buClr>
                        <a:buSzPts val="1400"/>
                        <a:buFont typeface="Arial"/>
                        <a:buNone/>
                      </a:pPr>
                      <a:r>
                        <a:rPr lang="en-CA" sz="1400" b="1" i="0" u="sng" strike="noStrike" cap="none">
                          <a:solidFill>
                            <a:srgbClr val="000000"/>
                          </a:solidFill>
                          <a:latin typeface="Calibri"/>
                          <a:ea typeface="Calibri"/>
                          <a:cs typeface="Calibri"/>
                          <a:sym typeface="Calibri"/>
                        </a:rPr>
                        <a:t>DIA</a:t>
                      </a:r>
                      <a:endParaRPr sz="1400" u="none" strike="noStrike" cap="none"/>
                    </a:p>
                  </a:txBody>
                  <a:tcPr marL="3400" marR="3400" marT="34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CED2E2"/>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CA" sz="1400" b="0" i="0" u="none" strike="noStrike" cap="none">
                          <a:solidFill>
                            <a:srgbClr val="000000"/>
                          </a:solidFill>
                          <a:latin typeface="Calibri"/>
                          <a:ea typeface="Calibri"/>
                          <a:cs typeface="Calibri"/>
                          <a:sym typeface="Calibri"/>
                        </a:rPr>
                        <a:t>0.0049</a:t>
                      </a:r>
                      <a:endParaRPr sz="1400" u="none" strike="noStrike" cap="none"/>
                    </a:p>
                  </a:txBody>
                  <a:tcPr marL="3400" marR="3400" marT="34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CED2E2"/>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CA" sz="1400" b="0" i="0" u="none" strike="noStrike" cap="none">
                          <a:solidFill>
                            <a:srgbClr val="000000"/>
                          </a:solidFill>
                          <a:latin typeface="Calibri"/>
                          <a:ea typeface="Calibri"/>
                          <a:cs typeface="Calibri"/>
                          <a:sym typeface="Calibri"/>
                        </a:rPr>
                        <a:t>-0.408</a:t>
                      </a:r>
                      <a:endParaRPr sz="1400" u="none" strike="noStrike" cap="none"/>
                    </a:p>
                  </a:txBody>
                  <a:tcPr marL="3400" marR="3400" marT="3400" marB="0" anchor="b">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CED2E2"/>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CA" sz="1400" b="0" i="0" u="none" strike="noStrike" cap="none">
                          <a:solidFill>
                            <a:srgbClr val="000000"/>
                          </a:solidFill>
                          <a:latin typeface="Calibri"/>
                          <a:ea typeface="Calibri"/>
                          <a:cs typeface="Calibri"/>
                          <a:sym typeface="Calibri"/>
                        </a:rPr>
                        <a:t>0.711</a:t>
                      </a:r>
                      <a:endParaRPr sz="1400" u="none" strike="noStrike" cap="none"/>
                    </a:p>
                  </a:txBody>
                  <a:tcPr marL="3400" marR="3400" marT="340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CED2E2"/>
                    </a:solidFill>
                  </a:tcPr>
                </a:tc>
                <a:extLst>
                  <a:ext uri="{0D108BD9-81ED-4DB2-BD59-A6C34878D82A}">
                    <a16:rowId xmlns:a16="http://schemas.microsoft.com/office/drawing/2014/main" val="10009"/>
                  </a:ext>
                </a:extLst>
              </a:tr>
              <a:tr h="237825">
                <a:tc>
                  <a:txBody>
                    <a:bodyPr/>
                    <a:lstStyle/>
                    <a:p>
                      <a:pPr marL="0" marR="0" lvl="0" indent="0" algn="l" rtl="0">
                        <a:lnSpc>
                          <a:spcPct val="100000"/>
                        </a:lnSpc>
                        <a:spcBef>
                          <a:spcPts val="0"/>
                        </a:spcBef>
                        <a:spcAft>
                          <a:spcPts val="0"/>
                        </a:spcAft>
                        <a:buClr>
                          <a:srgbClr val="000000"/>
                        </a:buClr>
                        <a:buSzPts val="1400"/>
                        <a:buFont typeface="Arial"/>
                        <a:buNone/>
                      </a:pPr>
                      <a:r>
                        <a:rPr lang="en-CA" sz="1400" b="1" i="0" u="sng" strike="noStrike" cap="none">
                          <a:solidFill>
                            <a:srgbClr val="000000"/>
                          </a:solidFill>
                          <a:latin typeface="Calibri"/>
                          <a:ea typeface="Calibri"/>
                          <a:cs typeface="Calibri"/>
                          <a:sym typeface="Calibri"/>
                        </a:rPr>
                        <a:t>IHI</a:t>
                      </a:r>
                      <a:endParaRPr sz="1400" u="none" strike="noStrike" cap="none"/>
                    </a:p>
                  </a:txBody>
                  <a:tcPr marL="3400" marR="3400" marT="34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CED2E2"/>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CA" sz="1400" b="0" i="0" u="none" strike="noStrike" cap="none">
                          <a:solidFill>
                            <a:srgbClr val="000000"/>
                          </a:solidFill>
                          <a:latin typeface="Calibri"/>
                          <a:ea typeface="Calibri"/>
                          <a:cs typeface="Calibri"/>
                          <a:sym typeface="Calibri"/>
                        </a:rPr>
                        <a:t>0.0055</a:t>
                      </a:r>
                      <a:endParaRPr sz="1400" u="none" strike="noStrike" cap="none"/>
                    </a:p>
                  </a:txBody>
                  <a:tcPr marL="3400" marR="3400" marT="34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8EAF1"/>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CA" sz="1400" b="0" i="0" u="none" strike="noStrike" cap="none">
                          <a:solidFill>
                            <a:srgbClr val="000000"/>
                          </a:solidFill>
                          <a:latin typeface="Calibri"/>
                          <a:ea typeface="Calibri"/>
                          <a:cs typeface="Calibri"/>
                          <a:sym typeface="Calibri"/>
                        </a:rPr>
                        <a:t>-0.775</a:t>
                      </a:r>
                      <a:endParaRPr sz="1400" u="none" strike="noStrike" cap="none"/>
                    </a:p>
                  </a:txBody>
                  <a:tcPr marL="3400" marR="3400" marT="3400" marB="0" anchor="b">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8EAF1"/>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CA" sz="1400" b="0" i="0" u="none" strike="noStrike" cap="none">
                          <a:solidFill>
                            <a:srgbClr val="000000"/>
                          </a:solidFill>
                          <a:latin typeface="Calibri"/>
                          <a:ea typeface="Calibri"/>
                          <a:cs typeface="Calibri"/>
                          <a:sym typeface="Calibri"/>
                        </a:rPr>
                        <a:t>0.800</a:t>
                      </a:r>
                      <a:endParaRPr sz="1400" u="none" strike="noStrike" cap="none"/>
                    </a:p>
                  </a:txBody>
                  <a:tcPr marL="3400" marR="3400" marT="340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8EAF1"/>
                    </a:solidFill>
                  </a:tcPr>
                </a:tc>
                <a:extLst>
                  <a:ext uri="{0D108BD9-81ED-4DB2-BD59-A6C34878D82A}">
                    <a16:rowId xmlns:a16="http://schemas.microsoft.com/office/drawing/2014/main" val="10010"/>
                  </a:ext>
                </a:extLst>
              </a:tr>
              <a:tr h="237825">
                <a:tc>
                  <a:txBody>
                    <a:bodyPr/>
                    <a:lstStyle/>
                    <a:p>
                      <a:pPr marL="0" marR="0" lvl="0" indent="0" algn="l" rtl="0">
                        <a:lnSpc>
                          <a:spcPct val="100000"/>
                        </a:lnSpc>
                        <a:spcBef>
                          <a:spcPts val="0"/>
                        </a:spcBef>
                        <a:spcAft>
                          <a:spcPts val="0"/>
                        </a:spcAft>
                        <a:buClr>
                          <a:srgbClr val="000000"/>
                        </a:buClr>
                        <a:buSzPts val="1400"/>
                        <a:buFont typeface="Arial"/>
                        <a:buNone/>
                      </a:pPr>
                      <a:r>
                        <a:rPr lang="en-CA" sz="1400" b="1" i="0" u="sng" strike="noStrike" cap="none">
                          <a:solidFill>
                            <a:srgbClr val="000000"/>
                          </a:solidFill>
                          <a:latin typeface="Calibri"/>
                          <a:ea typeface="Calibri"/>
                          <a:cs typeface="Calibri"/>
                          <a:sym typeface="Calibri"/>
                        </a:rPr>
                        <a:t>IYW</a:t>
                      </a:r>
                      <a:endParaRPr sz="1400" u="none" strike="noStrike" cap="none"/>
                    </a:p>
                  </a:txBody>
                  <a:tcPr marL="3400" marR="3400" marT="34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CED2E2"/>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CA" sz="1400" b="0" i="0" u="none" strike="noStrike" cap="none">
                          <a:solidFill>
                            <a:srgbClr val="000000"/>
                          </a:solidFill>
                          <a:latin typeface="Calibri"/>
                          <a:ea typeface="Calibri"/>
                          <a:cs typeface="Calibri"/>
                          <a:sym typeface="Calibri"/>
                        </a:rPr>
                        <a:t>0.0064</a:t>
                      </a:r>
                      <a:endParaRPr sz="1400" u="none" strike="noStrike" cap="none"/>
                    </a:p>
                  </a:txBody>
                  <a:tcPr marL="3400" marR="3400" marT="34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8EAF1"/>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CA" sz="1400" b="0" i="0" u="none" strike="noStrike" cap="none">
                          <a:solidFill>
                            <a:srgbClr val="000000"/>
                          </a:solidFill>
                          <a:latin typeface="Calibri"/>
                          <a:ea typeface="Calibri"/>
                          <a:cs typeface="Calibri"/>
                          <a:sym typeface="Calibri"/>
                        </a:rPr>
                        <a:t>-0.110</a:t>
                      </a:r>
                      <a:endParaRPr sz="1400" u="none" strike="noStrike" cap="none"/>
                    </a:p>
                  </a:txBody>
                  <a:tcPr marL="3400" marR="3400" marT="34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8EAF1"/>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CA" sz="1400" b="0" i="0" u="none" strike="noStrike" cap="none">
                          <a:solidFill>
                            <a:srgbClr val="000000"/>
                          </a:solidFill>
                          <a:latin typeface="Calibri"/>
                          <a:ea typeface="Calibri"/>
                          <a:cs typeface="Calibri"/>
                          <a:sym typeface="Calibri"/>
                        </a:rPr>
                        <a:t>0.725</a:t>
                      </a:r>
                      <a:endParaRPr sz="1400" u="none" strike="noStrike" cap="none"/>
                    </a:p>
                  </a:txBody>
                  <a:tcPr marL="3400" marR="3400" marT="34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8EAF1"/>
                    </a:solidFill>
                  </a:tcPr>
                </a:tc>
                <a:extLst>
                  <a:ext uri="{0D108BD9-81ED-4DB2-BD59-A6C34878D82A}">
                    <a16:rowId xmlns:a16="http://schemas.microsoft.com/office/drawing/2014/main" val="10011"/>
                  </a:ext>
                </a:extLst>
              </a:tr>
              <a:tr h="237825">
                <a:tc>
                  <a:txBody>
                    <a:bodyPr/>
                    <a:lstStyle/>
                    <a:p>
                      <a:pPr marL="0" marR="0" lvl="0" indent="0" algn="l" rtl="0">
                        <a:lnSpc>
                          <a:spcPct val="100000"/>
                        </a:lnSpc>
                        <a:spcBef>
                          <a:spcPts val="0"/>
                        </a:spcBef>
                        <a:spcAft>
                          <a:spcPts val="0"/>
                        </a:spcAft>
                        <a:buClr>
                          <a:srgbClr val="000000"/>
                        </a:buClr>
                        <a:buSzPts val="1400"/>
                        <a:buFont typeface="Arial"/>
                        <a:buNone/>
                      </a:pPr>
                      <a:r>
                        <a:rPr lang="en-CA" sz="1400" b="1" i="0" u="sng" strike="noStrike" cap="none">
                          <a:solidFill>
                            <a:srgbClr val="000000"/>
                          </a:solidFill>
                          <a:latin typeface="Calibri"/>
                          <a:ea typeface="Calibri"/>
                          <a:cs typeface="Calibri"/>
                          <a:sym typeface="Calibri"/>
                        </a:rPr>
                        <a:t>SHY</a:t>
                      </a:r>
                      <a:endParaRPr sz="1400" u="none" strike="noStrike" cap="none"/>
                    </a:p>
                  </a:txBody>
                  <a:tcPr marL="3400" marR="3400" marT="34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CED2E2"/>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CA" sz="1400" b="0" i="0" u="none" strike="noStrike" cap="none">
                          <a:solidFill>
                            <a:srgbClr val="000000"/>
                          </a:solidFill>
                          <a:latin typeface="Calibri"/>
                          <a:ea typeface="Calibri"/>
                          <a:cs typeface="Calibri"/>
                          <a:sym typeface="Calibri"/>
                        </a:rPr>
                        <a:t>0.0000</a:t>
                      </a:r>
                      <a:endParaRPr sz="1400" u="none" strike="noStrike" cap="none"/>
                    </a:p>
                  </a:txBody>
                  <a:tcPr marL="3400" marR="3400" marT="34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CED2E2"/>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CA" sz="1400" b="0" i="0" u="none" strike="noStrike" cap="none">
                          <a:solidFill>
                            <a:srgbClr val="000000"/>
                          </a:solidFill>
                          <a:latin typeface="Calibri"/>
                          <a:ea typeface="Calibri"/>
                          <a:cs typeface="Calibri"/>
                          <a:sym typeface="Calibri"/>
                        </a:rPr>
                        <a:t>-0.827</a:t>
                      </a:r>
                      <a:endParaRPr sz="1400" u="none" strike="noStrike" cap="none"/>
                    </a:p>
                  </a:txBody>
                  <a:tcPr marL="3400" marR="3400" marT="34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CED2E2"/>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CA" sz="1400" b="0" i="0" u="none" strike="noStrike" cap="none">
                          <a:solidFill>
                            <a:srgbClr val="000000"/>
                          </a:solidFill>
                          <a:latin typeface="Calibri"/>
                          <a:ea typeface="Calibri"/>
                          <a:cs typeface="Calibri"/>
                          <a:sym typeface="Calibri"/>
                        </a:rPr>
                        <a:t>0.801</a:t>
                      </a:r>
                      <a:endParaRPr sz="1400" u="none" strike="noStrike" cap="none"/>
                    </a:p>
                  </a:txBody>
                  <a:tcPr marL="3400" marR="3400" marT="34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CED2E2"/>
                    </a:solidFill>
                  </a:tcPr>
                </a:tc>
                <a:extLst>
                  <a:ext uri="{0D108BD9-81ED-4DB2-BD59-A6C34878D82A}">
                    <a16:rowId xmlns:a16="http://schemas.microsoft.com/office/drawing/2014/main" val="10012"/>
                  </a:ext>
                </a:extLst>
              </a:tr>
              <a:tr h="237825">
                <a:tc>
                  <a:txBody>
                    <a:bodyPr/>
                    <a:lstStyle/>
                    <a:p>
                      <a:pPr marL="0" marR="0" lvl="0" indent="0" algn="l" rtl="0">
                        <a:lnSpc>
                          <a:spcPct val="100000"/>
                        </a:lnSpc>
                        <a:spcBef>
                          <a:spcPts val="0"/>
                        </a:spcBef>
                        <a:spcAft>
                          <a:spcPts val="0"/>
                        </a:spcAft>
                        <a:buClr>
                          <a:srgbClr val="000000"/>
                        </a:buClr>
                        <a:buSzPts val="1400"/>
                        <a:buFont typeface="Arial"/>
                        <a:buNone/>
                      </a:pPr>
                      <a:r>
                        <a:rPr lang="en-CA" sz="1400" b="1" i="0" u="sng" strike="noStrike" cap="none">
                          <a:solidFill>
                            <a:srgbClr val="000000"/>
                          </a:solidFill>
                          <a:latin typeface="Calibri"/>
                          <a:ea typeface="Calibri"/>
                          <a:cs typeface="Calibri"/>
                          <a:sym typeface="Calibri"/>
                        </a:rPr>
                        <a:t>VIS</a:t>
                      </a:r>
                      <a:endParaRPr sz="1400" u="none" strike="noStrike" cap="none"/>
                    </a:p>
                  </a:txBody>
                  <a:tcPr marL="3400" marR="3400" marT="34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CED2E2"/>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CA" sz="1400" b="0" i="0" u="none" strike="noStrike" cap="none">
                          <a:solidFill>
                            <a:srgbClr val="000000"/>
                          </a:solidFill>
                          <a:latin typeface="Calibri"/>
                          <a:ea typeface="Calibri"/>
                          <a:cs typeface="Calibri"/>
                          <a:sym typeface="Calibri"/>
                        </a:rPr>
                        <a:t>0.0043</a:t>
                      </a:r>
                      <a:endParaRPr sz="1400" u="none" strike="noStrike" cap="none"/>
                    </a:p>
                  </a:txBody>
                  <a:tcPr marL="3400" marR="3400" marT="34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8EAF1"/>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CA" sz="1400" b="0" i="0" u="none" strike="noStrike" cap="none">
                          <a:solidFill>
                            <a:srgbClr val="000000"/>
                          </a:solidFill>
                          <a:latin typeface="Calibri"/>
                          <a:ea typeface="Calibri"/>
                          <a:cs typeface="Calibri"/>
                          <a:sym typeface="Calibri"/>
                        </a:rPr>
                        <a:t>-0.025</a:t>
                      </a:r>
                      <a:endParaRPr sz="1400" u="none" strike="noStrike" cap="none"/>
                    </a:p>
                  </a:txBody>
                  <a:tcPr marL="3400" marR="3400" marT="34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8EAF1"/>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CA" sz="1400" b="0" i="0" u="none" strike="noStrike" cap="none">
                          <a:solidFill>
                            <a:srgbClr val="000000"/>
                          </a:solidFill>
                          <a:latin typeface="Calibri"/>
                          <a:ea typeface="Calibri"/>
                          <a:cs typeface="Calibri"/>
                          <a:sym typeface="Calibri"/>
                        </a:rPr>
                        <a:t>0.764</a:t>
                      </a:r>
                      <a:endParaRPr sz="1400" u="none" strike="noStrike" cap="none"/>
                    </a:p>
                  </a:txBody>
                  <a:tcPr marL="3400" marR="3400" marT="34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8EAF1"/>
                    </a:solidFill>
                  </a:tcPr>
                </a:tc>
                <a:extLst>
                  <a:ext uri="{0D108BD9-81ED-4DB2-BD59-A6C34878D82A}">
                    <a16:rowId xmlns:a16="http://schemas.microsoft.com/office/drawing/2014/main" val="10013"/>
                  </a:ext>
                </a:extLst>
              </a:tr>
              <a:tr h="237825">
                <a:tc>
                  <a:txBody>
                    <a:bodyPr/>
                    <a:lstStyle/>
                    <a:p>
                      <a:pPr marL="0" marR="0" lvl="0" indent="0" algn="l" rtl="0">
                        <a:lnSpc>
                          <a:spcPct val="100000"/>
                        </a:lnSpc>
                        <a:spcBef>
                          <a:spcPts val="0"/>
                        </a:spcBef>
                        <a:spcAft>
                          <a:spcPts val="0"/>
                        </a:spcAft>
                        <a:buClr>
                          <a:srgbClr val="000000"/>
                        </a:buClr>
                        <a:buSzPts val="1400"/>
                        <a:buFont typeface="Arial"/>
                        <a:buNone/>
                      </a:pPr>
                      <a:r>
                        <a:rPr lang="en-CA" sz="1400" b="1" i="0" u="sng" strike="noStrike" cap="none">
                          <a:solidFill>
                            <a:srgbClr val="000000"/>
                          </a:solidFill>
                          <a:latin typeface="Calibri"/>
                          <a:ea typeface="Calibri"/>
                          <a:cs typeface="Calibri"/>
                          <a:sym typeface="Calibri"/>
                        </a:rPr>
                        <a:t>XLE</a:t>
                      </a:r>
                      <a:endParaRPr sz="1400" u="none" strike="noStrike" cap="none"/>
                    </a:p>
                  </a:txBody>
                  <a:tcPr marL="3400" marR="3400" marT="34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CED2E2"/>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CA" sz="1400" b="0" i="0" u="none" strike="noStrike" cap="none">
                          <a:solidFill>
                            <a:srgbClr val="000000"/>
                          </a:solidFill>
                          <a:latin typeface="Calibri"/>
                          <a:ea typeface="Calibri"/>
                          <a:cs typeface="Calibri"/>
                          <a:sym typeface="Calibri"/>
                        </a:rPr>
                        <a:t>0.0193</a:t>
                      </a:r>
                      <a:endParaRPr sz="1400" u="none" strike="noStrike" cap="none"/>
                    </a:p>
                  </a:txBody>
                  <a:tcPr marL="3400" marR="3400" marT="34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CED2E2"/>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CA" sz="1400" b="0" i="0" u="none" strike="noStrike" cap="none">
                          <a:solidFill>
                            <a:srgbClr val="000000"/>
                          </a:solidFill>
                          <a:latin typeface="Calibri"/>
                          <a:ea typeface="Calibri"/>
                          <a:cs typeface="Calibri"/>
                          <a:sym typeface="Calibri"/>
                        </a:rPr>
                        <a:t>-0.954</a:t>
                      </a:r>
                      <a:endParaRPr sz="1400" u="none" strike="noStrike" cap="none"/>
                    </a:p>
                  </a:txBody>
                  <a:tcPr marL="3400" marR="3400" marT="34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CED2E2"/>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CA" sz="1400" b="0" i="0" u="none" strike="noStrike" cap="none">
                          <a:solidFill>
                            <a:srgbClr val="000000"/>
                          </a:solidFill>
                          <a:latin typeface="Calibri"/>
                          <a:ea typeface="Calibri"/>
                          <a:cs typeface="Calibri"/>
                          <a:sym typeface="Calibri"/>
                        </a:rPr>
                        <a:t>0.866</a:t>
                      </a:r>
                      <a:endParaRPr sz="1400" u="none" strike="noStrike" cap="none"/>
                    </a:p>
                  </a:txBody>
                  <a:tcPr marL="3400" marR="3400" marT="340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CED2E2"/>
                    </a:solidFill>
                  </a:tcPr>
                </a:tc>
                <a:extLst>
                  <a:ext uri="{0D108BD9-81ED-4DB2-BD59-A6C34878D82A}">
                    <a16:rowId xmlns:a16="http://schemas.microsoft.com/office/drawing/2014/main" val="10014"/>
                  </a:ext>
                </a:extLst>
              </a:tr>
              <a:tr h="237825">
                <a:tc>
                  <a:txBody>
                    <a:bodyPr/>
                    <a:lstStyle/>
                    <a:p>
                      <a:pPr marL="0" marR="0" lvl="0" indent="0" algn="l" rtl="0">
                        <a:lnSpc>
                          <a:spcPct val="100000"/>
                        </a:lnSpc>
                        <a:spcBef>
                          <a:spcPts val="0"/>
                        </a:spcBef>
                        <a:spcAft>
                          <a:spcPts val="0"/>
                        </a:spcAft>
                        <a:buClr>
                          <a:srgbClr val="000000"/>
                        </a:buClr>
                        <a:buSzPts val="1400"/>
                        <a:buFont typeface="Arial"/>
                        <a:buNone/>
                      </a:pPr>
                      <a:r>
                        <a:rPr lang="en-CA" sz="1400" b="1" i="0" u="sng" strike="noStrike" cap="none">
                          <a:solidFill>
                            <a:srgbClr val="000000"/>
                          </a:solidFill>
                          <a:latin typeface="Calibri"/>
                          <a:ea typeface="Calibri"/>
                          <a:cs typeface="Calibri"/>
                          <a:sym typeface="Calibri"/>
                        </a:rPr>
                        <a:t>XLF</a:t>
                      </a:r>
                      <a:endParaRPr sz="1400" u="none" strike="noStrike" cap="none"/>
                    </a:p>
                  </a:txBody>
                  <a:tcPr marL="3400" marR="3400" marT="34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CED2E2"/>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CA" sz="1400" b="0" i="0" u="none" strike="noStrike" cap="none">
                          <a:solidFill>
                            <a:srgbClr val="000000"/>
                          </a:solidFill>
                          <a:latin typeface="Calibri"/>
                          <a:ea typeface="Calibri"/>
                          <a:cs typeface="Calibri"/>
                          <a:sym typeface="Calibri"/>
                        </a:rPr>
                        <a:t>0.0123</a:t>
                      </a:r>
                      <a:endParaRPr sz="1400" u="none" strike="noStrike" cap="none"/>
                    </a:p>
                  </a:txBody>
                  <a:tcPr marL="3400" marR="3400" marT="34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8EAF1"/>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CA" sz="1400" b="0" i="0" u="none" strike="noStrike" cap="none">
                          <a:solidFill>
                            <a:srgbClr val="000000"/>
                          </a:solidFill>
                          <a:latin typeface="Calibri"/>
                          <a:ea typeface="Calibri"/>
                          <a:cs typeface="Calibri"/>
                          <a:sym typeface="Calibri"/>
                        </a:rPr>
                        <a:t>-1.056</a:t>
                      </a:r>
                      <a:endParaRPr sz="1400" u="none" strike="noStrike" cap="none"/>
                    </a:p>
                  </a:txBody>
                  <a:tcPr marL="3400" marR="3400" marT="34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8EAF1"/>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CA" sz="1400" b="0" i="0" u="none" strike="noStrike" cap="none">
                          <a:solidFill>
                            <a:srgbClr val="000000"/>
                          </a:solidFill>
                          <a:latin typeface="Calibri"/>
                          <a:ea typeface="Calibri"/>
                          <a:cs typeface="Calibri"/>
                          <a:sym typeface="Calibri"/>
                        </a:rPr>
                        <a:t>0.774</a:t>
                      </a:r>
                      <a:endParaRPr sz="1400" u="none" strike="noStrike" cap="none"/>
                    </a:p>
                  </a:txBody>
                  <a:tcPr marL="3400" marR="3400" marT="340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8EAF1"/>
                    </a:solidFill>
                  </a:tcPr>
                </a:tc>
                <a:extLst>
                  <a:ext uri="{0D108BD9-81ED-4DB2-BD59-A6C34878D82A}">
                    <a16:rowId xmlns:a16="http://schemas.microsoft.com/office/drawing/2014/main" val="10015"/>
                  </a:ext>
                </a:extLst>
              </a:tr>
              <a:tr h="237825">
                <a:tc>
                  <a:txBody>
                    <a:bodyPr/>
                    <a:lstStyle/>
                    <a:p>
                      <a:pPr marL="0" marR="0" lvl="0" indent="0" algn="l" rtl="0">
                        <a:lnSpc>
                          <a:spcPct val="100000"/>
                        </a:lnSpc>
                        <a:spcBef>
                          <a:spcPts val="0"/>
                        </a:spcBef>
                        <a:spcAft>
                          <a:spcPts val="0"/>
                        </a:spcAft>
                        <a:buClr>
                          <a:srgbClr val="000000"/>
                        </a:buClr>
                        <a:buSzPts val="1400"/>
                        <a:buFont typeface="Arial"/>
                        <a:buNone/>
                      </a:pPr>
                      <a:r>
                        <a:rPr lang="en-CA" sz="1400" b="1" i="0" u="sng" strike="noStrike" cap="none">
                          <a:solidFill>
                            <a:srgbClr val="000000"/>
                          </a:solidFill>
                          <a:latin typeface="Calibri"/>
                          <a:ea typeface="Calibri"/>
                          <a:cs typeface="Calibri"/>
                          <a:sym typeface="Calibri"/>
                        </a:rPr>
                        <a:t>XLK</a:t>
                      </a:r>
                      <a:endParaRPr sz="1400" u="none" strike="noStrike" cap="none"/>
                    </a:p>
                  </a:txBody>
                  <a:tcPr marL="3400" marR="3400" marT="34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CED2E2"/>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CA" sz="1400" b="0" i="0" u="none" strike="noStrike" cap="none">
                          <a:solidFill>
                            <a:srgbClr val="000000"/>
                          </a:solidFill>
                          <a:latin typeface="Calibri"/>
                          <a:ea typeface="Calibri"/>
                          <a:cs typeface="Calibri"/>
                          <a:sym typeface="Calibri"/>
                        </a:rPr>
                        <a:t>0.0055</a:t>
                      </a:r>
                      <a:endParaRPr sz="1400" u="none" strike="noStrike" cap="none"/>
                    </a:p>
                  </a:txBody>
                  <a:tcPr marL="3400" marR="3400" marT="34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CED2E2"/>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CA" sz="1400" b="0" i="0" u="none" strike="noStrike" cap="none">
                          <a:solidFill>
                            <a:srgbClr val="000000"/>
                          </a:solidFill>
                          <a:latin typeface="Calibri"/>
                          <a:ea typeface="Calibri"/>
                          <a:cs typeface="Calibri"/>
                          <a:sym typeface="Calibri"/>
                        </a:rPr>
                        <a:t>-0.105</a:t>
                      </a:r>
                      <a:endParaRPr sz="1400" u="none" strike="noStrike" cap="none"/>
                    </a:p>
                  </a:txBody>
                  <a:tcPr marL="3400" marR="3400" marT="34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CED2E2"/>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CA" sz="1400" b="0" i="0" u="none" strike="noStrike" cap="none">
                          <a:solidFill>
                            <a:srgbClr val="000000"/>
                          </a:solidFill>
                          <a:latin typeface="Calibri"/>
                          <a:ea typeface="Calibri"/>
                          <a:cs typeface="Calibri"/>
                          <a:sym typeface="Calibri"/>
                        </a:rPr>
                        <a:t>0.655</a:t>
                      </a:r>
                      <a:endParaRPr sz="1400" u="none" strike="noStrike" cap="none"/>
                    </a:p>
                  </a:txBody>
                  <a:tcPr marL="3400" marR="3400" marT="340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CED2E2"/>
                    </a:solidFill>
                  </a:tcPr>
                </a:tc>
                <a:extLst>
                  <a:ext uri="{0D108BD9-81ED-4DB2-BD59-A6C34878D82A}">
                    <a16:rowId xmlns:a16="http://schemas.microsoft.com/office/drawing/2014/main" val="10016"/>
                  </a:ext>
                </a:extLst>
              </a:tr>
              <a:tr h="237825">
                <a:tc>
                  <a:txBody>
                    <a:bodyPr/>
                    <a:lstStyle/>
                    <a:p>
                      <a:pPr marL="0" marR="0" lvl="0" indent="0" algn="l" rtl="0">
                        <a:lnSpc>
                          <a:spcPct val="100000"/>
                        </a:lnSpc>
                        <a:spcBef>
                          <a:spcPts val="0"/>
                        </a:spcBef>
                        <a:spcAft>
                          <a:spcPts val="0"/>
                        </a:spcAft>
                        <a:buClr>
                          <a:srgbClr val="000000"/>
                        </a:buClr>
                        <a:buSzPts val="1400"/>
                        <a:buFont typeface="Arial"/>
                        <a:buNone/>
                      </a:pPr>
                      <a:r>
                        <a:rPr lang="en-CA" sz="1400" b="1" i="0" u="sng" strike="noStrike" cap="none">
                          <a:solidFill>
                            <a:srgbClr val="000000"/>
                          </a:solidFill>
                          <a:latin typeface="Calibri"/>
                          <a:ea typeface="Calibri"/>
                          <a:cs typeface="Calibri"/>
                          <a:sym typeface="Calibri"/>
                        </a:rPr>
                        <a:t>XLU</a:t>
                      </a:r>
                      <a:endParaRPr sz="1400" u="none" strike="noStrike" cap="none"/>
                    </a:p>
                  </a:txBody>
                  <a:tcPr marL="3400" marR="3400" marT="34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CED2E2"/>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CA" sz="1400" b="0" i="0" u="none" strike="noStrike" cap="none">
                          <a:solidFill>
                            <a:srgbClr val="000000"/>
                          </a:solidFill>
                          <a:latin typeface="Calibri"/>
                          <a:ea typeface="Calibri"/>
                          <a:cs typeface="Calibri"/>
                          <a:sym typeface="Calibri"/>
                        </a:rPr>
                        <a:t>0.0050</a:t>
                      </a:r>
                      <a:endParaRPr sz="1400" u="none" strike="noStrike" cap="none"/>
                    </a:p>
                  </a:txBody>
                  <a:tcPr marL="3400" marR="3400" marT="34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8EAF1"/>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CA" sz="1400" b="0" i="0" u="none" strike="noStrike" cap="none">
                          <a:solidFill>
                            <a:srgbClr val="000000"/>
                          </a:solidFill>
                          <a:latin typeface="Calibri"/>
                          <a:ea typeface="Calibri"/>
                          <a:cs typeface="Calibri"/>
                          <a:sym typeface="Calibri"/>
                        </a:rPr>
                        <a:t>-0.111</a:t>
                      </a:r>
                      <a:endParaRPr sz="1400" u="none" strike="noStrike" cap="none"/>
                    </a:p>
                  </a:txBody>
                  <a:tcPr marL="3400" marR="3400" marT="34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8EAF1"/>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CA" sz="1400" b="0" i="0" u="none" strike="noStrike" cap="none">
                          <a:solidFill>
                            <a:srgbClr val="000000"/>
                          </a:solidFill>
                          <a:latin typeface="Calibri"/>
                          <a:ea typeface="Calibri"/>
                          <a:cs typeface="Calibri"/>
                          <a:sym typeface="Calibri"/>
                        </a:rPr>
                        <a:t>0.718</a:t>
                      </a:r>
                      <a:endParaRPr sz="1400" u="none" strike="noStrike" cap="none"/>
                    </a:p>
                  </a:txBody>
                  <a:tcPr marL="3400" marR="3400" marT="340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8EAF1"/>
                    </a:solidFill>
                  </a:tcPr>
                </a:tc>
                <a:extLst>
                  <a:ext uri="{0D108BD9-81ED-4DB2-BD59-A6C34878D82A}">
                    <a16:rowId xmlns:a16="http://schemas.microsoft.com/office/drawing/2014/main" val="10017"/>
                  </a:ext>
                </a:extLst>
              </a:tr>
              <a:tr h="237825">
                <a:tc>
                  <a:txBody>
                    <a:bodyPr/>
                    <a:lstStyle/>
                    <a:p>
                      <a:pPr marL="0" marR="0" lvl="0" indent="0" algn="l" rtl="0">
                        <a:lnSpc>
                          <a:spcPct val="100000"/>
                        </a:lnSpc>
                        <a:spcBef>
                          <a:spcPts val="0"/>
                        </a:spcBef>
                        <a:spcAft>
                          <a:spcPts val="0"/>
                        </a:spcAft>
                        <a:buClr>
                          <a:srgbClr val="000000"/>
                        </a:buClr>
                        <a:buSzPts val="1400"/>
                        <a:buFont typeface="Arial"/>
                        <a:buNone/>
                      </a:pPr>
                      <a:r>
                        <a:rPr lang="en-CA" sz="1400" b="1" i="0" u="sng" strike="noStrike" cap="none">
                          <a:solidFill>
                            <a:srgbClr val="000000"/>
                          </a:solidFill>
                          <a:latin typeface="Calibri"/>
                          <a:ea typeface="Calibri"/>
                          <a:cs typeface="Calibri"/>
                          <a:sym typeface="Calibri"/>
                        </a:rPr>
                        <a:t>XLV</a:t>
                      </a:r>
                      <a:endParaRPr sz="1400" u="none" strike="noStrike" cap="none"/>
                    </a:p>
                  </a:txBody>
                  <a:tcPr marL="3400" marR="3400" marT="34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CED2E2"/>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CA" sz="1400" b="0" i="0" u="none" strike="noStrike" cap="none">
                          <a:solidFill>
                            <a:srgbClr val="000000"/>
                          </a:solidFill>
                          <a:latin typeface="Calibri"/>
                          <a:ea typeface="Calibri"/>
                          <a:cs typeface="Calibri"/>
                          <a:sym typeface="Calibri"/>
                        </a:rPr>
                        <a:t>0.0063</a:t>
                      </a:r>
                      <a:endParaRPr sz="1400" u="none" strike="noStrike" cap="none"/>
                    </a:p>
                  </a:txBody>
                  <a:tcPr marL="3400" marR="3400" marT="34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CED2E2"/>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CA" sz="1400" b="0" i="0" u="none" strike="noStrike" cap="none">
                          <a:solidFill>
                            <a:srgbClr val="000000"/>
                          </a:solidFill>
                          <a:latin typeface="Calibri"/>
                          <a:ea typeface="Calibri"/>
                          <a:cs typeface="Calibri"/>
                          <a:sym typeface="Calibri"/>
                        </a:rPr>
                        <a:t>-1.237</a:t>
                      </a:r>
                      <a:endParaRPr sz="1400" u="none" strike="noStrike" cap="none"/>
                    </a:p>
                  </a:txBody>
                  <a:tcPr marL="3400" marR="3400" marT="3400" marB="0" anchor="b">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CED2E2"/>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CA" sz="1400" b="0" i="0" u="none" strike="noStrike" cap="none">
                          <a:solidFill>
                            <a:srgbClr val="000000"/>
                          </a:solidFill>
                          <a:latin typeface="Calibri"/>
                          <a:ea typeface="Calibri"/>
                          <a:cs typeface="Calibri"/>
                          <a:sym typeface="Calibri"/>
                        </a:rPr>
                        <a:t>0.753</a:t>
                      </a:r>
                      <a:endParaRPr sz="1400" u="none" strike="noStrike" cap="none"/>
                    </a:p>
                  </a:txBody>
                  <a:tcPr marL="3400" marR="3400" marT="340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CED2E2"/>
                    </a:solidFill>
                  </a:tcPr>
                </a:tc>
                <a:extLst>
                  <a:ext uri="{0D108BD9-81ED-4DB2-BD59-A6C34878D82A}">
                    <a16:rowId xmlns:a16="http://schemas.microsoft.com/office/drawing/2014/main" val="10018"/>
                  </a:ext>
                </a:extLst>
              </a:tr>
              <a:tr h="237825">
                <a:tc>
                  <a:txBody>
                    <a:bodyPr/>
                    <a:lstStyle/>
                    <a:p>
                      <a:pPr marL="0" marR="0" lvl="0" indent="0" algn="l" rtl="0">
                        <a:lnSpc>
                          <a:spcPct val="100000"/>
                        </a:lnSpc>
                        <a:spcBef>
                          <a:spcPts val="0"/>
                        </a:spcBef>
                        <a:spcAft>
                          <a:spcPts val="0"/>
                        </a:spcAft>
                        <a:buClr>
                          <a:srgbClr val="000000"/>
                        </a:buClr>
                        <a:buSzPts val="1400"/>
                        <a:buFont typeface="Arial"/>
                        <a:buNone/>
                      </a:pPr>
                      <a:r>
                        <a:rPr lang="en-CA" sz="1400" b="1" i="0" u="sng" strike="noStrike" cap="none">
                          <a:solidFill>
                            <a:srgbClr val="000000"/>
                          </a:solidFill>
                          <a:latin typeface="Calibri"/>
                          <a:ea typeface="Calibri"/>
                          <a:cs typeface="Calibri"/>
                          <a:sym typeface="Calibri"/>
                        </a:rPr>
                        <a:t>XLY</a:t>
                      </a:r>
                      <a:endParaRPr sz="1400" u="none" strike="noStrike" cap="none"/>
                    </a:p>
                  </a:txBody>
                  <a:tcPr marL="3400" marR="3400" marT="34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CED2E2"/>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CA" sz="1400" b="0" i="0" u="none" strike="noStrike" cap="none">
                          <a:solidFill>
                            <a:srgbClr val="000000"/>
                          </a:solidFill>
                          <a:latin typeface="Calibri"/>
                          <a:ea typeface="Calibri"/>
                          <a:cs typeface="Calibri"/>
                          <a:sym typeface="Calibri"/>
                        </a:rPr>
                        <a:t>0.0058</a:t>
                      </a:r>
                      <a:endParaRPr sz="1400" u="none" strike="noStrike" cap="none"/>
                    </a:p>
                  </a:txBody>
                  <a:tcPr marL="3400" marR="3400" marT="34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8EAF1"/>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CA" sz="1400" b="0" i="0" u="none" strike="noStrike" cap="none">
                          <a:solidFill>
                            <a:srgbClr val="000000"/>
                          </a:solidFill>
                          <a:latin typeface="Calibri"/>
                          <a:ea typeface="Calibri"/>
                          <a:cs typeface="Calibri"/>
                          <a:sym typeface="Calibri"/>
                        </a:rPr>
                        <a:t>-0.264</a:t>
                      </a:r>
                      <a:endParaRPr sz="1400" u="none" strike="noStrike" cap="none"/>
                    </a:p>
                  </a:txBody>
                  <a:tcPr marL="3400" marR="3400" marT="3400" marB="0" anchor="b">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8EAF1"/>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CA" sz="1400" b="0" i="0" u="none" strike="noStrike" cap="none">
                          <a:solidFill>
                            <a:srgbClr val="000000"/>
                          </a:solidFill>
                          <a:latin typeface="Calibri"/>
                          <a:ea typeface="Calibri"/>
                          <a:cs typeface="Calibri"/>
                          <a:sym typeface="Calibri"/>
                        </a:rPr>
                        <a:t>0.713</a:t>
                      </a:r>
                      <a:endParaRPr sz="1400" u="none" strike="noStrike" cap="none"/>
                    </a:p>
                  </a:txBody>
                  <a:tcPr marL="3400" marR="3400" marT="340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8EAF1"/>
                    </a:solidFill>
                  </a:tcPr>
                </a:tc>
                <a:extLst>
                  <a:ext uri="{0D108BD9-81ED-4DB2-BD59-A6C34878D82A}">
                    <a16:rowId xmlns:a16="http://schemas.microsoft.com/office/drawing/2014/main" val="10019"/>
                  </a:ext>
                </a:extLst>
              </a:tr>
              <a:tr h="237825">
                <a:tc>
                  <a:txBody>
                    <a:bodyPr/>
                    <a:lstStyle/>
                    <a:p>
                      <a:pPr marL="0" marR="0" lvl="0" indent="0" algn="l" rtl="0">
                        <a:lnSpc>
                          <a:spcPct val="100000"/>
                        </a:lnSpc>
                        <a:spcBef>
                          <a:spcPts val="0"/>
                        </a:spcBef>
                        <a:spcAft>
                          <a:spcPts val="0"/>
                        </a:spcAft>
                        <a:buClr>
                          <a:srgbClr val="000000"/>
                        </a:buClr>
                        <a:buSzPts val="1400"/>
                        <a:buFont typeface="Arial"/>
                        <a:buNone/>
                      </a:pPr>
                      <a:r>
                        <a:rPr lang="en-CA" sz="1400" b="1" i="0" u="sng" strike="noStrike" cap="none">
                          <a:solidFill>
                            <a:srgbClr val="000000"/>
                          </a:solidFill>
                          <a:latin typeface="Calibri"/>
                          <a:ea typeface="Calibri"/>
                          <a:cs typeface="Calibri"/>
                          <a:sym typeface="Calibri"/>
                        </a:rPr>
                        <a:t>SIL</a:t>
                      </a:r>
                      <a:endParaRPr sz="1400" u="none" strike="noStrike" cap="none"/>
                    </a:p>
                  </a:txBody>
                  <a:tcPr marL="3400" marR="3400" marT="34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CED2E2"/>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CA" sz="1400" b="0" i="0" u="none" strike="noStrike" cap="none">
                          <a:solidFill>
                            <a:srgbClr val="000000"/>
                          </a:solidFill>
                          <a:latin typeface="Calibri"/>
                          <a:ea typeface="Calibri"/>
                          <a:cs typeface="Calibri"/>
                          <a:sym typeface="Calibri"/>
                        </a:rPr>
                        <a:t>0.0032</a:t>
                      </a:r>
                      <a:endParaRPr sz="1400" u="none" strike="noStrike" cap="none"/>
                    </a:p>
                  </a:txBody>
                  <a:tcPr marL="3400" marR="3400" marT="34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8EAF1"/>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CA" sz="1400" b="0" i="0" u="none" strike="noStrike" cap="none">
                          <a:solidFill>
                            <a:srgbClr val="000000"/>
                          </a:solidFill>
                          <a:latin typeface="Calibri"/>
                          <a:ea typeface="Calibri"/>
                          <a:cs typeface="Calibri"/>
                          <a:sym typeface="Calibri"/>
                        </a:rPr>
                        <a:t>-0.413</a:t>
                      </a:r>
                      <a:endParaRPr sz="1400" u="none" strike="noStrike" cap="none"/>
                    </a:p>
                  </a:txBody>
                  <a:tcPr marL="3400" marR="3400" marT="34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8EAF1"/>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CA" sz="1400" b="0" i="0" u="none" strike="noStrike" cap="none">
                          <a:solidFill>
                            <a:srgbClr val="000000"/>
                          </a:solidFill>
                          <a:latin typeface="Calibri"/>
                          <a:ea typeface="Calibri"/>
                          <a:cs typeface="Calibri"/>
                          <a:sym typeface="Calibri"/>
                        </a:rPr>
                        <a:t>0.946</a:t>
                      </a:r>
                      <a:endParaRPr sz="1400" u="none" strike="noStrike" cap="none"/>
                    </a:p>
                  </a:txBody>
                  <a:tcPr marL="3400" marR="3400" marT="34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8EAF1"/>
                    </a:solidFill>
                  </a:tcPr>
                </a:tc>
                <a:extLst>
                  <a:ext uri="{0D108BD9-81ED-4DB2-BD59-A6C34878D82A}">
                    <a16:rowId xmlns:a16="http://schemas.microsoft.com/office/drawing/2014/main" val="10020"/>
                  </a:ext>
                </a:extLst>
              </a:tr>
            </a:tbl>
          </a:graphicData>
        </a:graphic>
      </p:graphicFrame>
      <p:graphicFrame>
        <p:nvGraphicFramePr>
          <p:cNvPr id="248" name="Google Shape;248;g7ab34b5ed7_0_18"/>
          <p:cNvGraphicFramePr/>
          <p:nvPr/>
        </p:nvGraphicFramePr>
        <p:xfrm>
          <a:off x="4626025" y="1825658"/>
          <a:ext cx="5198350" cy="4990925"/>
        </p:xfrm>
        <a:graphic>
          <a:graphicData uri="http://schemas.openxmlformats.org/drawingml/2006/table">
            <a:tbl>
              <a:tblPr>
                <a:noFill/>
              </a:tblPr>
              <a:tblGrid>
                <a:gridCol w="566275">
                  <a:extLst>
                    <a:ext uri="{9D8B030D-6E8A-4147-A177-3AD203B41FA5}">
                      <a16:colId xmlns:a16="http://schemas.microsoft.com/office/drawing/2014/main" val="20000"/>
                    </a:ext>
                  </a:extLst>
                </a:gridCol>
                <a:gridCol w="826750">
                  <a:extLst>
                    <a:ext uri="{9D8B030D-6E8A-4147-A177-3AD203B41FA5}">
                      <a16:colId xmlns:a16="http://schemas.microsoft.com/office/drawing/2014/main" val="20001"/>
                    </a:ext>
                  </a:extLst>
                </a:gridCol>
                <a:gridCol w="1041925">
                  <a:extLst>
                    <a:ext uri="{9D8B030D-6E8A-4147-A177-3AD203B41FA5}">
                      <a16:colId xmlns:a16="http://schemas.microsoft.com/office/drawing/2014/main" val="20002"/>
                    </a:ext>
                  </a:extLst>
                </a:gridCol>
                <a:gridCol w="826750">
                  <a:extLst>
                    <a:ext uri="{9D8B030D-6E8A-4147-A177-3AD203B41FA5}">
                      <a16:colId xmlns:a16="http://schemas.microsoft.com/office/drawing/2014/main" val="20003"/>
                    </a:ext>
                  </a:extLst>
                </a:gridCol>
                <a:gridCol w="1109900">
                  <a:extLst>
                    <a:ext uri="{9D8B030D-6E8A-4147-A177-3AD203B41FA5}">
                      <a16:colId xmlns:a16="http://schemas.microsoft.com/office/drawing/2014/main" val="20004"/>
                    </a:ext>
                  </a:extLst>
                </a:gridCol>
                <a:gridCol w="826750">
                  <a:extLst>
                    <a:ext uri="{9D8B030D-6E8A-4147-A177-3AD203B41FA5}">
                      <a16:colId xmlns:a16="http://schemas.microsoft.com/office/drawing/2014/main" val="20005"/>
                    </a:ext>
                  </a:extLst>
                </a:gridCol>
              </a:tblGrid>
              <a:tr h="234425">
                <a:tc gridSpan="6">
                  <a:txBody>
                    <a:bodyPr/>
                    <a:lstStyle/>
                    <a:p>
                      <a:pPr marL="0" marR="0" lvl="0" indent="0" algn="ctr" rtl="0">
                        <a:lnSpc>
                          <a:spcPct val="100000"/>
                        </a:lnSpc>
                        <a:spcBef>
                          <a:spcPts val="0"/>
                        </a:spcBef>
                        <a:spcAft>
                          <a:spcPts val="0"/>
                        </a:spcAft>
                        <a:buClr>
                          <a:srgbClr val="000000"/>
                        </a:buClr>
                        <a:buSzPts val="1400"/>
                        <a:buFont typeface="Arial"/>
                        <a:buNone/>
                      </a:pPr>
                      <a:r>
                        <a:rPr lang="en-CA" sz="1400" b="1" i="0" u="none" strike="noStrike" cap="none">
                          <a:solidFill>
                            <a:srgbClr val="FFFFFF"/>
                          </a:solidFill>
                          <a:latin typeface="Calibri"/>
                          <a:ea typeface="Calibri"/>
                          <a:cs typeface="Calibri"/>
                          <a:sym typeface="Calibri"/>
                        </a:rPr>
                        <a:t>Random Forest Classification</a:t>
                      </a:r>
                      <a:endParaRPr sz="1400" u="none" strike="noStrike" cap="none"/>
                    </a:p>
                  </a:txBody>
                  <a:tcPr marL="3400" marR="3400" marT="3400" marB="0" anchor="ctr">
                    <a:lnL w="12700" cap="flat" cmpd="sng">
                      <a:solidFill>
                        <a:srgbClr val="FFFFFF"/>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9050" cap="flat" cmpd="sng">
                      <a:solidFill>
                        <a:srgbClr val="FFFFFF"/>
                      </a:solidFill>
                      <a:prstDash val="solid"/>
                      <a:round/>
                      <a:headEnd type="none" w="sm" len="sm"/>
                      <a:tailEnd type="none" w="sm" len="sm"/>
                    </a:lnB>
                    <a:solidFill>
                      <a:srgbClr val="253356"/>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237825">
                <a:tc>
                  <a:txBody>
                    <a:bodyPr/>
                    <a:lstStyle/>
                    <a:p>
                      <a:pPr marL="0" marR="0" lvl="0" indent="0" algn="l" rtl="0">
                        <a:lnSpc>
                          <a:spcPct val="100000"/>
                        </a:lnSpc>
                        <a:spcBef>
                          <a:spcPts val="0"/>
                        </a:spcBef>
                        <a:spcAft>
                          <a:spcPts val="0"/>
                        </a:spcAft>
                        <a:buClr>
                          <a:srgbClr val="000000"/>
                        </a:buClr>
                        <a:buSzPts val="1400"/>
                        <a:buFont typeface="Arial"/>
                        <a:buNone/>
                      </a:pPr>
                      <a:endParaRPr sz="1400" b="1" i="0" u="sng" strike="noStrike" cap="none">
                        <a:solidFill>
                          <a:srgbClr val="000000"/>
                        </a:solidFill>
                        <a:latin typeface="Calibri"/>
                        <a:ea typeface="Calibri"/>
                        <a:cs typeface="Calibri"/>
                        <a:sym typeface="Calibri"/>
                      </a:endParaRPr>
                    </a:p>
                  </a:txBody>
                  <a:tcPr marL="3400" marR="3400" marT="34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CED2E2"/>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CA" sz="1400" b="1" i="0" u="sng" strike="noStrike" cap="none">
                          <a:solidFill>
                            <a:srgbClr val="000000"/>
                          </a:solidFill>
                          <a:latin typeface="Calibri"/>
                          <a:ea typeface="Calibri"/>
                          <a:cs typeface="Calibri"/>
                          <a:sym typeface="Calibri"/>
                        </a:rPr>
                        <a:t>error</a:t>
                      </a:r>
                      <a:endParaRPr sz="1400" u="none" strike="noStrike" cap="none"/>
                    </a:p>
                  </a:txBody>
                  <a:tcPr marL="3400" marR="3400" marT="34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CED2E2"/>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CA" sz="1400" b="1" i="0" u="sng" strike="noStrike" cap="none">
                          <a:solidFill>
                            <a:srgbClr val="000000"/>
                          </a:solidFill>
                          <a:latin typeface="Calibri"/>
                          <a:ea typeface="Calibri"/>
                          <a:cs typeface="Calibri"/>
                          <a:sym typeface="Calibri"/>
                        </a:rPr>
                        <a:t>test accuracy</a:t>
                      </a:r>
                      <a:endParaRPr sz="1400" u="none" strike="noStrike" cap="none"/>
                    </a:p>
                  </a:txBody>
                  <a:tcPr marL="3400" marR="3400" marT="34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CED2E2"/>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CA" sz="1400" b="1" i="0" u="sng" strike="noStrike" cap="none">
                          <a:solidFill>
                            <a:srgbClr val="000000"/>
                          </a:solidFill>
                          <a:latin typeface="Calibri"/>
                          <a:ea typeface="Calibri"/>
                          <a:cs typeface="Calibri"/>
                          <a:sym typeface="Calibri"/>
                        </a:rPr>
                        <a:t>testr2</a:t>
                      </a:r>
                      <a:endParaRPr sz="1400" u="none" strike="noStrike" cap="none"/>
                    </a:p>
                  </a:txBody>
                  <a:tcPr marL="3400" marR="3400" marT="34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CED2E2"/>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CA" sz="1400" b="1" i="0" u="sng" strike="noStrike" cap="none">
                          <a:solidFill>
                            <a:srgbClr val="000000"/>
                          </a:solidFill>
                          <a:latin typeface="Calibri"/>
                          <a:ea typeface="Calibri"/>
                          <a:cs typeface="Calibri"/>
                          <a:sym typeface="Calibri"/>
                        </a:rPr>
                        <a:t>train accuracy</a:t>
                      </a:r>
                      <a:endParaRPr sz="1400" u="none" strike="noStrike" cap="none"/>
                    </a:p>
                  </a:txBody>
                  <a:tcPr marL="3400" marR="3400" marT="34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CED2E2"/>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CA" sz="1400" b="1" i="0" u="sng" strike="noStrike" cap="none">
                          <a:solidFill>
                            <a:srgbClr val="000000"/>
                          </a:solidFill>
                          <a:latin typeface="Calibri"/>
                          <a:ea typeface="Calibri"/>
                          <a:cs typeface="Calibri"/>
                          <a:sym typeface="Calibri"/>
                        </a:rPr>
                        <a:t>trainr2</a:t>
                      </a:r>
                      <a:endParaRPr sz="1400" u="none" strike="noStrike" cap="none"/>
                    </a:p>
                  </a:txBody>
                  <a:tcPr marL="3400" marR="3400" marT="34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CED2E2"/>
                    </a:solidFill>
                  </a:tcPr>
                </a:tc>
                <a:extLst>
                  <a:ext uri="{0D108BD9-81ED-4DB2-BD59-A6C34878D82A}">
                    <a16:rowId xmlns:a16="http://schemas.microsoft.com/office/drawing/2014/main" val="10001"/>
                  </a:ext>
                </a:extLst>
              </a:tr>
              <a:tr h="237825">
                <a:tc>
                  <a:txBody>
                    <a:bodyPr/>
                    <a:lstStyle/>
                    <a:p>
                      <a:pPr marL="0" marR="0" lvl="0" indent="0" algn="l" rtl="0">
                        <a:lnSpc>
                          <a:spcPct val="100000"/>
                        </a:lnSpc>
                        <a:spcBef>
                          <a:spcPts val="0"/>
                        </a:spcBef>
                        <a:spcAft>
                          <a:spcPts val="0"/>
                        </a:spcAft>
                        <a:buClr>
                          <a:srgbClr val="000000"/>
                        </a:buClr>
                        <a:buSzPts val="1400"/>
                        <a:buFont typeface="Arial"/>
                        <a:buNone/>
                      </a:pPr>
                      <a:r>
                        <a:rPr lang="en-CA" sz="1400" b="1" i="0" u="sng" strike="noStrike" cap="none">
                          <a:solidFill>
                            <a:srgbClr val="000000"/>
                          </a:solidFill>
                          <a:latin typeface="Calibri"/>
                          <a:ea typeface="Calibri"/>
                          <a:cs typeface="Calibri"/>
                          <a:sym typeface="Calibri"/>
                        </a:rPr>
                        <a:t>FXU</a:t>
                      </a:r>
                      <a:endParaRPr sz="1400" u="none" strike="noStrike" cap="none"/>
                    </a:p>
                  </a:txBody>
                  <a:tcPr marL="3400" marR="3400" marT="34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CED2E2"/>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CA" sz="1400" b="0" i="0" u="none" strike="noStrike" cap="none">
                          <a:solidFill>
                            <a:srgbClr val="000000"/>
                          </a:solidFill>
                          <a:latin typeface="Calibri"/>
                          <a:ea typeface="Calibri"/>
                          <a:cs typeface="Calibri"/>
                          <a:sym typeface="Calibri"/>
                        </a:rPr>
                        <a:t>1.8753</a:t>
                      </a:r>
                      <a:endParaRPr sz="1400" u="none" strike="noStrike" cap="none"/>
                    </a:p>
                  </a:txBody>
                  <a:tcPr marL="3400" marR="3400" marT="34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8EAF1"/>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CA" sz="1400" b="0" i="0" u="none" strike="noStrike" cap="none">
                          <a:solidFill>
                            <a:srgbClr val="000000"/>
                          </a:solidFill>
                          <a:latin typeface="Calibri"/>
                          <a:ea typeface="Calibri"/>
                          <a:cs typeface="Calibri"/>
                          <a:sym typeface="Calibri"/>
                        </a:rPr>
                        <a:t>0.232</a:t>
                      </a:r>
                      <a:endParaRPr sz="1400" u="none" strike="noStrike" cap="none"/>
                    </a:p>
                  </a:txBody>
                  <a:tcPr marL="3400" marR="3400" marT="34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8EAF1"/>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CA" sz="1400" b="0" i="0" u="none" strike="noStrike" cap="none">
                          <a:solidFill>
                            <a:srgbClr val="000000"/>
                          </a:solidFill>
                          <a:latin typeface="Calibri"/>
                          <a:ea typeface="Calibri"/>
                          <a:cs typeface="Calibri"/>
                          <a:sym typeface="Calibri"/>
                        </a:rPr>
                        <a:t>-1.843</a:t>
                      </a:r>
                      <a:endParaRPr sz="1400" u="none" strike="noStrike" cap="none"/>
                    </a:p>
                  </a:txBody>
                  <a:tcPr marL="3400" marR="3400" marT="34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8EAF1"/>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CA" sz="1400" b="0" i="0" u="none" strike="noStrike" cap="none">
                          <a:solidFill>
                            <a:srgbClr val="000000"/>
                          </a:solidFill>
                          <a:latin typeface="Calibri"/>
                          <a:ea typeface="Calibri"/>
                          <a:cs typeface="Calibri"/>
                          <a:sym typeface="Calibri"/>
                        </a:rPr>
                        <a:t>0.8427</a:t>
                      </a:r>
                      <a:endParaRPr sz="1400" u="none" strike="noStrike" cap="none"/>
                    </a:p>
                  </a:txBody>
                  <a:tcPr marL="3400" marR="3400" marT="34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8EAF1"/>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CA" sz="1400" b="0" i="0" u="none" strike="noStrike" cap="none">
                          <a:solidFill>
                            <a:srgbClr val="000000"/>
                          </a:solidFill>
                          <a:latin typeface="Calibri"/>
                          <a:ea typeface="Calibri"/>
                          <a:cs typeface="Calibri"/>
                          <a:sym typeface="Calibri"/>
                        </a:rPr>
                        <a:t>0.740</a:t>
                      </a:r>
                      <a:endParaRPr sz="1400" u="none" strike="noStrike" cap="none"/>
                    </a:p>
                  </a:txBody>
                  <a:tcPr marL="3400" marR="3400" marT="34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8EAF1"/>
                    </a:solidFill>
                  </a:tcPr>
                </a:tc>
                <a:extLst>
                  <a:ext uri="{0D108BD9-81ED-4DB2-BD59-A6C34878D82A}">
                    <a16:rowId xmlns:a16="http://schemas.microsoft.com/office/drawing/2014/main" val="10002"/>
                  </a:ext>
                </a:extLst>
              </a:tr>
              <a:tr h="237825">
                <a:tc>
                  <a:txBody>
                    <a:bodyPr/>
                    <a:lstStyle/>
                    <a:p>
                      <a:pPr marL="0" marR="0" lvl="0" indent="0" algn="l" rtl="0">
                        <a:lnSpc>
                          <a:spcPct val="100000"/>
                        </a:lnSpc>
                        <a:spcBef>
                          <a:spcPts val="0"/>
                        </a:spcBef>
                        <a:spcAft>
                          <a:spcPts val="0"/>
                        </a:spcAft>
                        <a:buClr>
                          <a:srgbClr val="000000"/>
                        </a:buClr>
                        <a:buSzPts val="1400"/>
                        <a:buFont typeface="Arial"/>
                        <a:buNone/>
                      </a:pPr>
                      <a:r>
                        <a:rPr lang="en-CA" sz="1400" b="1" i="0" u="sng" strike="noStrike" cap="none">
                          <a:solidFill>
                            <a:srgbClr val="000000"/>
                          </a:solidFill>
                          <a:latin typeface="Calibri"/>
                          <a:ea typeface="Calibri"/>
                          <a:cs typeface="Calibri"/>
                          <a:sym typeface="Calibri"/>
                        </a:rPr>
                        <a:t>GDX</a:t>
                      </a:r>
                      <a:endParaRPr sz="1400" u="none" strike="noStrike" cap="none"/>
                    </a:p>
                  </a:txBody>
                  <a:tcPr marL="3400" marR="3400" marT="34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CED2E2"/>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CA" sz="1400" b="0" i="0" u="none" strike="noStrike" cap="none">
                          <a:solidFill>
                            <a:srgbClr val="000000"/>
                          </a:solidFill>
                          <a:latin typeface="Calibri"/>
                          <a:ea typeface="Calibri"/>
                          <a:cs typeface="Calibri"/>
                          <a:sym typeface="Calibri"/>
                        </a:rPr>
                        <a:t>0.8678</a:t>
                      </a:r>
                      <a:endParaRPr sz="1400" u="none" strike="noStrike" cap="none"/>
                    </a:p>
                  </a:txBody>
                  <a:tcPr marL="3400" marR="3400" marT="34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CED2E2"/>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CA" sz="1400" b="0" i="0" u="none" strike="noStrike" cap="none">
                          <a:solidFill>
                            <a:srgbClr val="000000"/>
                          </a:solidFill>
                          <a:latin typeface="Calibri"/>
                          <a:ea typeface="Calibri"/>
                          <a:cs typeface="Calibri"/>
                          <a:sym typeface="Calibri"/>
                        </a:rPr>
                        <a:t>0.342</a:t>
                      </a:r>
                      <a:endParaRPr sz="1400" u="none" strike="noStrike" cap="none"/>
                    </a:p>
                  </a:txBody>
                  <a:tcPr marL="3400" marR="3400" marT="34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CED2E2"/>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CA" sz="1400" b="0" i="0" u="none" strike="noStrike" cap="none">
                          <a:solidFill>
                            <a:srgbClr val="000000"/>
                          </a:solidFill>
                          <a:latin typeface="Calibri"/>
                          <a:ea typeface="Calibri"/>
                          <a:cs typeface="Calibri"/>
                          <a:sym typeface="Calibri"/>
                        </a:rPr>
                        <a:t>-1.417</a:t>
                      </a:r>
                      <a:endParaRPr sz="1400" u="none" strike="noStrike" cap="none"/>
                    </a:p>
                  </a:txBody>
                  <a:tcPr marL="3400" marR="3400" marT="34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CED2E2"/>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CA" sz="1400" b="0" i="0" u="none" strike="noStrike" cap="none">
                          <a:solidFill>
                            <a:srgbClr val="000000"/>
                          </a:solidFill>
                          <a:latin typeface="Calibri"/>
                          <a:ea typeface="Calibri"/>
                          <a:cs typeface="Calibri"/>
                          <a:sym typeface="Calibri"/>
                        </a:rPr>
                        <a:t>0.8154</a:t>
                      </a:r>
                      <a:endParaRPr sz="1400" u="none" strike="noStrike" cap="none"/>
                    </a:p>
                  </a:txBody>
                  <a:tcPr marL="3400" marR="3400" marT="34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CED2E2"/>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CA" sz="1400" b="0" i="0" u="none" strike="noStrike" cap="none">
                          <a:solidFill>
                            <a:srgbClr val="000000"/>
                          </a:solidFill>
                          <a:latin typeface="Calibri"/>
                          <a:ea typeface="Calibri"/>
                          <a:cs typeface="Calibri"/>
                          <a:sym typeface="Calibri"/>
                        </a:rPr>
                        <a:t>0.667</a:t>
                      </a:r>
                      <a:endParaRPr sz="1400" u="none" strike="noStrike" cap="none"/>
                    </a:p>
                  </a:txBody>
                  <a:tcPr marL="3400" marR="3400" marT="34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CED2E2"/>
                    </a:solidFill>
                  </a:tcPr>
                </a:tc>
                <a:extLst>
                  <a:ext uri="{0D108BD9-81ED-4DB2-BD59-A6C34878D82A}">
                    <a16:rowId xmlns:a16="http://schemas.microsoft.com/office/drawing/2014/main" val="10003"/>
                  </a:ext>
                </a:extLst>
              </a:tr>
              <a:tr h="237825">
                <a:tc>
                  <a:txBody>
                    <a:bodyPr/>
                    <a:lstStyle/>
                    <a:p>
                      <a:pPr marL="0" marR="0" lvl="0" indent="0" algn="l" rtl="0">
                        <a:lnSpc>
                          <a:spcPct val="100000"/>
                        </a:lnSpc>
                        <a:spcBef>
                          <a:spcPts val="0"/>
                        </a:spcBef>
                        <a:spcAft>
                          <a:spcPts val="0"/>
                        </a:spcAft>
                        <a:buClr>
                          <a:srgbClr val="000000"/>
                        </a:buClr>
                        <a:buSzPts val="1400"/>
                        <a:buFont typeface="Arial"/>
                        <a:buNone/>
                      </a:pPr>
                      <a:r>
                        <a:rPr lang="en-CA" sz="1400" b="1" i="0" u="sng" strike="noStrike" cap="none">
                          <a:solidFill>
                            <a:srgbClr val="000000"/>
                          </a:solidFill>
                          <a:latin typeface="Calibri"/>
                          <a:ea typeface="Calibri"/>
                          <a:cs typeface="Calibri"/>
                          <a:sym typeface="Calibri"/>
                        </a:rPr>
                        <a:t>KBE</a:t>
                      </a:r>
                      <a:endParaRPr sz="1400" u="none" strike="noStrike" cap="none"/>
                    </a:p>
                  </a:txBody>
                  <a:tcPr marL="3400" marR="3400" marT="34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CED2E2"/>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CA" sz="1400" b="0" i="0" u="none" strike="noStrike" cap="none">
                          <a:solidFill>
                            <a:srgbClr val="000000"/>
                          </a:solidFill>
                          <a:latin typeface="Calibri"/>
                          <a:ea typeface="Calibri"/>
                          <a:cs typeface="Calibri"/>
                          <a:sym typeface="Calibri"/>
                        </a:rPr>
                        <a:t>1.0823</a:t>
                      </a:r>
                      <a:endParaRPr sz="1400" u="none" strike="noStrike" cap="none"/>
                    </a:p>
                  </a:txBody>
                  <a:tcPr marL="3400" marR="3400" marT="34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8EAF1"/>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CA" sz="1400" b="0" i="0" u="none" strike="noStrike" cap="none">
                          <a:solidFill>
                            <a:srgbClr val="000000"/>
                          </a:solidFill>
                          <a:latin typeface="Calibri"/>
                          <a:ea typeface="Calibri"/>
                          <a:cs typeface="Calibri"/>
                          <a:sym typeface="Calibri"/>
                        </a:rPr>
                        <a:t>0.426</a:t>
                      </a:r>
                      <a:endParaRPr sz="1400" u="none" strike="noStrike" cap="none"/>
                    </a:p>
                  </a:txBody>
                  <a:tcPr marL="3400" marR="3400" marT="34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8EAF1"/>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CA" sz="1400" b="0" i="0" u="none" strike="noStrike" cap="none">
                          <a:solidFill>
                            <a:srgbClr val="000000"/>
                          </a:solidFill>
                          <a:latin typeface="Calibri"/>
                          <a:ea typeface="Calibri"/>
                          <a:cs typeface="Calibri"/>
                          <a:sym typeface="Calibri"/>
                        </a:rPr>
                        <a:t>-1.047</a:t>
                      </a:r>
                      <a:endParaRPr sz="1400" u="none" strike="noStrike" cap="none"/>
                    </a:p>
                  </a:txBody>
                  <a:tcPr marL="3400" marR="3400" marT="34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8EAF1"/>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CA" sz="1400" b="0" i="0" u="none" strike="noStrike" cap="none">
                          <a:solidFill>
                            <a:srgbClr val="000000"/>
                          </a:solidFill>
                          <a:latin typeface="Calibri"/>
                          <a:ea typeface="Calibri"/>
                          <a:cs typeface="Calibri"/>
                          <a:sym typeface="Calibri"/>
                        </a:rPr>
                        <a:t>0.7888</a:t>
                      </a:r>
                      <a:endParaRPr sz="1400" u="none" strike="noStrike" cap="none"/>
                    </a:p>
                  </a:txBody>
                  <a:tcPr marL="3400" marR="3400" marT="34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8EAF1"/>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CA" sz="1400" b="0" i="0" u="none" strike="noStrike" cap="none">
                          <a:solidFill>
                            <a:srgbClr val="000000"/>
                          </a:solidFill>
                          <a:latin typeface="Calibri"/>
                          <a:ea typeface="Calibri"/>
                          <a:cs typeface="Calibri"/>
                          <a:sym typeface="Calibri"/>
                        </a:rPr>
                        <a:t>0.426</a:t>
                      </a:r>
                      <a:endParaRPr sz="1400" u="none" strike="noStrike" cap="none"/>
                    </a:p>
                  </a:txBody>
                  <a:tcPr marL="3400" marR="3400" marT="34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8EAF1"/>
                    </a:solidFill>
                  </a:tcPr>
                </a:tc>
                <a:extLst>
                  <a:ext uri="{0D108BD9-81ED-4DB2-BD59-A6C34878D82A}">
                    <a16:rowId xmlns:a16="http://schemas.microsoft.com/office/drawing/2014/main" val="10004"/>
                  </a:ext>
                </a:extLst>
              </a:tr>
              <a:tr h="237825">
                <a:tc>
                  <a:txBody>
                    <a:bodyPr/>
                    <a:lstStyle/>
                    <a:p>
                      <a:pPr marL="0" marR="0" lvl="0" indent="0" algn="l" rtl="0">
                        <a:lnSpc>
                          <a:spcPct val="100000"/>
                        </a:lnSpc>
                        <a:spcBef>
                          <a:spcPts val="0"/>
                        </a:spcBef>
                        <a:spcAft>
                          <a:spcPts val="0"/>
                        </a:spcAft>
                        <a:buClr>
                          <a:srgbClr val="000000"/>
                        </a:buClr>
                        <a:buSzPts val="1400"/>
                        <a:buFont typeface="Arial"/>
                        <a:buNone/>
                      </a:pPr>
                      <a:r>
                        <a:rPr lang="en-CA" sz="1400" b="1" i="0" u="sng" strike="noStrike" cap="none">
                          <a:solidFill>
                            <a:srgbClr val="000000"/>
                          </a:solidFill>
                          <a:latin typeface="Calibri"/>
                          <a:ea typeface="Calibri"/>
                          <a:cs typeface="Calibri"/>
                          <a:sym typeface="Calibri"/>
                        </a:rPr>
                        <a:t>RXI</a:t>
                      </a:r>
                      <a:endParaRPr sz="1400" u="none" strike="noStrike" cap="none"/>
                    </a:p>
                  </a:txBody>
                  <a:tcPr marL="3400" marR="3400" marT="34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CED2E2"/>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CA" sz="1400" b="0" i="0" u="none" strike="noStrike" cap="none">
                          <a:solidFill>
                            <a:srgbClr val="000000"/>
                          </a:solidFill>
                          <a:latin typeface="Calibri"/>
                          <a:ea typeface="Calibri"/>
                          <a:cs typeface="Calibri"/>
                          <a:sym typeface="Calibri"/>
                        </a:rPr>
                        <a:t>1.1721</a:t>
                      </a:r>
                      <a:endParaRPr sz="1400" u="none" strike="noStrike" cap="none"/>
                    </a:p>
                  </a:txBody>
                  <a:tcPr marL="3400" marR="3400" marT="34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CED2E2"/>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CA" sz="1400" b="0" i="0" u="none" strike="noStrike" cap="none">
                          <a:solidFill>
                            <a:srgbClr val="000000"/>
                          </a:solidFill>
                          <a:latin typeface="Calibri"/>
                          <a:ea typeface="Calibri"/>
                          <a:cs typeface="Calibri"/>
                          <a:sym typeface="Calibri"/>
                        </a:rPr>
                        <a:t>0.269</a:t>
                      </a:r>
                      <a:endParaRPr sz="1400" u="none" strike="noStrike" cap="none"/>
                    </a:p>
                  </a:txBody>
                  <a:tcPr marL="3400" marR="3400" marT="34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CED2E2"/>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CA" sz="1400" b="0" i="0" u="none" strike="noStrike" cap="none">
                          <a:solidFill>
                            <a:srgbClr val="000000"/>
                          </a:solidFill>
                          <a:latin typeface="Calibri"/>
                          <a:ea typeface="Calibri"/>
                          <a:cs typeface="Calibri"/>
                          <a:sym typeface="Calibri"/>
                        </a:rPr>
                        <a:t>-1.981</a:t>
                      </a:r>
                      <a:endParaRPr sz="1400" u="none" strike="noStrike" cap="none"/>
                    </a:p>
                  </a:txBody>
                  <a:tcPr marL="3400" marR="3400" marT="340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CED2E2"/>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CA" sz="1400" b="0" i="0" u="none" strike="noStrike" cap="none">
                          <a:solidFill>
                            <a:srgbClr val="000000"/>
                          </a:solidFill>
                          <a:latin typeface="Calibri"/>
                          <a:ea typeface="Calibri"/>
                          <a:cs typeface="Calibri"/>
                          <a:sym typeface="Calibri"/>
                        </a:rPr>
                        <a:t>0.8223</a:t>
                      </a:r>
                      <a:endParaRPr sz="1400" u="none" strike="noStrike" cap="none"/>
                    </a:p>
                  </a:txBody>
                  <a:tcPr marL="3400" marR="3400" marT="34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CED2E2"/>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CA" sz="1400" b="0" i="0" u="none" strike="noStrike" cap="none">
                          <a:solidFill>
                            <a:srgbClr val="000000"/>
                          </a:solidFill>
                          <a:latin typeface="Calibri"/>
                          <a:ea typeface="Calibri"/>
                          <a:cs typeface="Calibri"/>
                          <a:sym typeface="Calibri"/>
                        </a:rPr>
                        <a:t>0.732</a:t>
                      </a:r>
                      <a:endParaRPr sz="1400" u="none" strike="noStrike" cap="none"/>
                    </a:p>
                  </a:txBody>
                  <a:tcPr marL="3400" marR="3400" marT="34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CED2E2"/>
                    </a:solidFill>
                  </a:tcPr>
                </a:tc>
                <a:extLst>
                  <a:ext uri="{0D108BD9-81ED-4DB2-BD59-A6C34878D82A}">
                    <a16:rowId xmlns:a16="http://schemas.microsoft.com/office/drawing/2014/main" val="10005"/>
                  </a:ext>
                </a:extLst>
              </a:tr>
              <a:tr h="237825">
                <a:tc>
                  <a:txBody>
                    <a:bodyPr/>
                    <a:lstStyle/>
                    <a:p>
                      <a:pPr marL="0" marR="0" lvl="0" indent="0" algn="l" rtl="0">
                        <a:lnSpc>
                          <a:spcPct val="100000"/>
                        </a:lnSpc>
                        <a:spcBef>
                          <a:spcPts val="0"/>
                        </a:spcBef>
                        <a:spcAft>
                          <a:spcPts val="0"/>
                        </a:spcAft>
                        <a:buClr>
                          <a:srgbClr val="000000"/>
                        </a:buClr>
                        <a:buSzPts val="1400"/>
                        <a:buFont typeface="Arial"/>
                        <a:buNone/>
                      </a:pPr>
                      <a:r>
                        <a:rPr lang="en-CA" sz="1400" b="1" i="0" u="sng" strike="noStrike" cap="none">
                          <a:solidFill>
                            <a:srgbClr val="000000"/>
                          </a:solidFill>
                          <a:latin typeface="Calibri"/>
                          <a:ea typeface="Calibri"/>
                          <a:cs typeface="Calibri"/>
                          <a:sym typeface="Calibri"/>
                        </a:rPr>
                        <a:t>VNQ</a:t>
                      </a:r>
                      <a:endParaRPr sz="1400" u="none" strike="noStrike" cap="none"/>
                    </a:p>
                  </a:txBody>
                  <a:tcPr marL="3400" marR="3400" marT="34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CED2E2"/>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CA" sz="1400" b="0" i="0" u="none" strike="noStrike" cap="none">
                          <a:solidFill>
                            <a:srgbClr val="000000"/>
                          </a:solidFill>
                          <a:latin typeface="Calibri"/>
                          <a:ea typeface="Calibri"/>
                          <a:cs typeface="Calibri"/>
                          <a:sym typeface="Calibri"/>
                        </a:rPr>
                        <a:t>0.8504</a:t>
                      </a:r>
                      <a:endParaRPr sz="1400" u="none" strike="noStrike" cap="none"/>
                    </a:p>
                  </a:txBody>
                  <a:tcPr marL="3400" marR="3400" marT="34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8EAF1"/>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CA" sz="1400" b="0" i="0" u="none" strike="noStrike" cap="none">
                          <a:solidFill>
                            <a:srgbClr val="000000"/>
                          </a:solidFill>
                          <a:latin typeface="Calibri"/>
                          <a:ea typeface="Calibri"/>
                          <a:cs typeface="Calibri"/>
                          <a:sym typeface="Calibri"/>
                        </a:rPr>
                        <a:t>0.576</a:t>
                      </a:r>
                      <a:endParaRPr sz="1400" u="none" strike="noStrike" cap="none"/>
                    </a:p>
                  </a:txBody>
                  <a:tcPr marL="3400" marR="3400" marT="34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8EAF1"/>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CA" sz="1400" b="0" i="0" u="none" strike="noStrike" cap="none">
                          <a:solidFill>
                            <a:srgbClr val="000000"/>
                          </a:solidFill>
                          <a:latin typeface="Calibri"/>
                          <a:ea typeface="Calibri"/>
                          <a:cs typeface="Calibri"/>
                          <a:sym typeface="Calibri"/>
                        </a:rPr>
                        <a:t>-0.627</a:t>
                      </a:r>
                      <a:endParaRPr sz="1400" u="none" strike="noStrike" cap="none"/>
                    </a:p>
                  </a:txBody>
                  <a:tcPr marL="3400" marR="3400" marT="340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8EAF1"/>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CA" sz="1400" b="0" i="0" u="none" strike="noStrike" cap="none">
                          <a:solidFill>
                            <a:srgbClr val="000000"/>
                          </a:solidFill>
                          <a:latin typeface="Calibri"/>
                          <a:ea typeface="Calibri"/>
                          <a:cs typeface="Calibri"/>
                          <a:sym typeface="Calibri"/>
                        </a:rPr>
                        <a:t>0.8171</a:t>
                      </a:r>
                      <a:endParaRPr sz="1400" u="none" strike="noStrike" cap="none"/>
                    </a:p>
                  </a:txBody>
                  <a:tcPr marL="3400" marR="3400" marT="34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8EAF1"/>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CA" sz="1400" b="0" i="0" u="none" strike="noStrike" cap="none">
                          <a:solidFill>
                            <a:srgbClr val="000000"/>
                          </a:solidFill>
                          <a:latin typeface="Calibri"/>
                          <a:ea typeface="Calibri"/>
                          <a:cs typeface="Calibri"/>
                          <a:sym typeface="Calibri"/>
                        </a:rPr>
                        <a:t>0.702</a:t>
                      </a:r>
                      <a:endParaRPr sz="1400" u="none" strike="noStrike" cap="none"/>
                    </a:p>
                  </a:txBody>
                  <a:tcPr marL="3400" marR="3400" marT="34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8EAF1"/>
                    </a:solidFill>
                  </a:tcPr>
                </a:tc>
                <a:extLst>
                  <a:ext uri="{0D108BD9-81ED-4DB2-BD59-A6C34878D82A}">
                    <a16:rowId xmlns:a16="http://schemas.microsoft.com/office/drawing/2014/main" val="10006"/>
                  </a:ext>
                </a:extLst>
              </a:tr>
              <a:tr h="237825">
                <a:tc>
                  <a:txBody>
                    <a:bodyPr/>
                    <a:lstStyle/>
                    <a:p>
                      <a:pPr marL="0" marR="0" lvl="0" indent="0" algn="l" rtl="0">
                        <a:lnSpc>
                          <a:spcPct val="100000"/>
                        </a:lnSpc>
                        <a:spcBef>
                          <a:spcPts val="0"/>
                        </a:spcBef>
                        <a:spcAft>
                          <a:spcPts val="0"/>
                        </a:spcAft>
                        <a:buClr>
                          <a:srgbClr val="000000"/>
                        </a:buClr>
                        <a:buSzPts val="1400"/>
                        <a:buFont typeface="Arial"/>
                        <a:buNone/>
                      </a:pPr>
                      <a:r>
                        <a:rPr lang="en-CA" sz="1400" b="1" i="0" u="sng" strike="noStrike" cap="none">
                          <a:solidFill>
                            <a:srgbClr val="000000"/>
                          </a:solidFill>
                          <a:latin typeface="Calibri"/>
                          <a:ea typeface="Calibri"/>
                          <a:cs typeface="Calibri"/>
                          <a:sym typeface="Calibri"/>
                        </a:rPr>
                        <a:t>XLP</a:t>
                      </a:r>
                      <a:endParaRPr sz="1400" u="none" strike="noStrike" cap="none"/>
                    </a:p>
                  </a:txBody>
                  <a:tcPr marL="3400" marR="3400" marT="34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CED2E2"/>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CA" sz="1400" b="0" i="0" u="none" strike="noStrike" cap="none">
                          <a:solidFill>
                            <a:srgbClr val="000000"/>
                          </a:solidFill>
                          <a:latin typeface="Calibri"/>
                          <a:ea typeface="Calibri"/>
                          <a:cs typeface="Calibri"/>
                          <a:sym typeface="Calibri"/>
                        </a:rPr>
                        <a:t>1.1796</a:t>
                      </a:r>
                      <a:endParaRPr sz="1400" u="none" strike="noStrike" cap="none"/>
                    </a:p>
                  </a:txBody>
                  <a:tcPr marL="3400" marR="3400" marT="34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CED2E2"/>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CA" sz="1400" b="0" i="0" u="none" strike="noStrike" cap="none">
                          <a:solidFill>
                            <a:srgbClr val="000000"/>
                          </a:solidFill>
                          <a:latin typeface="Calibri"/>
                          <a:ea typeface="Calibri"/>
                          <a:cs typeface="Calibri"/>
                          <a:sym typeface="Calibri"/>
                        </a:rPr>
                        <a:t>0.524</a:t>
                      </a:r>
                      <a:endParaRPr sz="1400" u="none" strike="noStrike" cap="none"/>
                    </a:p>
                  </a:txBody>
                  <a:tcPr marL="3400" marR="3400" marT="34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CED2E2"/>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CA" sz="1400" b="0" i="0" u="none" strike="noStrike" cap="none">
                          <a:solidFill>
                            <a:srgbClr val="000000"/>
                          </a:solidFill>
                          <a:latin typeface="Calibri"/>
                          <a:ea typeface="Calibri"/>
                          <a:cs typeface="Calibri"/>
                          <a:sym typeface="Calibri"/>
                        </a:rPr>
                        <a:t>-0.947</a:t>
                      </a:r>
                      <a:endParaRPr sz="1400" u="none" strike="noStrike" cap="none"/>
                    </a:p>
                  </a:txBody>
                  <a:tcPr marL="3400" marR="3400" marT="340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CED2E2"/>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CA" sz="1400" b="0" i="0" u="none" strike="noStrike" cap="none">
                          <a:solidFill>
                            <a:srgbClr val="000000"/>
                          </a:solidFill>
                          <a:latin typeface="Calibri"/>
                          <a:ea typeface="Calibri"/>
                          <a:cs typeface="Calibri"/>
                          <a:sym typeface="Calibri"/>
                        </a:rPr>
                        <a:t>0.7882</a:t>
                      </a:r>
                      <a:endParaRPr sz="1400" u="none" strike="noStrike" cap="none"/>
                    </a:p>
                  </a:txBody>
                  <a:tcPr marL="3400" marR="3400" marT="34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CED2E2"/>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CA" sz="1400" b="0" i="0" u="none" strike="noStrike" cap="none">
                          <a:solidFill>
                            <a:srgbClr val="000000"/>
                          </a:solidFill>
                          <a:latin typeface="Calibri"/>
                          <a:ea typeface="Calibri"/>
                          <a:cs typeface="Calibri"/>
                          <a:sym typeface="Calibri"/>
                        </a:rPr>
                        <a:t>0.648</a:t>
                      </a:r>
                      <a:endParaRPr sz="1400" u="none" strike="noStrike" cap="none"/>
                    </a:p>
                  </a:txBody>
                  <a:tcPr marL="3400" marR="3400" marT="34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CED2E2"/>
                    </a:solidFill>
                  </a:tcPr>
                </a:tc>
                <a:extLst>
                  <a:ext uri="{0D108BD9-81ED-4DB2-BD59-A6C34878D82A}">
                    <a16:rowId xmlns:a16="http://schemas.microsoft.com/office/drawing/2014/main" val="10007"/>
                  </a:ext>
                </a:extLst>
              </a:tr>
              <a:tr h="237825">
                <a:tc>
                  <a:txBody>
                    <a:bodyPr/>
                    <a:lstStyle/>
                    <a:p>
                      <a:pPr marL="0" marR="0" lvl="0" indent="0" algn="l" rtl="0">
                        <a:lnSpc>
                          <a:spcPct val="100000"/>
                        </a:lnSpc>
                        <a:spcBef>
                          <a:spcPts val="0"/>
                        </a:spcBef>
                        <a:spcAft>
                          <a:spcPts val="0"/>
                        </a:spcAft>
                        <a:buClr>
                          <a:srgbClr val="000000"/>
                        </a:buClr>
                        <a:buSzPts val="1400"/>
                        <a:buFont typeface="Arial"/>
                        <a:buNone/>
                      </a:pPr>
                      <a:r>
                        <a:rPr lang="en-CA" sz="1400" b="1" i="0" u="sng" strike="noStrike" cap="none">
                          <a:solidFill>
                            <a:srgbClr val="000000"/>
                          </a:solidFill>
                          <a:latin typeface="Calibri"/>
                          <a:ea typeface="Calibri"/>
                          <a:cs typeface="Calibri"/>
                          <a:sym typeface="Calibri"/>
                        </a:rPr>
                        <a:t>XRT</a:t>
                      </a:r>
                      <a:endParaRPr sz="1400" u="none" strike="noStrike" cap="none"/>
                    </a:p>
                  </a:txBody>
                  <a:tcPr marL="3400" marR="3400" marT="34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CED2E2"/>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CA" sz="1400" b="0" i="0" u="none" strike="noStrike" cap="none">
                          <a:solidFill>
                            <a:srgbClr val="000000"/>
                          </a:solidFill>
                          <a:latin typeface="Calibri"/>
                          <a:ea typeface="Calibri"/>
                          <a:cs typeface="Calibri"/>
                          <a:sym typeface="Calibri"/>
                        </a:rPr>
                        <a:t>1.2618</a:t>
                      </a:r>
                      <a:endParaRPr sz="1400" u="none" strike="noStrike" cap="none"/>
                    </a:p>
                  </a:txBody>
                  <a:tcPr marL="3400" marR="3400" marT="34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8EAF1"/>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CA" sz="1400" b="0" i="0" u="none" strike="noStrike" cap="none">
                          <a:solidFill>
                            <a:srgbClr val="000000"/>
                          </a:solidFill>
                          <a:latin typeface="Calibri"/>
                          <a:ea typeface="Calibri"/>
                          <a:cs typeface="Calibri"/>
                          <a:sym typeface="Calibri"/>
                        </a:rPr>
                        <a:t>0.449</a:t>
                      </a:r>
                      <a:endParaRPr sz="1400" u="none" strike="noStrike" cap="none"/>
                    </a:p>
                  </a:txBody>
                  <a:tcPr marL="3400" marR="3400" marT="34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8EAF1"/>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CA" sz="1400" b="0" i="0" u="none" strike="noStrike" cap="none">
                          <a:solidFill>
                            <a:srgbClr val="000000"/>
                          </a:solidFill>
                          <a:latin typeface="Calibri"/>
                          <a:ea typeface="Calibri"/>
                          <a:cs typeface="Calibri"/>
                          <a:sym typeface="Calibri"/>
                        </a:rPr>
                        <a:t>-0.857</a:t>
                      </a:r>
                      <a:endParaRPr sz="1400" u="none" strike="noStrike" cap="none"/>
                    </a:p>
                  </a:txBody>
                  <a:tcPr marL="3400" marR="3400" marT="340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8EAF1"/>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CA" sz="1400" b="0" i="0" u="none" strike="noStrike" cap="none">
                          <a:solidFill>
                            <a:srgbClr val="000000"/>
                          </a:solidFill>
                          <a:latin typeface="Calibri"/>
                          <a:ea typeface="Calibri"/>
                          <a:cs typeface="Calibri"/>
                          <a:sym typeface="Calibri"/>
                        </a:rPr>
                        <a:t>0.8495</a:t>
                      </a:r>
                      <a:endParaRPr sz="1400" u="none" strike="noStrike" cap="none"/>
                    </a:p>
                  </a:txBody>
                  <a:tcPr marL="3400" marR="3400" marT="34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8EAF1"/>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CA" sz="1400" b="0" i="0" u="none" strike="noStrike" cap="none">
                          <a:solidFill>
                            <a:srgbClr val="000000"/>
                          </a:solidFill>
                          <a:latin typeface="Calibri"/>
                          <a:ea typeface="Calibri"/>
                          <a:cs typeface="Calibri"/>
                          <a:sym typeface="Calibri"/>
                        </a:rPr>
                        <a:t>0.740</a:t>
                      </a:r>
                      <a:endParaRPr sz="1400" u="none" strike="noStrike" cap="none"/>
                    </a:p>
                  </a:txBody>
                  <a:tcPr marL="3400" marR="3400" marT="34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8EAF1"/>
                    </a:solidFill>
                  </a:tcPr>
                </a:tc>
                <a:extLst>
                  <a:ext uri="{0D108BD9-81ED-4DB2-BD59-A6C34878D82A}">
                    <a16:rowId xmlns:a16="http://schemas.microsoft.com/office/drawing/2014/main" val="10008"/>
                  </a:ext>
                </a:extLst>
              </a:tr>
              <a:tr h="237825">
                <a:tc>
                  <a:txBody>
                    <a:bodyPr/>
                    <a:lstStyle/>
                    <a:p>
                      <a:pPr marL="0" marR="0" lvl="0" indent="0" algn="l" rtl="0">
                        <a:lnSpc>
                          <a:spcPct val="100000"/>
                        </a:lnSpc>
                        <a:spcBef>
                          <a:spcPts val="0"/>
                        </a:spcBef>
                        <a:spcAft>
                          <a:spcPts val="0"/>
                        </a:spcAft>
                        <a:buClr>
                          <a:srgbClr val="000000"/>
                        </a:buClr>
                        <a:buSzPts val="1400"/>
                        <a:buFont typeface="Arial"/>
                        <a:buNone/>
                      </a:pPr>
                      <a:r>
                        <a:rPr lang="en-CA" sz="1400" b="1" i="0" u="sng" strike="noStrike" cap="none">
                          <a:solidFill>
                            <a:srgbClr val="000000"/>
                          </a:solidFill>
                          <a:latin typeface="Calibri"/>
                          <a:ea typeface="Calibri"/>
                          <a:cs typeface="Calibri"/>
                          <a:sym typeface="Calibri"/>
                        </a:rPr>
                        <a:t>DIA</a:t>
                      </a:r>
                      <a:endParaRPr sz="1400" u="none" strike="noStrike" cap="none"/>
                    </a:p>
                  </a:txBody>
                  <a:tcPr marL="3400" marR="3400" marT="34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CED2E2"/>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CA" sz="1400" b="0" i="0" u="none" strike="noStrike" cap="none">
                          <a:solidFill>
                            <a:srgbClr val="000000"/>
                          </a:solidFill>
                          <a:latin typeface="Calibri"/>
                          <a:ea typeface="Calibri"/>
                          <a:cs typeface="Calibri"/>
                          <a:sym typeface="Calibri"/>
                        </a:rPr>
                        <a:t>0.8479</a:t>
                      </a:r>
                      <a:endParaRPr sz="1400" u="none" strike="noStrike" cap="none"/>
                    </a:p>
                  </a:txBody>
                  <a:tcPr marL="3400" marR="3400" marT="34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CED2E2"/>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CA" sz="1400" b="0" i="0" u="none" strike="noStrike" cap="none">
                          <a:solidFill>
                            <a:srgbClr val="000000"/>
                          </a:solidFill>
                          <a:latin typeface="Calibri"/>
                          <a:ea typeface="Calibri"/>
                          <a:cs typeface="Calibri"/>
                          <a:sym typeface="Calibri"/>
                        </a:rPr>
                        <a:t>0.347</a:t>
                      </a:r>
                      <a:endParaRPr sz="1400" u="none" strike="noStrike" cap="none"/>
                    </a:p>
                  </a:txBody>
                  <a:tcPr marL="3400" marR="3400" marT="3400" marB="0" anchor="b">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CED2E2"/>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CA" sz="1400" b="0" i="0" u="none" strike="noStrike" cap="none">
                          <a:solidFill>
                            <a:srgbClr val="000000"/>
                          </a:solidFill>
                          <a:latin typeface="Calibri"/>
                          <a:ea typeface="Calibri"/>
                          <a:cs typeface="Calibri"/>
                          <a:sym typeface="Calibri"/>
                        </a:rPr>
                        <a:t>-0.381</a:t>
                      </a:r>
                      <a:endParaRPr sz="1400" u="none" strike="noStrike" cap="none"/>
                    </a:p>
                  </a:txBody>
                  <a:tcPr marL="3400" marR="3400" marT="340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CED2E2"/>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CA" sz="1400" b="0" i="0" u="none" strike="noStrike" cap="none">
                          <a:solidFill>
                            <a:srgbClr val="000000"/>
                          </a:solidFill>
                          <a:latin typeface="Calibri"/>
                          <a:ea typeface="Calibri"/>
                          <a:cs typeface="Calibri"/>
                          <a:sym typeface="Calibri"/>
                        </a:rPr>
                        <a:t>0.7825</a:t>
                      </a:r>
                      <a:endParaRPr sz="1400" u="none" strike="noStrike" cap="none"/>
                    </a:p>
                  </a:txBody>
                  <a:tcPr marL="3400" marR="3400" marT="34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CED2E2"/>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CA" sz="1400" b="0" i="0" u="none" strike="noStrike" cap="none">
                          <a:solidFill>
                            <a:srgbClr val="000000"/>
                          </a:solidFill>
                          <a:latin typeface="Calibri"/>
                          <a:ea typeface="Calibri"/>
                          <a:cs typeface="Calibri"/>
                          <a:sym typeface="Calibri"/>
                        </a:rPr>
                        <a:t>0.603</a:t>
                      </a:r>
                      <a:endParaRPr sz="1400" u="none" strike="noStrike" cap="none"/>
                    </a:p>
                  </a:txBody>
                  <a:tcPr marL="3400" marR="3400" marT="3400" marB="0" anchor="b">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CED2E2"/>
                    </a:solidFill>
                  </a:tcPr>
                </a:tc>
                <a:extLst>
                  <a:ext uri="{0D108BD9-81ED-4DB2-BD59-A6C34878D82A}">
                    <a16:rowId xmlns:a16="http://schemas.microsoft.com/office/drawing/2014/main" val="10009"/>
                  </a:ext>
                </a:extLst>
              </a:tr>
              <a:tr h="237825">
                <a:tc>
                  <a:txBody>
                    <a:bodyPr/>
                    <a:lstStyle/>
                    <a:p>
                      <a:pPr marL="0" marR="0" lvl="0" indent="0" algn="l" rtl="0">
                        <a:lnSpc>
                          <a:spcPct val="100000"/>
                        </a:lnSpc>
                        <a:spcBef>
                          <a:spcPts val="0"/>
                        </a:spcBef>
                        <a:spcAft>
                          <a:spcPts val="0"/>
                        </a:spcAft>
                        <a:buClr>
                          <a:srgbClr val="000000"/>
                        </a:buClr>
                        <a:buSzPts val="1400"/>
                        <a:buFont typeface="Arial"/>
                        <a:buNone/>
                      </a:pPr>
                      <a:r>
                        <a:rPr lang="en-CA" sz="1400" b="1" i="0" u="sng" strike="noStrike" cap="none">
                          <a:solidFill>
                            <a:srgbClr val="000000"/>
                          </a:solidFill>
                          <a:latin typeface="Calibri"/>
                          <a:ea typeface="Calibri"/>
                          <a:cs typeface="Calibri"/>
                          <a:sym typeface="Calibri"/>
                        </a:rPr>
                        <a:t>IHI</a:t>
                      </a:r>
                      <a:endParaRPr sz="1400" u="none" strike="noStrike" cap="none"/>
                    </a:p>
                  </a:txBody>
                  <a:tcPr marL="3400" marR="3400" marT="34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CED2E2"/>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CA" sz="1400" b="0" i="0" u="none" strike="noStrike" cap="none">
                          <a:solidFill>
                            <a:srgbClr val="000000"/>
                          </a:solidFill>
                          <a:latin typeface="Calibri"/>
                          <a:ea typeface="Calibri"/>
                          <a:cs typeface="Calibri"/>
                          <a:sym typeface="Calibri"/>
                        </a:rPr>
                        <a:t>1.3915</a:t>
                      </a:r>
                      <a:endParaRPr sz="1400" u="none" strike="noStrike" cap="none"/>
                    </a:p>
                  </a:txBody>
                  <a:tcPr marL="3400" marR="3400" marT="34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8EAF1"/>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CA" sz="1400" b="0" i="0" u="none" strike="noStrike" cap="none">
                          <a:solidFill>
                            <a:srgbClr val="000000"/>
                          </a:solidFill>
                          <a:latin typeface="Calibri"/>
                          <a:ea typeface="Calibri"/>
                          <a:cs typeface="Calibri"/>
                          <a:sym typeface="Calibri"/>
                        </a:rPr>
                        <a:t>0.252</a:t>
                      </a:r>
                      <a:endParaRPr sz="1400" u="none" strike="noStrike" cap="none"/>
                    </a:p>
                  </a:txBody>
                  <a:tcPr marL="3400" marR="3400" marT="3400" marB="0" anchor="b">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8EAF1"/>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CA" sz="1400" b="0" i="0" u="none" strike="noStrike" cap="none">
                          <a:solidFill>
                            <a:srgbClr val="000000"/>
                          </a:solidFill>
                          <a:latin typeface="Calibri"/>
                          <a:ea typeface="Calibri"/>
                          <a:cs typeface="Calibri"/>
                          <a:sym typeface="Calibri"/>
                        </a:rPr>
                        <a:t>-2.025</a:t>
                      </a:r>
                      <a:endParaRPr sz="1400" u="none" strike="noStrike" cap="none"/>
                    </a:p>
                  </a:txBody>
                  <a:tcPr marL="3400" marR="3400" marT="340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8EAF1"/>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CA" sz="1400" b="0" i="0" u="none" strike="noStrike" cap="none">
                          <a:solidFill>
                            <a:srgbClr val="000000"/>
                          </a:solidFill>
                          <a:latin typeface="Calibri"/>
                          <a:ea typeface="Calibri"/>
                          <a:cs typeface="Calibri"/>
                          <a:sym typeface="Calibri"/>
                        </a:rPr>
                        <a:t>0.7995</a:t>
                      </a:r>
                      <a:endParaRPr sz="1400" u="none" strike="noStrike" cap="none"/>
                    </a:p>
                  </a:txBody>
                  <a:tcPr marL="3400" marR="3400" marT="34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8EAF1"/>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CA" sz="1400" b="0" i="0" u="none" strike="noStrike" cap="none">
                          <a:solidFill>
                            <a:srgbClr val="000000"/>
                          </a:solidFill>
                          <a:latin typeface="Calibri"/>
                          <a:ea typeface="Calibri"/>
                          <a:cs typeface="Calibri"/>
                          <a:sym typeface="Calibri"/>
                        </a:rPr>
                        <a:t>0.654</a:t>
                      </a:r>
                      <a:endParaRPr sz="1400" u="none" strike="noStrike" cap="none"/>
                    </a:p>
                  </a:txBody>
                  <a:tcPr marL="3400" marR="3400" marT="3400" marB="0" anchor="b">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8EAF1"/>
                    </a:solidFill>
                  </a:tcPr>
                </a:tc>
                <a:extLst>
                  <a:ext uri="{0D108BD9-81ED-4DB2-BD59-A6C34878D82A}">
                    <a16:rowId xmlns:a16="http://schemas.microsoft.com/office/drawing/2014/main" val="10010"/>
                  </a:ext>
                </a:extLst>
              </a:tr>
              <a:tr h="237825">
                <a:tc>
                  <a:txBody>
                    <a:bodyPr/>
                    <a:lstStyle/>
                    <a:p>
                      <a:pPr marL="0" marR="0" lvl="0" indent="0" algn="l" rtl="0">
                        <a:lnSpc>
                          <a:spcPct val="100000"/>
                        </a:lnSpc>
                        <a:spcBef>
                          <a:spcPts val="0"/>
                        </a:spcBef>
                        <a:spcAft>
                          <a:spcPts val="0"/>
                        </a:spcAft>
                        <a:buClr>
                          <a:srgbClr val="000000"/>
                        </a:buClr>
                        <a:buSzPts val="1400"/>
                        <a:buFont typeface="Arial"/>
                        <a:buNone/>
                      </a:pPr>
                      <a:r>
                        <a:rPr lang="en-CA" sz="1400" b="1" i="0" u="sng" strike="noStrike" cap="none">
                          <a:solidFill>
                            <a:srgbClr val="000000"/>
                          </a:solidFill>
                          <a:latin typeface="Calibri"/>
                          <a:ea typeface="Calibri"/>
                          <a:cs typeface="Calibri"/>
                          <a:sym typeface="Calibri"/>
                        </a:rPr>
                        <a:t>IYW</a:t>
                      </a:r>
                      <a:endParaRPr sz="1400" u="none" strike="noStrike" cap="none"/>
                    </a:p>
                  </a:txBody>
                  <a:tcPr marL="3400" marR="3400" marT="34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CED2E2"/>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CA" sz="1400" b="0" i="0" u="none" strike="noStrike" cap="none">
                          <a:solidFill>
                            <a:srgbClr val="000000"/>
                          </a:solidFill>
                          <a:latin typeface="Calibri"/>
                          <a:ea typeface="Calibri"/>
                          <a:cs typeface="Calibri"/>
                          <a:sym typeface="Calibri"/>
                        </a:rPr>
                        <a:t>0.9825</a:t>
                      </a:r>
                      <a:endParaRPr sz="1400" u="none" strike="noStrike" cap="none"/>
                    </a:p>
                  </a:txBody>
                  <a:tcPr marL="3400" marR="3400" marT="34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8EAF1"/>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CA" sz="1400" b="0" i="0" u="none" strike="noStrike" cap="none">
                          <a:solidFill>
                            <a:srgbClr val="000000"/>
                          </a:solidFill>
                          <a:latin typeface="Calibri"/>
                          <a:ea typeface="Calibri"/>
                          <a:cs typeface="Calibri"/>
                          <a:sym typeface="Calibri"/>
                        </a:rPr>
                        <a:t>0.242</a:t>
                      </a:r>
                      <a:endParaRPr sz="1400" u="none" strike="noStrike" cap="none"/>
                    </a:p>
                  </a:txBody>
                  <a:tcPr marL="3400" marR="3400" marT="34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8EAF1"/>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CA" sz="1400" b="0" i="0" u="none" strike="noStrike" cap="none">
                          <a:solidFill>
                            <a:srgbClr val="000000"/>
                          </a:solidFill>
                          <a:latin typeface="Calibri"/>
                          <a:ea typeface="Calibri"/>
                          <a:cs typeface="Calibri"/>
                          <a:sym typeface="Calibri"/>
                        </a:rPr>
                        <a:t>-0.800</a:t>
                      </a:r>
                      <a:endParaRPr sz="1400" u="none" strike="noStrike" cap="none"/>
                    </a:p>
                  </a:txBody>
                  <a:tcPr marL="3400" marR="3400" marT="34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8EAF1"/>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CA" sz="1400" b="0" i="0" u="none" strike="noStrike" cap="none">
                          <a:solidFill>
                            <a:srgbClr val="000000"/>
                          </a:solidFill>
                          <a:latin typeface="Calibri"/>
                          <a:ea typeface="Calibri"/>
                          <a:cs typeface="Calibri"/>
                          <a:sym typeface="Calibri"/>
                        </a:rPr>
                        <a:t>0.7859</a:t>
                      </a:r>
                      <a:endParaRPr sz="1400" u="none" strike="noStrike" cap="none"/>
                    </a:p>
                  </a:txBody>
                  <a:tcPr marL="3400" marR="3400" marT="34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8EAF1"/>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CA" sz="1400" b="0" i="0" u="none" strike="noStrike" cap="none">
                          <a:solidFill>
                            <a:srgbClr val="000000"/>
                          </a:solidFill>
                          <a:latin typeface="Calibri"/>
                          <a:ea typeface="Calibri"/>
                          <a:cs typeface="Calibri"/>
                          <a:sym typeface="Calibri"/>
                        </a:rPr>
                        <a:t>0.564</a:t>
                      </a:r>
                      <a:endParaRPr sz="1400" u="none" strike="noStrike" cap="none"/>
                    </a:p>
                  </a:txBody>
                  <a:tcPr marL="3400" marR="3400" marT="34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8EAF1"/>
                    </a:solidFill>
                  </a:tcPr>
                </a:tc>
                <a:extLst>
                  <a:ext uri="{0D108BD9-81ED-4DB2-BD59-A6C34878D82A}">
                    <a16:rowId xmlns:a16="http://schemas.microsoft.com/office/drawing/2014/main" val="10011"/>
                  </a:ext>
                </a:extLst>
              </a:tr>
              <a:tr h="237825">
                <a:tc>
                  <a:txBody>
                    <a:bodyPr/>
                    <a:lstStyle/>
                    <a:p>
                      <a:pPr marL="0" marR="0" lvl="0" indent="0" algn="l" rtl="0">
                        <a:lnSpc>
                          <a:spcPct val="100000"/>
                        </a:lnSpc>
                        <a:spcBef>
                          <a:spcPts val="0"/>
                        </a:spcBef>
                        <a:spcAft>
                          <a:spcPts val="0"/>
                        </a:spcAft>
                        <a:buClr>
                          <a:srgbClr val="000000"/>
                        </a:buClr>
                        <a:buSzPts val="1400"/>
                        <a:buFont typeface="Arial"/>
                        <a:buNone/>
                      </a:pPr>
                      <a:r>
                        <a:rPr lang="en-CA" sz="1400" b="1" i="0" u="sng" strike="noStrike" cap="none">
                          <a:solidFill>
                            <a:srgbClr val="000000"/>
                          </a:solidFill>
                          <a:latin typeface="Calibri"/>
                          <a:ea typeface="Calibri"/>
                          <a:cs typeface="Calibri"/>
                          <a:sym typeface="Calibri"/>
                        </a:rPr>
                        <a:t>SHY</a:t>
                      </a:r>
                      <a:endParaRPr sz="1400" u="none" strike="noStrike" cap="none"/>
                    </a:p>
                  </a:txBody>
                  <a:tcPr marL="3400" marR="3400" marT="34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CED2E2"/>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CA" sz="1400" b="0" i="0" u="none" strike="noStrike" cap="none">
                          <a:solidFill>
                            <a:srgbClr val="000000"/>
                          </a:solidFill>
                          <a:latin typeface="Calibri"/>
                          <a:ea typeface="Calibri"/>
                          <a:cs typeface="Calibri"/>
                          <a:sym typeface="Calibri"/>
                        </a:rPr>
                        <a:t>2.9127</a:t>
                      </a:r>
                      <a:endParaRPr sz="1400" u="none" strike="noStrike" cap="none"/>
                    </a:p>
                  </a:txBody>
                  <a:tcPr marL="3400" marR="3400" marT="34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CED2E2"/>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CA" sz="1400" b="0" i="0" u="none" strike="noStrike" cap="none">
                          <a:solidFill>
                            <a:srgbClr val="000000"/>
                          </a:solidFill>
                          <a:latin typeface="Calibri"/>
                          <a:ea typeface="Calibri"/>
                          <a:cs typeface="Calibri"/>
                          <a:sym typeface="Calibri"/>
                        </a:rPr>
                        <a:t>0.107</a:t>
                      </a:r>
                      <a:endParaRPr sz="1400" u="none" strike="noStrike" cap="none"/>
                    </a:p>
                  </a:txBody>
                  <a:tcPr marL="3400" marR="3400" marT="34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CED2E2"/>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CA" sz="1400" b="0" i="0" u="none" strike="noStrike" cap="none">
                          <a:solidFill>
                            <a:srgbClr val="000000"/>
                          </a:solidFill>
                          <a:latin typeface="Calibri"/>
                          <a:ea typeface="Calibri"/>
                          <a:cs typeface="Calibri"/>
                          <a:sym typeface="Calibri"/>
                        </a:rPr>
                        <a:t>-5.350</a:t>
                      </a:r>
                      <a:endParaRPr sz="1400" u="none" strike="noStrike" cap="none"/>
                    </a:p>
                  </a:txBody>
                  <a:tcPr marL="3400" marR="3400" marT="34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CED2E2"/>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CA" sz="1400" b="0" i="0" u="none" strike="noStrike" cap="none">
                          <a:solidFill>
                            <a:srgbClr val="000000"/>
                          </a:solidFill>
                          <a:latin typeface="Calibri"/>
                          <a:ea typeface="Calibri"/>
                          <a:cs typeface="Calibri"/>
                          <a:sym typeface="Calibri"/>
                        </a:rPr>
                        <a:t>0.8191</a:t>
                      </a:r>
                      <a:endParaRPr sz="1400" u="none" strike="noStrike" cap="none"/>
                    </a:p>
                  </a:txBody>
                  <a:tcPr marL="3400" marR="3400" marT="34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CED2E2"/>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CA" sz="1400" b="0" i="0" u="none" strike="noStrike" cap="none">
                          <a:solidFill>
                            <a:srgbClr val="000000"/>
                          </a:solidFill>
                          <a:latin typeface="Calibri"/>
                          <a:ea typeface="Calibri"/>
                          <a:cs typeface="Calibri"/>
                          <a:sym typeface="Calibri"/>
                        </a:rPr>
                        <a:t>0.494</a:t>
                      </a:r>
                      <a:endParaRPr sz="1400" u="none" strike="noStrike" cap="none"/>
                    </a:p>
                  </a:txBody>
                  <a:tcPr marL="3400" marR="3400" marT="34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CED2E2"/>
                    </a:solidFill>
                  </a:tcPr>
                </a:tc>
                <a:extLst>
                  <a:ext uri="{0D108BD9-81ED-4DB2-BD59-A6C34878D82A}">
                    <a16:rowId xmlns:a16="http://schemas.microsoft.com/office/drawing/2014/main" val="10012"/>
                  </a:ext>
                </a:extLst>
              </a:tr>
              <a:tr h="237825">
                <a:tc>
                  <a:txBody>
                    <a:bodyPr/>
                    <a:lstStyle/>
                    <a:p>
                      <a:pPr marL="0" marR="0" lvl="0" indent="0" algn="l" rtl="0">
                        <a:lnSpc>
                          <a:spcPct val="100000"/>
                        </a:lnSpc>
                        <a:spcBef>
                          <a:spcPts val="0"/>
                        </a:spcBef>
                        <a:spcAft>
                          <a:spcPts val="0"/>
                        </a:spcAft>
                        <a:buClr>
                          <a:srgbClr val="000000"/>
                        </a:buClr>
                        <a:buSzPts val="1400"/>
                        <a:buFont typeface="Arial"/>
                        <a:buNone/>
                      </a:pPr>
                      <a:r>
                        <a:rPr lang="en-CA" sz="1400" b="1" i="0" u="sng" strike="noStrike" cap="none">
                          <a:solidFill>
                            <a:srgbClr val="000000"/>
                          </a:solidFill>
                          <a:latin typeface="Calibri"/>
                          <a:ea typeface="Calibri"/>
                          <a:cs typeface="Calibri"/>
                          <a:sym typeface="Calibri"/>
                        </a:rPr>
                        <a:t>VIS</a:t>
                      </a:r>
                      <a:endParaRPr sz="1400" u="none" strike="noStrike" cap="none"/>
                    </a:p>
                  </a:txBody>
                  <a:tcPr marL="3400" marR="3400" marT="34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CED2E2"/>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CA" sz="1400" b="0" i="0" u="none" strike="noStrike" cap="none">
                          <a:solidFill>
                            <a:srgbClr val="000000"/>
                          </a:solidFill>
                          <a:latin typeface="Calibri"/>
                          <a:ea typeface="Calibri"/>
                          <a:cs typeface="Calibri"/>
                          <a:sym typeface="Calibri"/>
                        </a:rPr>
                        <a:t>0.9027</a:t>
                      </a:r>
                      <a:endParaRPr sz="1400" u="none" strike="noStrike" cap="none"/>
                    </a:p>
                  </a:txBody>
                  <a:tcPr marL="3400" marR="3400" marT="34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8EAF1"/>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CA" sz="1400" b="0" i="0" u="none" strike="noStrike" cap="none">
                          <a:solidFill>
                            <a:srgbClr val="000000"/>
                          </a:solidFill>
                          <a:latin typeface="Calibri"/>
                          <a:ea typeface="Calibri"/>
                          <a:cs typeface="Calibri"/>
                          <a:sym typeface="Calibri"/>
                        </a:rPr>
                        <a:t>0.374</a:t>
                      </a:r>
                      <a:endParaRPr sz="1400" u="none" strike="noStrike" cap="none"/>
                    </a:p>
                  </a:txBody>
                  <a:tcPr marL="3400" marR="3400" marT="34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8EAF1"/>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CA" sz="1400" b="0" i="0" u="none" strike="noStrike" cap="none">
                          <a:solidFill>
                            <a:srgbClr val="000000"/>
                          </a:solidFill>
                          <a:latin typeface="Calibri"/>
                          <a:ea typeface="Calibri"/>
                          <a:cs typeface="Calibri"/>
                          <a:sym typeface="Calibri"/>
                        </a:rPr>
                        <a:t>-1.298</a:t>
                      </a:r>
                      <a:endParaRPr sz="1400" u="none" strike="noStrike" cap="none"/>
                    </a:p>
                  </a:txBody>
                  <a:tcPr marL="3400" marR="3400" marT="34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8EAF1"/>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CA" sz="1400" b="0" i="0" u="none" strike="noStrike" cap="none">
                          <a:solidFill>
                            <a:srgbClr val="000000"/>
                          </a:solidFill>
                          <a:latin typeface="Calibri"/>
                          <a:ea typeface="Calibri"/>
                          <a:cs typeface="Calibri"/>
                          <a:sym typeface="Calibri"/>
                        </a:rPr>
                        <a:t>0.8274</a:t>
                      </a:r>
                      <a:endParaRPr sz="1400" u="none" strike="noStrike" cap="none"/>
                    </a:p>
                  </a:txBody>
                  <a:tcPr marL="3400" marR="3400" marT="34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8EAF1"/>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CA" sz="1400" b="0" i="0" u="none" strike="noStrike" cap="none">
                          <a:solidFill>
                            <a:srgbClr val="000000"/>
                          </a:solidFill>
                          <a:latin typeface="Calibri"/>
                          <a:ea typeface="Calibri"/>
                          <a:cs typeface="Calibri"/>
                          <a:sym typeface="Calibri"/>
                        </a:rPr>
                        <a:t>0.704</a:t>
                      </a:r>
                      <a:endParaRPr sz="1400" u="none" strike="noStrike" cap="none"/>
                    </a:p>
                  </a:txBody>
                  <a:tcPr marL="3400" marR="3400" marT="34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8EAF1"/>
                    </a:solidFill>
                  </a:tcPr>
                </a:tc>
                <a:extLst>
                  <a:ext uri="{0D108BD9-81ED-4DB2-BD59-A6C34878D82A}">
                    <a16:rowId xmlns:a16="http://schemas.microsoft.com/office/drawing/2014/main" val="10013"/>
                  </a:ext>
                </a:extLst>
              </a:tr>
              <a:tr h="237825">
                <a:tc>
                  <a:txBody>
                    <a:bodyPr/>
                    <a:lstStyle/>
                    <a:p>
                      <a:pPr marL="0" marR="0" lvl="0" indent="0" algn="l" rtl="0">
                        <a:lnSpc>
                          <a:spcPct val="100000"/>
                        </a:lnSpc>
                        <a:spcBef>
                          <a:spcPts val="0"/>
                        </a:spcBef>
                        <a:spcAft>
                          <a:spcPts val="0"/>
                        </a:spcAft>
                        <a:buClr>
                          <a:srgbClr val="000000"/>
                        </a:buClr>
                        <a:buSzPts val="1400"/>
                        <a:buFont typeface="Arial"/>
                        <a:buNone/>
                      </a:pPr>
                      <a:r>
                        <a:rPr lang="en-CA" sz="1400" b="1" i="0" u="sng" strike="noStrike" cap="none">
                          <a:solidFill>
                            <a:srgbClr val="000000"/>
                          </a:solidFill>
                          <a:latin typeface="Calibri"/>
                          <a:ea typeface="Calibri"/>
                          <a:cs typeface="Calibri"/>
                          <a:sym typeface="Calibri"/>
                        </a:rPr>
                        <a:t>XLE</a:t>
                      </a:r>
                      <a:endParaRPr sz="1400" u="none" strike="noStrike" cap="none"/>
                    </a:p>
                  </a:txBody>
                  <a:tcPr marL="3400" marR="3400" marT="34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CED2E2"/>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CA" sz="1400" b="0" i="0" u="none" strike="noStrike" cap="none">
                          <a:solidFill>
                            <a:srgbClr val="000000"/>
                          </a:solidFill>
                          <a:latin typeface="Calibri"/>
                          <a:ea typeface="Calibri"/>
                          <a:cs typeface="Calibri"/>
                          <a:sym typeface="Calibri"/>
                        </a:rPr>
                        <a:t>1.3466</a:t>
                      </a:r>
                      <a:endParaRPr sz="1400" u="none" strike="noStrike" cap="none"/>
                    </a:p>
                  </a:txBody>
                  <a:tcPr marL="3400" marR="3400" marT="34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CED2E2"/>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CA" sz="1400" b="0" i="0" u="none" strike="noStrike" cap="none">
                          <a:solidFill>
                            <a:srgbClr val="000000"/>
                          </a:solidFill>
                          <a:latin typeface="Calibri"/>
                          <a:ea typeface="Calibri"/>
                          <a:cs typeface="Calibri"/>
                          <a:sym typeface="Calibri"/>
                        </a:rPr>
                        <a:t>0.372</a:t>
                      </a:r>
                      <a:endParaRPr sz="1400" u="none" strike="noStrike" cap="none"/>
                    </a:p>
                  </a:txBody>
                  <a:tcPr marL="3400" marR="3400" marT="34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CED2E2"/>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CA" sz="1400" b="0" i="0" u="none" strike="noStrike" cap="none">
                          <a:solidFill>
                            <a:srgbClr val="000000"/>
                          </a:solidFill>
                          <a:latin typeface="Calibri"/>
                          <a:ea typeface="Calibri"/>
                          <a:cs typeface="Calibri"/>
                          <a:sym typeface="Calibri"/>
                        </a:rPr>
                        <a:t>-1.269</a:t>
                      </a:r>
                      <a:endParaRPr sz="1400" u="none" strike="noStrike" cap="none"/>
                    </a:p>
                  </a:txBody>
                  <a:tcPr marL="3400" marR="3400" marT="340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CED2E2"/>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CA" sz="1400" b="0" i="0" u="none" strike="noStrike" cap="none">
                          <a:solidFill>
                            <a:srgbClr val="000000"/>
                          </a:solidFill>
                          <a:latin typeface="Calibri"/>
                          <a:ea typeface="Calibri"/>
                          <a:cs typeface="Calibri"/>
                          <a:sym typeface="Calibri"/>
                        </a:rPr>
                        <a:t>0.8910</a:t>
                      </a:r>
                      <a:endParaRPr sz="1400" u="none" strike="noStrike" cap="none"/>
                    </a:p>
                  </a:txBody>
                  <a:tcPr marL="3400" marR="3400" marT="34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CED2E2"/>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CA" sz="1400" b="0" i="0" u="none" strike="noStrike" cap="none">
                          <a:solidFill>
                            <a:srgbClr val="000000"/>
                          </a:solidFill>
                          <a:latin typeface="Calibri"/>
                          <a:ea typeface="Calibri"/>
                          <a:cs typeface="Calibri"/>
                          <a:sym typeface="Calibri"/>
                        </a:rPr>
                        <a:t>0.830</a:t>
                      </a:r>
                      <a:endParaRPr sz="1400" u="none" strike="noStrike" cap="none"/>
                    </a:p>
                  </a:txBody>
                  <a:tcPr marL="3400" marR="3400" marT="34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CED2E2"/>
                    </a:solidFill>
                  </a:tcPr>
                </a:tc>
                <a:extLst>
                  <a:ext uri="{0D108BD9-81ED-4DB2-BD59-A6C34878D82A}">
                    <a16:rowId xmlns:a16="http://schemas.microsoft.com/office/drawing/2014/main" val="10014"/>
                  </a:ext>
                </a:extLst>
              </a:tr>
              <a:tr h="237825">
                <a:tc>
                  <a:txBody>
                    <a:bodyPr/>
                    <a:lstStyle/>
                    <a:p>
                      <a:pPr marL="0" marR="0" lvl="0" indent="0" algn="l" rtl="0">
                        <a:lnSpc>
                          <a:spcPct val="100000"/>
                        </a:lnSpc>
                        <a:spcBef>
                          <a:spcPts val="0"/>
                        </a:spcBef>
                        <a:spcAft>
                          <a:spcPts val="0"/>
                        </a:spcAft>
                        <a:buClr>
                          <a:srgbClr val="000000"/>
                        </a:buClr>
                        <a:buSzPts val="1400"/>
                        <a:buFont typeface="Arial"/>
                        <a:buNone/>
                      </a:pPr>
                      <a:r>
                        <a:rPr lang="en-CA" sz="1400" b="1" i="0" u="sng" strike="noStrike" cap="none">
                          <a:solidFill>
                            <a:srgbClr val="000000"/>
                          </a:solidFill>
                          <a:latin typeface="Calibri"/>
                          <a:ea typeface="Calibri"/>
                          <a:cs typeface="Calibri"/>
                          <a:sym typeface="Calibri"/>
                        </a:rPr>
                        <a:t>XLF</a:t>
                      </a:r>
                      <a:endParaRPr sz="1400" u="none" strike="noStrike" cap="none"/>
                    </a:p>
                  </a:txBody>
                  <a:tcPr marL="3400" marR="3400" marT="34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CED2E2"/>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CA" sz="1400" b="0" i="0" u="none" strike="noStrike" cap="none">
                          <a:solidFill>
                            <a:srgbClr val="000000"/>
                          </a:solidFill>
                          <a:latin typeface="Calibri"/>
                          <a:ea typeface="Calibri"/>
                          <a:cs typeface="Calibri"/>
                          <a:sym typeface="Calibri"/>
                        </a:rPr>
                        <a:t>0.6060</a:t>
                      </a:r>
                      <a:endParaRPr sz="1400" u="none" strike="noStrike" cap="none"/>
                    </a:p>
                  </a:txBody>
                  <a:tcPr marL="3400" marR="3400" marT="34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8EAF1"/>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CA" sz="1400" b="0" i="0" u="none" strike="noStrike" cap="none">
                          <a:solidFill>
                            <a:srgbClr val="000000"/>
                          </a:solidFill>
                          <a:latin typeface="Calibri"/>
                          <a:ea typeface="Calibri"/>
                          <a:cs typeface="Calibri"/>
                          <a:sym typeface="Calibri"/>
                        </a:rPr>
                        <a:t>0.394</a:t>
                      </a:r>
                      <a:endParaRPr sz="1400" u="none" strike="noStrike" cap="none"/>
                    </a:p>
                  </a:txBody>
                  <a:tcPr marL="3400" marR="3400" marT="34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8EAF1"/>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CA" sz="1400" b="0" i="0" u="none" strike="noStrike" cap="none">
                          <a:solidFill>
                            <a:srgbClr val="000000"/>
                          </a:solidFill>
                          <a:latin typeface="Calibri"/>
                          <a:ea typeface="Calibri"/>
                          <a:cs typeface="Calibri"/>
                          <a:sym typeface="Calibri"/>
                        </a:rPr>
                        <a:t>-0.009</a:t>
                      </a:r>
                      <a:endParaRPr sz="1400" u="none" strike="noStrike" cap="none"/>
                    </a:p>
                  </a:txBody>
                  <a:tcPr marL="3400" marR="3400" marT="340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8EAF1"/>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CA" sz="1400" b="0" i="0" u="none" strike="noStrike" cap="none">
                          <a:solidFill>
                            <a:srgbClr val="000000"/>
                          </a:solidFill>
                          <a:latin typeface="Calibri"/>
                          <a:ea typeface="Calibri"/>
                          <a:cs typeface="Calibri"/>
                          <a:sym typeface="Calibri"/>
                        </a:rPr>
                        <a:t>0.8257</a:t>
                      </a:r>
                      <a:endParaRPr sz="1400" u="none" strike="noStrike" cap="none"/>
                    </a:p>
                  </a:txBody>
                  <a:tcPr marL="3400" marR="3400" marT="34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8EAF1"/>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CA" sz="1400" b="0" i="0" u="none" strike="noStrike" cap="none">
                          <a:solidFill>
                            <a:srgbClr val="000000"/>
                          </a:solidFill>
                          <a:latin typeface="Calibri"/>
                          <a:ea typeface="Calibri"/>
                          <a:cs typeface="Calibri"/>
                          <a:sym typeface="Calibri"/>
                        </a:rPr>
                        <a:t>0.683</a:t>
                      </a:r>
                      <a:endParaRPr sz="1400" u="none" strike="noStrike" cap="none"/>
                    </a:p>
                  </a:txBody>
                  <a:tcPr marL="3400" marR="3400" marT="34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8EAF1"/>
                    </a:solidFill>
                  </a:tcPr>
                </a:tc>
                <a:extLst>
                  <a:ext uri="{0D108BD9-81ED-4DB2-BD59-A6C34878D82A}">
                    <a16:rowId xmlns:a16="http://schemas.microsoft.com/office/drawing/2014/main" val="10015"/>
                  </a:ext>
                </a:extLst>
              </a:tr>
              <a:tr h="237825">
                <a:tc>
                  <a:txBody>
                    <a:bodyPr/>
                    <a:lstStyle/>
                    <a:p>
                      <a:pPr marL="0" marR="0" lvl="0" indent="0" algn="l" rtl="0">
                        <a:lnSpc>
                          <a:spcPct val="100000"/>
                        </a:lnSpc>
                        <a:spcBef>
                          <a:spcPts val="0"/>
                        </a:spcBef>
                        <a:spcAft>
                          <a:spcPts val="0"/>
                        </a:spcAft>
                        <a:buClr>
                          <a:srgbClr val="000000"/>
                        </a:buClr>
                        <a:buSzPts val="1400"/>
                        <a:buFont typeface="Arial"/>
                        <a:buNone/>
                      </a:pPr>
                      <a:r>
                        <a:rPr lang="en-CA" sz="1400" b="1" i="0" u="sng" strike="noStrike" cap="none">
                          <a:solidFill>
                            <a:srgbClr val="000000"/>
                          </a:solidFill>
                          <a:latin typeface="Calibri"/>
                          <a:ea typeface="Calibri"/>
                          <a:cs typeface="Calibri"/>
                          <a:sym typeface="Calibri"/>
                        </a:rPr>
                        <a:t>XLK</a:t>
                      </a:r>
                      <a:endParaRPr sz="1400" u="none" strike="noStrike" cap="none"/>
                    </a:p>
                  </a:txBody>
                  <a:tcPr marL="3400" marR="3400" marT="34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CED2E2"/>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CA" sz="1400" b="0" i="0" u="none" strike="noStrike" cap="none">
                          <a:solidFill>
                            <a:srgbClr val="000000"/>
                          </a:solidFill>
                          <a:latin typeface="Calibri"/>
                          <a:ea typeface="Calibri"/>
                          <a:cs typeface="Calibri"/>
                          <a:sym typeface="Calibri"/>
                        </a:rPr>
                        <a:t>0.9352</a:t>
                      </a:r>
                      <a:endParaRPr sz="1400" u="none" strike="noStrike" cap="none"/>
                    </a:p>
                  </a:txBody>
                  <a:tcPr marL="3400" marR="3400" marT="34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CED2E2"/>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CA" sz="1400" b="0" i="0" u="none" strike="noStrike" cap="none">
                          <a:solidFill>
                            <a:srgbClr val="000000"/>
                          </a:solidFill>
                          <a:latin typeface="Calibri"/>
                          <a:ea typeface="Calibri"/>
                          <a:cs typeface="Calibri"/>
                          <a:sym typeface="Calibri"/>
                        </a:rPr>
                        <a:t>0.327</a:t>
                      </a:r>
                      <a:endParaRPr sz="1400" u="none" strike="noStrike" cap="none"/>
                    </a:p>
                  </a:txBody>
                  <a:tcPr marL="3400" marR="3400" marT="34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CED2E2"/>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CA" sz="1400" b="0" i="0" u="none" strike="noStrike" cap="none">
                          <a:solidFill>
                            <a:srgbClr val="000000"/>
                          </a:solidFill>
                          <a:latin typeface="Calibri"/>
                          <a:ea typeface="Calibri"/>
                          <a:cs typeface="Calibri"/>
                          <a:sym typeface="Calibri"/>
                        </a:rPr>
                        <a:t>-0.634</a:t>
                      </a:r>
                      <a:endParaRPr sz="1400" u="none" strike="noStrike" cap="none"/>
                    </a:p>
                  </a:txBody>
                  <a:tcPr marL="3400" marR="3400" marT="340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CED2E2"/>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CA" sz="1400" b="0" i="0" u="none" strike="noStrike" cap="none">
                          <a:solidFill>
                            <a:srgbClr val="000000"/>
                          </a:solidFill>
                          <a:latin typeface="Calibri"/>
                          <a:ea typeface="Calibri"/>
                          <a:cs typeface="Calibri"/>
                          <a:sym typeface="Calibri"/>
                        </a:rPr>
                        <a:t>0.7331</a:t>
                      </a:r>
                      <a:endParaRPr sz="1400" u="none" strike="noStrike" cap="none"/>
                    </a:p>
                  </a:txBody>
                  <a:tcPr marL="3400" marR="3400" marT="34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CED2E2"/>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CA" sz="1400" b="0" i="0" u="none" strike="noStrike" cap="none">
                          <a:solidFill>
                            <a:srgbClr val="000000"/>
                          </a:solidFill>
                          <a:latin typeface="Calibri"/>
                          <a:ea typeface="Calibri"/>
                          <a:cs typeface="Calibri"/>
                          <a:sym typeface="Calibri"/>
                        </a:rPr>
                        <a:t>0.570</a:t>
                      </a:r>
                      <a:endParaRPr sz="1400" u="none" strike="noStrike" cap="none"/>
                    </a:p>
                  </a:txBody>
                  <a:tcPr marL="3400" marR="3400" marT="34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CED2E2"/>
                    </a:solidFill>
                  </a:tcPr>
                </a:tc>
                <a:extLst>
                  <a:ext uri="{0D108BD9-81ED-4DB2-BD59-A6C34878D82A}">
                    <a16:rowId xmlns:a16="http://schemas.microsoft.com/office/drawing/2014/main" val="10016"/>
                  </a:ext>
                </a:extLst>
              </a:tr>
              <a:tr h="237825">
                <a:tc>
                  <a:txBody>
                    <a:bodyPr/>
                    <a:lstStyle/>
                    <a:p>
                      <a:pPr marL="0" marR="0" lvl="0" indent="0" algn="l" rtl="0">
                        <a:lnSpc>
                          <a:spcPct val="100000"/>
                        </a:lnSpc>
                        <a:spcBef>
                          <a:spcPts val="0"/>
                        </a:spcBef>
                        <a:spcAft>
                          <a:spcPts val="0"/>
                        </a:spcAft>
                        <a:buClr>
                          <a:srgbClr val="000000"/>
                        </a:buClr>
                        <a:buSzPts val="1400"/>
                        <a:buFont typeface="Arial"/>
                        <a:buNone/>
                      </a:pPr>
                      <a:r>
                        <a:rPr lang="en-CA" sz="1400" b="1" i="0" u="sng" strike="noStrike" cap="none">
                          <a:solidFill>
                            <a:srgbClr val="000000"/>
                          </a:solidFill>
                          <a:latin typeface="Calibri"/>
                          <a:ea typeface="Calibri"/>
                          <a:cs typeface="Calibri"/>
                          <a:sym typeface="Calibri"/>
                        </a:rPr>
                        <a:t>XLU</a:t>
                      </a:r>
                      <a:endParaRPr sz="1400" u="none" strike="noStrike" cap="none"/>
                    </a:p>
                  </a:txBody>
                  <a:tcPr marL="3400" marR="3400" marT="34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CED2E2"/>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CA" sz="1400" b="0" i="0" u="none" strike="noStrike" cap="none">
                          <a:solidFill>
                            <a:srgbClr val="000000"/>
                          </a:solidFill>
                          <a:latin typeface="Calibri"/>
                          <a:ea typeface="Calibri"/>
                          <a:cs typeface="Calibri"/>
                          <a:sym typeface="Calibri"/>
                        </a:rPr>
                        <a:t>2.0474</a:t>
                      </a:r>
                      <a:endParaRPr sz="1400" u="none" strike="noStrike" cap="none"/>
                    </a:p>
                  </a:txBody>
                  <a:tcPr marL="3400" marR="3400" marT="34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8EAF1"/>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CA" sz="1400" b="0" i="0" u="none" strike="noStrike" cap="none">
                          <a:solidFill>
                            <a:srgbClr val="000000"/>
                          </a:solidFill>
                          <a:latin typeface="Calibri"/>
                          <a:ea typeface="Calibri"/>
                          <a:cs typeface="Calibri"/>
                          <a:sym typeface="Calibri"/>
                        </a:rPr>
                        <a:t>0.269</a:t>
                      </a:r>
                      <a:endParaRPr sz="1400" u="none" strike="noStrike" cap="none"/>
                    </a:p>
                  </a:txBody>
                  <a:tcPr marL="3400" marR="3400" marT="34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8EAF1"/>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CA" sz="1400" b="0" i="0" u="none" strike="noStrike" cap="none">
                          <a:solidFill>
                            <a:srgbClr val="000000"/>
                          </a:solidFill>
                          <a:latin typeface="Calibri"/>
                          <a:ea typeface="Calibri"/>
                          <a:cs typeface="Calibri"/>
                          <a:sym typeface="Calibri"/>
                        </a:rPr>
                        <a:t>-1.886</a:t>
                      </a:r>
                      <a:endParaRPr sz="1400" u="none" strike="noStrike" cap="none"/>
                    </a:p>
                  </a:txBody>
                  <a:tcPr marL="3400" marR="3400" marT="340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8EAF1"/>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CA" sz="1400" b="0" i="0" u="none" strike="noStrike" cap="none">
                          <a:solidFill>
                            <a:srgbClr val="000000"/>
                          </a:solidFill>
                          <a:latin typeface="Calibri"/>
                          <a:ea typeface="Calibri"/>
                          <a:cs typeface="Calibri"/>
                          <a:sym typeface="Calibri"/>
                        </a:rPr>
                        <a:t>0.7956</a:t>
                      </a:r>
                      <a:endParaRPr sz="1400" u="none" strike="noStrike" cap="none"/>
                    </a:p>
                  </a:txBody>
                  <a:tcPr marL="3400" marR="3400" marT="34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8EAF1"/>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CA" sz="1400" b="0" i="0" u="none" strike="noStrike" cap="none">
                          <a:solidFill>
                            <a:srgbClr val="000000"/>
                          </a:solidFill>
                          <a:latin typeface="Calibri"/>
                          <a:ea typeface="Calibri"/>
                          <a:cs typeface="Calibri"/>
                          <a:sym typeface="Calibri"/>
                        </a:rPr>
                        <a:t>0.670</a:t>
                      </a:r>
                      <a:endParaRPr sz="1400" u="none" strike="noStrike" cap="none"/>
                    </a:p>
                  </a:txBody>
                  <a:tcPr marL="3400" marR="3400" marT="34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8EAF1"/>
                    </a:solidFill>
                  </a:tcPr>
                </a:tc>
                <a:extLst>
                  <a:ext uri="{0D108BD9-81ED-4DB2-BD59-A6C34878D82A}">
                    <a16:rowId xmlns:a16="http://schemas.microsoft.com/office/drawing/2014/main" val="10017"/>
                  </a:ext>
                </a:extLst>
              </a:tr>
              <a:tr h="237825">
                <a:tc>
                  <a:txBody>
                    <a:bodyPr/>
                    <a:lstStyle/>
                    <a:p>
                      <a:pPr marL="0" marR="0" lvl="0" indent="0" algn="l" rtl="0">
                        <a:lnSpc>
                          <a:spcPct val="100000"/>
                        </a:lnSpc>
                        <a:spcBef>
                          <a:spcPts val="0"/>
                        </a:spcBef>
                        <a:spcAft>
                          <a:spcPts val="0"/>
                        </a:spcAft>
                        <a:buClr>
                          <a:srgbClr val="000000"/>
                        </a:buClr>
                        <a:buSzPts val="1400"/>
                        <a:buFont typeface="Arial"/>
                        <a:buNone/>
                      </a:pPr>
                      <a:r>
                        <a:rPr lang="en-CA" sz="1400" b="1" i="0" u="sng" strike="noStrike" cap="none">
                          <a:solidFill>
                            <a:srgbClr val="000000"/>
                          </a:solidFill>
                          <a:latin typeface="Calibri"/>
                          <a:ea typeface="Calibri"/>
                          <a:cs typeface="Calibri"/>
                          <a:sym typeface="Calibri"/>
                        </a:rPr>
                        <a:t>XLV</a:t>
                      </a:r>
                      <a:endParaRPr sz="1400" u="none" strike="noStrike" cap="none"/>
                    </a:p>
                  </a:txBody>
                  <a:tcPr marL="3400" marR="3400" marT="34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CED2E2"/>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CA" sz="1400" b="0" i="0" u="none" strike="noStrike" cap="none">
                          <a:solidFill>
                            <a:srgbClr val="000000"/>
                          </a:solidFill>
                          <a:latin typeface="Calibri"/>
                          <a:ea typeface="Calibri"/>
                          <a:cs typeface="Calibri"/>
                          <a:sym typeface="Calibri"/>
                        </a:rPr>
                        <a:t>1.3616</a:t>
                      </a:r>
                      <a:endParaRPr sz="1400" u="none" strike="noStrike" cap="none"/>
                    </a:p>
                  </a:txBody>
                  <a:tcPr marL="3400" marR="3400" marT="34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CED2E2"/>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CA" sz="1400" b="0" i="0" u="none" strike="noStrike" cap="none">
                          <a:solidFill>
                            <a:srgbClr val="000000"/>
                          </a:solidFill>
                          <a:latin typeface="Calibri"/>
                          <a:ea typeface="Calibri"/>
                          <a:cs typeface="Calibri"/>
                          <a:sym typeface="Calibri"/>
                        </a:rPr>
                        <a:t>0.357</a:t>
                      </a:r>
                      <a:endParaRPr sz="1400" u="none" strike="noStrike" cap="none"/>
                    </a:p>
                  </a:txBody>
                  <a:tcPr marL="3400" marR="3400" marT="3400" marB="0" anchor="b">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CED2E2"/>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CA" sz="1400" b="0" i="0" u="none" strike="noStrike" cap="none">
                          <a:solidFill>
                            <a:srgbClr val="000000"/>
                          </a:solidFill>
                          <a:latin typeface="Calibri"/>
                          <a:ea typeface="Calibri"/>
                          <a:cs typeface="Calibri"/>
                          <a:sym typeface="Calibri"/>
                        </a:rPr>
                        <a:t>-1.230</a:t>
                      </a:r>
                      <a:endParaRPr sz="1400" u="none" strike="noStrike" cap="none"/>
                    </a:p>
                  </a:txBody>
                  <a:tcPr marL="3400" marR="3400" marT="340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CED2E2"/>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CA" sz="1400" b="0" i="0" u="none" strike="noStrike" cap="none">
                          <a:solidFill>
                            <a:srgbClr val="000000"/>
                          </a:solidFill>
                          <a:latin typeface="Calibri"/>
                          <a:ea typeface="Calibri"/>
                          <a:cs typeface="Calibri"/>
                          <a:sym typeface="Calibri"/>
                        </a:rPr>
                        <a:t>0.7956</a:t>
                      </a:r>
                      <a:endParaRPr sz="1400" u="none" strike="noStrike" cap="none"/>
                    </a:p>
                  </a:txBody>
                  <a:tcPr marL="3400" marR="3400" marT="34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CED2E2"/>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CA" sz="1400" b="0" i="0" u="none" strike="noStrike" cap="none">
                          <a:solidFill>
                            <a:srgbClr val="000000"/>
                          </a:solidFill>
                          <a:latin typeface="Calibri"/>
                          <a:ea typeface="Calibri"/>
                          <a:cs typeface="Calibri"/>
                          <a:sym typeface="Calibri"/>
                        </a:rPr>
                        <a:t>0.675</a:t>
                      </a:r>
                      <a:endParaRPr sz="1400" u="none" strike="noStrike" cap="none"/>
                    </a:p>
                  </a:txBody>
                  <a:tcPr marL="3400" marR="3400" marT="3400" marB="0" anchor="b">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CED2E2"/>
                    </a:solidFill>
                  </a:tcPr>
                </a:tc>
                <a:extLst>
                  <a:ext uri="{0D108BD9-81ED-4DB2-BD59-A6C34878D82A}">
                    <a16:rowId xmlns:a16="http://schemas.microsoft.com/office/drawing/2014/main" val="10018"/>
                  </a:ext>
                </a:extLst>
              </a:tr>
              <a:tr h="237825">
                <a:tc>
                  <a:txBody>
                    <a:bodyPr/>
                    <a:lstStyle/>
                    <a:p>
                      <a:pPr marL="0" marR="0" lvl="0" indent="0" algn="l" rtl="0">
                        <a:lnSpc>
                          <a:spcPct val="100000"/>
                        </a:lnSpc>
                        <a:spcBef>
                          <a:spcPts val="0"/>
                        </a:spcBef>
                        <a:spcAft>
                          <a:spcPts val="0"/>
                        </a:spcAft>
                        <a:buClr>
                          <a:srgbClr val="000000"/>
                        </a:buClr>
                        <a:buSzPts val="1400"/>
                        <a:buFont typeface="Arial"/>
                        <a:buNone/>
                      </a:pPr>
                      <a:r>
                        <a:rPr lang="en-CA" sz="1400" b="1" i="0" u="sng" strike="noStrike" cap="none">
                          <a:solidFill>
                            <a:srgbClr val="000000"/>
                          </a:solidFill>
                          <a:latin typeface="Calibri"/>
                          <a:ea typeface="Calibri"/>
                          <a:cs typeface="Calibri"/>
                          <a:sym typeface="Calibri"/>
                        </a:rPr>
                        <a:t>XLY</a:t>
                      </a:r>
                      <a:endParaRPr sz="1400" u="none" strike="noStrike" cap="none"/>
                    </a:p>
                  </a:txBody>
                  <a:tcPr marL="3400" marR="3400" marT="34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CED2E2"/>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CA" sz="1400" b="0" i="0" u="none" strike="noStrike" cap="none">
                          <a:solidFill>
                            <a:srgbClr val="000000"/>
                          </a:solidFill>
                          <a:latin typeface="Calibri"/>
                          <a:ea typeface="Calibri"/>
                          <a:cs typeface="Calibri"/>
                          <a:sym typeface="Calibri"/>
                        </a:rPr>
                        <a:t>1.4389</a:t>
                      </a:r>
                      <a:endParaRPr sz="1400" u="none" strike="noStrike" cap="none"/>
                    </a:p>
                  </a:txBody>
                  <a:tcPr marL="3400" marR="3400" marT="34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8EAF1"/>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CA" sz="1400" b="0" i="0" u="none" strike="noStrike" cap="none">
                          <a:solidFill>
                            <a:srgbClr val="000000"/>
                          </a:solidFill>
                          <a:latin typeface="Calibri"/>
                          <a:ea typeface="Calibri"/>
                          <a:cs typeface="Calibri"/>
                          <a:sym typeface="Calibri"/>
                        </a:rPr>
                        <a:t>0.324</a:t>
                      </a:r>
                      <a:endParaRPr sz="1400" u="none" strike="noStrike" cap="none"/>
                    </a:p>
                  </a:txBody>
                  <a:tcPr marL="3400" marR="3400" marT="3400" marB="0" anchor="b">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8EAF1"/>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CA" sz="1400" b="0" i="0" u="none" strike="noStrike" cap="none">
                          <a:solidFill>
                            <a:srgbClr val="000000"/>
                          </a:solidFill>
                          <a:latin typeface="Calibri"/>
                          <a:ea typeface="Calibri"/>
                          <a:cs typeface="Calibri"/>
                          <a:sym typeface="Calibri"/>
                        </a:rPr>
                        <a:t>-1.518</a:t>
                      </a:r>
                      <a:endParaRPr sz="1400" u="none" strike="noStrike" cap="none"/>
                    </a:p>
                  </a:txBody>
                  <a:tcPr marL="3400" marR="3400" marT="340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8EAF1"/>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CA" sz="1400" b="0" i="0" u="none" strike="noStrike" cap="none">
                          <a:solidFill>
                            <a:srgbClr val="000000"/>
                          </a:solidFill>
                          <a:latin typeface="Calibri"/>
                          <a:ea typeface="Calibri"/>
                          <a:cs typeface="Calibri"/>
                          <a:sym typeface="Calibri"/>
                        </a:rPr>
                        <a:t>0.7632</a:t>
                      </a:r>
                      <a:endParaRPr sz="1400" u="none" strike="noStrike" cap="none"/>
                    </a:p>
                  </a:txBody>
                  <a:tcPr marL="3400" marR="3400" marT="34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8EAF1"/>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CA" sz="1400" b="0" i="0" u="none" strike="noStrike" cap="none">
                          <a:solidFill>
                            <a:srgbClr val="000000"/>
                          </a:solidFill>
                          <a:latin typeface="Calibri"/>
                          <a:ea typeface="Calibri"/>
                          <a:cs typeface="Calibri"/>
                          <a:sym typeface="Calibri"/>
                        </a:rPr>
                        <a:t>0.621</a:t>
                      </a:r>
                      <a:endParaRPr sz="1400" u="none" strike="noStrike" cap="none"/>
                    </a:p>
                  </a:txBody>
                  <a:tcPr marL="3400" marR="3400" marT="3400" marB="0" anchor="b">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8EAF1"/>
                    </a:solidFill>
                  </a:tcPr>
                </a:tc>
                <a:extLst>
                  <a:ext uri="{0D108BD9-81ED-4DB2-BD59-A6C34878D82A}">
                    <a16:rowId xmlns:a16="http://schemas.microsoft.com/office/drawing/2014/main" val="10019"/>
                  </a:ext>
                </a:extLst>
              </a:tr>
              <a:tr h="237825">
                <a:tc>
                  <a:txBody>
                    <a:bodyPr/>
                    <a:lstStyle/>
                    <a:p>
                      <a:pPr marL="0" marR="0" lvl="0" indent="0" algn="l" rtl="0">
                        <a:lnSpc>
                          <a:spcPct val="100000"/>
                        </a:lnSpc>
                        <a:spcBef>
                          <a:spcPts val="0"/>
                        </a:spcBef>
                        <a:spcAft>
                          <a:spcPts val="0"/>
                        </a:spcAft>
                        <a:buClr>
                          <a:srgbClr val="000000"/>
                        </a:buClr>
                        <a:buSzPts val="1400"/>
                        <a:buFont typeface="Arial"/>
                        <a:buNone/>
                      </a:pPr>
                      <a:r>
                        <a:rPr lang="en-CA" sz="1400" b="1" i="0" u="sng" strike="noStrike" cap="none">
                          <a:solidFill>
                            <a:srgbClr val="000000"/>
                          </a:solidFill>
                          <a:latin typeface="Calibri"/>
                          <a:ea typeface="Calibri"/>
                          <a:cs typeface="Calibri"/>
                          <a:sym typeface="Calibri"/>
                        </a:rPr>
                        <a:t>SIL</a:t>
                      </a:r>
                      <a:endParaRPr sz="1400" u="none" strike="noStrike" cap="none"/>
                    </a:p>
                  </a:txBody>
                  <a:tcPr marL="3400" marR="3400" marT="34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CED2E2"/>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CA" sz="1400" b="0" i="0" u="none" strike="noStrike" cap="none">
                          <a:solidFill>
                            <a:srgbClr val="000000"/>
                          </a:solidFill>
                          <a:latin typeface="Calibri"/>
                          <a:ea typeface="Calibri"/>
                          <a:cs typeface="Calibri"/>
                          <a:sym typeface="Calibri"/>
                        </a:rPr>
                        <a:t>0.1341</a:t>
                      </a:r>
                      <a:endParaRPr sz="1400" u="none" strike="noStrike" cap="none"/>
                    </a:p>
                  </a:txBody>
                  <a:tcPr marL="3400" marR="3400" marT="34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8EAF1"/>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CA" sz="1400" b="0" i="0" u="none" strike="noStrike" cap="none">
                          <a:solidFill>
                            <a:srgbClr val="000000"/>
                          </a:solidFill>
                          <a:latin typeface="Calibri"/>
                          <a:ea typeface="Calibri"/>
                          <a:cs typeface="Calibri"/>
                          <a:sym typeface="Calibri"/>
                        </a:rPr>
                        <a:t>0.866</a:t>
                      </a:r>
                      <a:endParaRPr sz="1400" u="none" strike="noStrike" cap="none"/>
                    </a:p>
                  </a:txBody>
                  <a:tcPr marL="3400" marR="3400" marT="34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8EAF1"/>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CA" sz="1400" b="0" i="0" u="none" strike="noStrike" cap="none">
                          <a:solidFill>
                            <a:srgbClr val="000000"/>
                          </a:solidFill>
                          <a:latin typeface="Calibri"/>
                          <a:ea typeface="Calibri"/>
                          <a:cs typeface="Calibri"/>
                          <a:sym typeface="Calibri"/>
                        </a:rPr>
                        <a:t>-0.155</a:t>
                      </a:r>
                      <a:endParaRPr sz="1400" u="none" strike="noStrike" cap="none"/>
                    </a:p>
                  </a:txBody>
                  <a:tcPr marL="3400" marR="3400" marT="34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8EAF1"/>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CA" sz="1400" b="0" i="0" u="none" strike="noStrike" cap="none">
                          <a:solidFill>
                            <a:srgbClr val="000000"/>
                          </a:solidFill>
                          <a:latin typeface="Calibri"/>
                          <a:ea typeface="Calibri"/>
                          <a:cs typeface="Calibri"/>
                          <a:sym typeface="Calibri"/>
                        </a:rPr>
                        <a:t>0.8005</a:t>
                      </a:r>
                      <a:endParaRPr sz="1400" u="none" strike="noStrike" cap="none"/>
                    </a:p>
                  </a:txBody>
                  <a:tcPr marL="3400" marR="3400" marT="34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8EAF1"/>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CA" sz="1400" b="0" i="0" u="none" strike="noStrike" cap="none">
                          <a:solidFill>
                            <a:srgbClr val="000000"/>
                          </a:solidFill>
                          <a:latin typeface="Calibri"/>
                          <a:ea typeface="Calibri"/>
                          <a:cs typeface="Calibri"/>
                          <a:sym typeface="Calibri"/>
                        </a:rPr>
                        <a:t>0.554</a:t>
                      </a:r>
                      <a:endParaRPr sz="1400" u="none" strike="noStrike" cap="none"/>
                    </a:p>
                  </a:txBody>
                  <a:tcPr marL="3400" marR="3400" marT="34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8EAF1"/>
                    </a:solidFill>
                  </a:tcPr>
                </a:tc>
                <a:extLst>
                  <a:ext uri="{0D108BD9-81ED-4DB2-BD59-A6C34878D82A}">
                    <a16:rowId xmlns:a16="http://schemas.microsoft.com/office/drawing/2014/main" val="10020"/>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Google Shape;253;g6c2693af72_0_0"/>
          <p:cNvSpPr txBox="1">
            <a:spLocks noGrp="1"/>
          </p:cNvSpPr>
          <p:nvPr>
            <p:ph type="title"/>
          </p:nvPr>
        </p:nvSpPr>
        <p:spPr>
          <a:xfrm>
            <a:off x="288925" y="461219"/>
            <a:ext cx="8674200" cy="430800"/>
          </a:xfrm>
          <a:prstGeom prst="rect">
            <a:avLst/>
          </a:prstGeom>
          <a:noFill/>
          <a:ln>
            <a:noFill/>
          </a:ln>
        </p:spPr>
        <p:txBody>
          <a:bodyPr spcFirstLastPara="1" wrap="square" lIns="0" tIns="0" rIns="0" bIns="0" anchor="b" anchorCtr="0">
            <a:noAutofit/>
          </a:bodyPr>
          <a:lstStyle/>
          <a:p>
            <a:pPr marL="0" lvl="0" indent="0" algn="l" rtl="0">
              <a:lnSpc>
                <a:spcPct val="100000"/>
              </a:lnSpc>
              <a:spcBef>
                <a:spcPts val="0"/>
              </a:spcBef>
              <a:spcAft>
                <a:spcPts val="0"/>
              </a:spcAft>
              <a:buClr>
                <a:schemeClr val="lt1"/>
              </a:buClr>
              <a:buSzPts val="2800"/>
              <a:buFont typeface="Calibri"/>
              <a:buNone/>
            </a:pPr>
            <a:r>
              <a:rPr lang="en-CA"/>
              <a:t>MACHINE LEARNING MODELS FOR ETF PRICE PREDICTION</a:t>
            </a:r>
            <a:endParaRPr/>
          </a:p>
        </p:txBody>
      </p:sp>
      <p:sp>
        <p:nvSpPr>
          <p:cNvPr id="254" name="Google Shape;254;g6c2693af72_0_0"/>
          <p:cNvSpPr txBox="1">
            <a:spLocks noGrp="1"/>
          </p:cNvSpPr>
          <p:nvPr>
            <p:ph type="sldNum" idx="12"/>
          </p:nvPr>
        </p:nvSpPr>
        <p:spPr>
          <a:xfrm>
            <a:off x="10248969" y="7115904"/>
            <a:ext cx="157200" cy="153900"/>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SzPts val="1000"/>
              <a:buNone/>
            </a:pPr>
            <a:fld id="{00000000-1234-1234-1234-123412341234}" type="slidenum">
              <a:rPr lang="en-CA"/>
              <a:t>19</a:t>
            </a:fld>
            <a:endParaRPr/>
          </a:p>
        </p:txBody>
      </p:sp>
      <p:sp>
        <p:nvSpPr>
          <p:cNvPr id="255" name="Google Shape;255;g6c2693af72_0_0"/>
          <p:cNvSpPr txBox="1"/>
          <p:nvPr/>
        </p:nvSpPr>
        <p:spPr>
          <a:xfrm>
            <a:off x="280887" y="1241509"/>
            <a:ext cx="10125300" cy="285000"/>
          </a:xfrm>
          <a:prstGeom prst="rect">
            <a:avLst/>
          </a:prstGeom>
          <a:solidFill>
            <a:schemeClr val="lt1"/>
          </a:solidFill>
          <a:ln>
            <a:noFill/>
          </a:ln>
          <a:effectLst>
            <a:outerShdw dist="25400" dir="5400000" algn="tl" rotWithShape="0">
              <a:srgbClr val="408B70"/>
            </a:outerShdw>
          </a:effectLst>
        </p:spPr>
        <p:txBody>
          <a:bodyPr spcFirstLastPara="1" wrap="square" lIns="0" tIns="0" rIns="0" bIns="27425" anchor="b" anchorCtr="0">
            <a:noAutofit/>
          </a:bodyPr>
          <a:lstStyle/>
          <a:p>
            <a:pPr marL="342900" marR="0" lvl="0" indent="-342900" algn="l" rtl="0">
              <a:lnSpc>
                <a:spcPct val="110000"/>
              </a:lnSpc>
              <a:spcBef>
                <a:spcPts val="0"/>
              </a:spcBef>
              <a:spcAft>
                <a:spcPts val="0"/>
              </a:spcAft>
              <a:buClr>
                <a:srgbClr val="000000"/>
              </a:buClr>
              <a:buSzPts val="1600"/>
              <a:buFont typeface="Arial"/>
              <a:buNone/>
            </a:pPr>
            <a:r>
              <a:rPr lang="en-CA" sz="1600" b="1" i="0" u="none" strike="noStrike" cap="none">
                <a:solidFill>
                  <a:schemeClr val="dk1"/>
                </a:solidFill>
                <a:latin typeface="Calibri"/>
                <a:ea typeface="Calibri"/>
                <a:cs typeface="Calibri"/>
                <a:sym typeface="Calibri"/>
              </a:rPr>
              <a:t>Random Forest Regression</a:t>
            </a:r>
            <a:r>
              <a:rPr lang="en-CA" sz="1600" b="1">
                <a:solidFill>
                  <a:schemeClr val="dk1"/>
                </a:solidFill>
                <a:latin typeface="Calibri"/>
                <a:ea typeface="Calibri"/>
                <a:cs typeface="Calibri"/>
                <a:sym typeface="Calibri"/>
              </a:rPr>
              <a:t> </a:t>
            </a:r>
            <a:r>
              <a:rPr lang="en-CA" sz="1600" b="1" i="0" u="none" strike="noStrike" cap="none">
                <a:solidFill>
                  <a:schemeClr val="dk1"/>
                </a:solidFill>
                <a:latin typeface="Calibri"/>
                <a:ea typeface="Calibri"/>
                <a:cs typeface="Calibri"/>
                <a:sym typeface="Calibri"/>
              </a:rPr>
              <a:t>Result</a:t>
            </a:r>
            <a:r>
              <a:rPr lang="en-CA" sz="1600" b="1">
                <a:solidFill>
                  <a:schemeClr val="dk1"/>
                </a:solidFill>
                <a:latin typeface="Calibri"/>
                <a:ea typeface="Calibri"/>
                <a:cs typeface="Calibri"/>
                <a:sym typeface="Calibri"/>
              </a:rPr>
              <a:t> for XLU ETF</a:t>
            </a:r>
            <a:endParaRPr sz="1400" b="0" i="0" u="none" strike="noStrike" cap="none">
              <a:solidFill>
                <a:srgbClr val="000000"/>
              </a:solidFill>
              <a:latin typeface="Arial"/>
              <a:ea typeface="Arial"/>
              <a:cs typeface="Arial"/>
              <a:sym typeface="Arial"/>
            </a:endParaRPr>
          </a:p>
        </p:txBody>
      </p:sp>
      <p:pic>
        <p:nvPicPr>
          <p:cNvPr id="256" name="Google Shape;256;g6c2693af72_0_0"/>
          <p:cNvPicPr preferRelativeResize="0"/>
          <p:nvPr/>
        </p:nvPicPr>
        <p:blipFill>
          <a:blip r:embed="rId3">
            <a:alphaModFix/>
          </a:blip>
          <a:stretch>
            <a:fillRect/>
          </a:stretch>
        </p:blipFill>
        <p:spPr>
          <a:xfrm>
            <a:off x="518876" y="1875975"/>
            <a:ext cx="9460650" cy="508752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925" y="461219"/>
            <a:ext cx="8674100" cy="430887"/>
          </a:xfrm>
        </p:spPr>
        <p:txBody>
          <a:bodyPr/>
          <a:lstStyle/>
          <a:p>
            <a:r>
              <a:rPr lang="en-US" dirty="0"/>
              <a:t>AGENDA</a:t>
            </a:r>
            <a:endParaRPr lang="pt-BR" dirty="0"/>
          </a:p>
        </p:txBody>
      </p:sp>
      <p:sp>
        <p:nvSpPr>
          <p:cNvPr id="31" name="Shape 168">
            <a:extLst>
              <a:ext uri="{FF2B5EF4-FFF2-40B4-BE49-F238E27FC236}">
                <a16:creationId xmlns:a16="http://schemas.microsoft.com/office/drawing/2014/main" id="{CCAC44E8-3BA5-428E-BBF2-A35EF7B49423}"/>
              </a:ext>
            </a:extLst>
          </p:cNvPr>
          <p:cNvSpPr/>
          <p:nvPr/>
        </p:nvSpPr>
        <p:spPr>
          <a:xfrm>
            <a:off x="328254" y="1452041"/>
            <a:ext cx="2416026" cy="1283592"/>
          </a:xfrm>
          <a:prstGeom prst="homePlate">
            <a:avLst>
              <a:gd name="adj" fmla="val 30129"/>
            </a:avLst>
          </a:prstGeom>
          <a:solidFill>
            <a:schemeClr val="tx2">
              <a:lumMod val="20000"/>
              <a:lumOff val="80000"/>
            </a:schemeClr>
          </a:solidFill>
          <a:ln w="9525" cap="flat" cmpd="sng">
            <a:solidFill>
              <a:srgbClr val="EFEFEF"/>
            </a:solidFill>
            <a:prstDash val="solid"/>
            <a:round/>
            <a:headEnd type="none" w="med" len="med"/>
            <a:tailEnd type="none" w="med" len="med"/>
          </a:ln>
        </p:spPr>
        <p:txBody>
          <a:bodyPr lIns="91425" tIns="91425" rIns="91425" bIns="91425" anchor="ctr" anchorCtr="0">
            <a:noAutofit/>
          </a:bodyPr>
          <a:lstStyle/>
          <a:p>
            <a:pPr lvl="0" algn="ctr">
              <a:spcBef>
                <a:spcPts val="0"/>
              </a:spcBef>
              <a:buNone/>
            </a:pPr>
            <a:r>
              <a:rPr lang="en" sz="2400" b="1" dirty="0">
                <a:latin typeface="Calibri" panose="020F0502020204030204" pitchFamily="34" charset="0"/>
                <a:ea typeface="PT Serif"/>
                <a:cs typeface="Calibri" panose="020F0502020204030204" pitchFamily="34" charset="0"/>
                <a:sym typeface="PT Serif"/>
              </a:rPr>
              <a:t>1. </a:t>
            </a:r>
            <a:r>
              <a:rPr lang="en-US" sz="2400" b="1" dirty="0">
                <a:latin typeface="Calibri" panose="020F0502020204030204" pitchFamily="34" charset="0"/>
                <a:ea typeface="PT Serif"/>
                <a:cs typeface="Calibri" panose="020F0502020204030204" pitchFamily="34" charset="0"/>
                <a:sym typeface="PT Serif"/>
              </a:rPr>
              <a:t>INTRODUCTION</a:t>
            </a:r>
            <a:endParaRPr lang="en" sz="2400" b="1" dirty="0">
              <a:latin typeface="Calibri" panose="020F0502020204030204" pitchFamily="34" charset="0"/>
              <a:ea typeface="PT Serif"/>
              <a:cs typeface="Calibri" panose="020F0502020204030204" pitchFamily="34" charset="0"/>
              <a:sym typeface="PT Serif"/>
            </a:endParaRPr>
          </a:p>
        </p:txBody>
      </p:sp>
      <p:sp>
        <p:nvSpPr>
          <p:cNvPr id="34" name="Shape 169">
            <a:extLst>
              <a:ext uri="{FF2B5EF4-FFF2-40B4-BE49-F238E27FC236}">
                <a16:creationId xmlns:a16="http://schemas.microsoft.com/office/drawing/2014/main" id="{3B7BF476-5F54-432D-BF53-6B4C7AC84554}"/>
              </a:ext>
            </a:extLst>
          </p:cNvPr>
          <p:cNvSpPr/>
          <p:nvPr/>
        </p:nvSpPr>
        <p:spPr>
          <a:xfrm>
            <a:off x="2952718" y="1452041"/>
            <a:ext cx="2835860" cy="1283592"/>
          </a:xfrm>
          <a:prstGeom prst="chevron">
            <a:avLst>
              <a:gd name="adj" fmla="val 29853"/>
            </a:avLst>
          </a:prstGeom>
          <a:solidFill>
            <a:schemeClr val="tx2">
              <a:lumMod val="20000"/>
              <a:lumOff val="80000"/>
            </a:schemeClr>
          </a:solidFill>
          <a:ln w="9525" cap="flat" cmpd="sng">
            <a:solidFill>
              <a:srgbClr val="D9D9D9"/>
            </a:solidFill>
            <a:prstDash val="solid"/>
            <a:round/>
            <a:headEnd type="none" w="med" len="med"/>
            <a:tailEnd type="none" w="med" len="med"/>
          </a:ln>
        </p:spPr>
        <p:txBody>
          <a:bodyPr lIns="91425" tIns="91425" rIns="91425" bIns="91425" anchor="ctr" anchorCtr="0">
            <a:noAutofit/>
          </a:bodyPr>
          <a:lstStyle/>
          <a:p>
            <a:pPr lvl="0" algn="ctr">
              <a:spcBef>
                <a:spcPts val="0"/>
              </a:spcBef>
              <a:buNone/>
            </a:pPr>
            <a:r>
              <a:rPr lang="en-US" sz="2400" b="1" dirty="0">
                <a:latin typeface="Calibri" panose="020F0502020204030204" pitchFamily="34" charset="0"/>
                <a:ea typeface="PT Serif"/>
                <a:cs typeface="Calibri" panose="020F0502020204030204" pitchFamily="34" charset="0"/>
                <a:sym typeface="PT Serif"/>
              </a:rPr>
              <a:t>2. LITERATURE REVIEW</a:t>
            </a:r>
            <a:endParaRPr lang="en" sz="2400" b="1" dirty="0">
              <a:latin typeface="Calibri" panose="020F0502020204030204" pitchFamily="34" charset="0"/>
              <a:ea typeface="PT Serif"/>
              <a:cs typeface="Calibri" panose="020F0502020204030204" pitchFamily="34" charset="0"/>
              <a:sym typeface="PT Serif"/>
            </a:endParaRPr>
          </a:p>
        </p:txBody>
      </p:sp>
      <p:sp>
        <p:nvSpPr>
          <p:cNvPr id="35" name="Shape 169">
            <a:extLst>
              <a:ext uri="{FF2B5EF4-FFF2-40B4-BE49-F238E27FC236}">
                <a16:creationId xmlns:a16="http://schemas.microsoft.com/office/drawing/2014/main" id="{E35E7AE2-5077-4E9C-928C-9B88C14595FD}"/>
              </a:ext>
            </a:extLst>
          </p:cNvPr>
          <p:cNvSpPr/>
          <p:nvPr/>
        </p:nvSpPr>
        <p:spPr>
          <a:xfrm>
            <a:off x="1579528" y="3203382"/>
            <a:ext cx="2497396" cy="1283592"/>
          </a:xfrm>
          <a:prstGeom prst="chevron">
            <a:avLst>
              <a:gd name="adj" fmla="val 29853"/>
            </a:avLst>
          </a:prstGeom>
          <a:solidFill>
            <a:schemeClr val="tx2">
              <a:lumMod val="20000"/>
              <a:lumOff val="80000"/>
            </a:schemeClr>
          </a:solidFill>
          <a:ln w="9525" cap="flat" cmpd="sng">
            <a:solidFill>
              <a:srgbClr val="D9D9D9"/>
            </a:solidFill>
            <a:prstDash val="solid"/>
            <a:round/>
            <a:headEnd type="none" w="med" len="med"/>
            <a:tailEnd type="none" w="med" len="med"/>
          </a:ln>
        </p:spPr>
        <p:txBody>
          <a:bodyPr lIns="91425" tIns="91425" rIns="91425" bIns="91425" anchor="ctr" anchorCtr="0">
            <a:noAutofit/>
          </a:bodyPr>
          <a:lstStyle/>
          <a:p>
            <a:pPr lvl="0" algn="ctr">
              <a:spcBef>
                <a:spcPts val="0"/>
              </a:spcBef>
              <a:buNone/>
            </a:pPr>
            <a:r>
              <a:rPr lang="en-US" sz="2400" b="1" dirty="0">
                <a:latin typeface="Calibri" panose="020F0502020204030204" pitchFamily="34" charset="0"/>
                <a:ea typeface="PT Serif"/>
                <a:cs typeface="Calibri" panose="020F0502020204030204" pitchFamily="34" charset="0"/>
                <a:sym typeface="PT Serif"/>
              </a:rPr>
              <a:t>3. CONCEPT REVIEW</a:t>
            </a:r>
            <a:endParaRPr lang="en" sz="2400" b="1" dirty="0">
              <a:latin typeface="Calibri" panose="020F0502020204030204" pitchFamily="34" charset="0"/>
              <a:ea typeface="PT Serif"/>
              <a:cs typeface="Calibri" panose="020F0502020204030204" pitchFamily="34" charset="0"/>
              <a:sym typeface="PT Serif"/>
            </a:endParaRPr>
          </a:p>
        </p:txBody>
      </p:sp>
      <p:sp>
        <p:nvSpPr>
          <p:cNvPr id="36" name="Shape 170">
            <a:extLst>
              <a:ext uri="{FF2B5EF4-FFF2-40B4-BE49-F238E27FC236}">
                <a16:creationId xmlns:a16="http://schemas.microsoft.com/office/drawing/2014/main" id="{9F18F213-FCAD-4315-8332-634DD437621D}"/>
              </a:ext>
            </a:extLst>
          </p:cNvPr>
          <p:cNvSpPr/>
          <p:nvPr/>
        </p:nvSpPr>
        <p:spPr>
          <a:xfrm>
            <a:off x="4370648" y="3225631"/>
            <a:ext cx="2700798" cy="1283592"/>
          </a:xfrm>
          <a:prstGeom prst="chevron">
            <a:avLst>
              <a:gd name="adj" fmla="val 29853"/>
            </a:avLst>
          </a:prstGeom>
          <a:solidFill>
            <a:schemeClr val="tx2">
              <a:lumMod val="20000"/>
              <a:lumOff val="80000"/>
            </a:schemeClr>
          </a:solidFill>
          <a:ln w="9525" cap="flat" cmpd="sng">
            <a:solidFill>
              <a:srgbClr val="B7B7B7"/>
            </a:solidFill>
            <a:prstDash val="solid"/>
            <a:round/>
            <a:headEnd type="none" w="med" len="med"/>
            <a:tailEnd type="none" w="med" len="med"/>
          </a:ln>
        </p:spPr>
        <p:txBody>
          <a:bodyPr lIns="91425" tIns="91425" rIns="91425" bIns="91425" anchor="ctr" anchorCtr="0">
            <a:noAutofit/>
          </a:bodyPr>
          <a:lstStyle/>
          <a:p>
            <a:pPr lvl="0" algn="ctr">
              <a:spcBef>
                <a:spcPts val="0"/>
              </a:spcBef>
              <a:buNone/>
            </a:pPr>
            <a:r>
              <a:rPr lang="en-US" sz="2400" b="1" dirty="0">
                <a:latin typeface="Calibri" panose="020F0502020204030204" pitchFamily="34" charset="0"/>
                <a:ea typeface="PT Serif"/>
                <a:cs typeface="Calibri" panose="020F0502020204030204" pitchFamily="34" charset="0"/>
                <a:sym typeface="PT Serif"/>
              </a:rPr>
              <a:t>4. ALGORITHM OVERVIEW</a:t>
            </a:r>
            <a:endParaRPr lang="en" sz="2400" b="1" dirty="0">
              <a:latin typeface="Calibri" panose="020F0502020204030204" pitchFamily="34" charset="0"/>
              <a:ea typeface="PT Serif"/>
              <a:cs typeface="Calibri" panose="020F0502020204030204" pitchFamily="34" charset="0"/>
              <a:sym typeface="PT Serif"/>
            </a:endParaRPr>
          </a:p>
        </p:txBody>
      </p:sp>
      <p:sp>
        <p:nvSpPr>
          <p:cNvPr id="38" name="Shape 169">
            <a:extLst>
              <a:ext uri="{FF2B5EF4-FFF2-40B4-BE49-F238E27FC236}">
                <a16:creationId xmlns:a16="http://schemas.microsoft.com/office/drawing/2014/main" id="{C5A5ECF1-B16C-4287-9915-191EF50A4480}"/>
              </a:ext>
            </a:extLst>
          </p:cNvPr>
          <p:cNvSpPr/>
          <p:nvPr/>
        </p:nvSpPr>
        <p:spPr>
          <a:xfrm>
            <a:off x="3308574" y="4999221"/>
            <a:ext cx="2700798" cy="1283592"/>
          </a:xfrm>
          <a:prstGeom prst="chevron">
            <a:avLst>
              <a:gd name="adj" fmla="val 29853"/>
            </a:avLst>
          </a:prstGeom>
          <a:solidFill>
            <a:schemeClr val="tx2">
              <a:lumMod val="20000"/>
              <a:lumOff val="80000"/>
            </a:schemeClr>
          </a:solidFill>
          <a:ln w="9525" cap="flat" cmpd="sng">
            <a:solidFill>
              <a:srgbClr val="D9D9D9"/>
            </a:solidFill>
            <a:prstDash val="solid"/>
            <a:round/>
            <a:headEnd type="none" w="med" len="med"/>
            <a:tailEnd type="none" w="med" len="med"/>
          </a:ln>
        </p:spPr>
        <p:txBody>
          <a:bodyPr lIns="91425" tIns="91425" rIns="91425" bIns="91425" anchor="ctr" anchorCtr="0">
            <a:noAutofit/>
          </a:bodyPr>
          <a:lstStyle/>
          <a:p>
            <a:pPr lvl="0" algn="ctr">
              <a:spcBef>
                <a:spcPts val="0"/>
              </a:spcBef>
              <a:buNone/>
            </a:pPr>
            <a:r>
              <a:rPr lang="en-US" sz="2400" b="1" dirty="0">
                <a:latin typeface="Calibri" panose="020F0502020204030204" pitchFamily="34" charset="0"/>
                <a:ea typeface="PT Serif"/>
                <a:cs typeface="Calibri" panose="020F0502020204030204" pitchFamily="34" charset="0"/>
                <a:sym typeface="PT Serif"/>
              </a:rPr>
              <a:t>5. RESULTS</a:t>
            </a:r>
            <a:endParaRPr lang="en" sz="2400" b="1" dirty="0">
              <a:latin typeface="Calibri" panose="020F0502020204030204" pitchFamily="34" charset="0"/>
              <a:ea typeface="PT Serif"/>
              <a:cs typeface="Calibri" panose="020F0502020204030204" pitchFamily="34" charset="0"/>
              <a:sym typeface="PT Serif"/>
            </a:endParaRPr>
          </a:p>
        </p:txBody>
      </p:sp>
      <p:sp>
        <p:nvSpPr>
          <p:cNvPr id="39" name="Shape 170">
            <a:extLst>
              <a:ext uri="{FF2B5EF4-FFF2-40B4-BE49-F238E27FC236}">
                <a16:creationId xmlns:a16="http://schemas.microsoft.com/office/drawing/2014/main" id="{756D3542-9843-4125-915D-3F988DE819E4}"/>
              </a:ext>
            </a:extLst>
          </p:cNvPr>
          <p:cNvSpPr/>
          <p:nvPr/>
        </p:nvSpPr>
        <p:spPr>
          <a:xfrm>
            <a:off x="6262227" y="4999221"/>
            <a:ext cx="2700798" cy="1283592"/>
          </a:xfrm>
          <a:prstGeom prst="chevron">
            <a:avLst>
              <a:gd name="adj" fmla="val 29853"/>
            </a:avLst>
          </a:prstGeom>
          <a:solidFill>
            <a:schemeClr val="tx2">
              <a:lumMod val="20000"/>
              <a:lumOff val="80000"/>
            </a:schemeClr>
          </a:solidFill>
          <a:ln w="9525" cap="flat" cmpd="sng">
            <a:solidFill>
              <a:srgbClr val="B7B7B7"/>
            </a:solidFill>
            <a:prstDash val="solid"/>
            <a:round/>
            <a:headEnd type="none" w="med" len="med"/>
            <a:tailEnd type="none" w="med" len="med"/>
          </a:ln>
        </p:spPr>
        <p:txBody>
          <a:bodyPr lIns="91425" tIns="91425" rIns="91425" bIns="91425" anchor="ctr" anchorCtr="0">
            <a:noAutofit/>
          </a:bodyPr>
          <a:lstStyle/>
          <a:p>
            <a:pPr lvl="0" algn="ctr">
              <a:spcBef>
                <a:spcPts val="0"/>
              </a:spcBef>
              <a:buNone/>
            </a:pPr>
            <a:r>
              <a:rPr lang="en-US" sz="2400" b="1" dirty="0">
                <a:latin typeface="Calibri" panose="020F0502020204030204" pitchFamily="34" charset="0"/>
                <a:ea typeface="PT Serif"/>
                <a:cs typeface="Calibri" panose="020F0502020204030204" pitchFamily="34" charset="0"/>
                <a:sym typeface="PT Serif"/>
              </a:rPr>
              <a:t>6. NEXT STEPS</a:t>
            </a:r>
            <a:endParaRPr lang="en" sz="2400" b="1" dirty="0">
              <a:latin typeface="Calibri" panose="020F0502020204030204" pitchFamily="34" charset="0"/>
              <a:ea typeface="PT Serif"/>
              <a:cs typeface="Calibri" panose="020F0502020204030204" pitchFamily="34" charset="0"/>
              <a:sym typeface="PT Serif"/>
            </a:endParaRPr>
          </a:p>
        </p:txBody>
      </p:sp>
      <p:sp>
        <p:nvSpPr>
          <p:cNvPr id="41" name="Slide Number Placeholder 2">
            <a:extLst>
              <a:ext uri="{FF2B5EF4-FFF2-40B4-BE49-F238E27FC236}">
                <a16:creationId xmlns:a16="http://schemas.microsoft.com/office/drawing/2014/main" id="{A1B3EA38-C4D4-4ADF-B95E-F63F9CB544E7}"/>
              </a:ext>
            </a:extLst>
          </p:cNvPr>
          <p:cNvSpPr>
            <a:spLocks noGrp="1"/>
          </p:cNvSpPr>
          <p:nvPr>
            <p:ph type="sldNum" sz="quarter" idx="12"/>
          </p:nvPr>
        </p:nvSpPr>
        <p:spPr>
          <a:xfrm>
            <a:off x="10248969" y="7115904"/>
            <a:ext cx="157094" cy="153888"/>
          </a:xfrm>
        </p:spPr>
        <p:txBody>
          <a:bodyPr/>
          <a:lstStyle/>
          <a:p>
            <a:fld id="{D2C46B30-1E6E-4EFB-A798-3E7E3624535A}" type="slidenum">
              <a:rPr lang="en-US" smtClean="0"/>
              <a:t>2</a:t>
            </a:fld>
            <a:endParaRPr lang="en-US" dirty="0"/>
          </a:p>
        </p:txBody>
      </p:sp>
    </p:spTree>
    <p:extLst>
      <p:ext uri="{BB962C8B-B14F-4D97-AF65-F5344CB8AC3E}">
        <p14:creationId xmlns:p14="http://schemas.microsoft.com/office/powerpoint/2010/main" val="1261229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Google Shape;310;p19"/>
          <p:cNvSpPr txBox="1">
            <a:spLocks noGrp="1"/>
          </p:cNvSpPr>
          <p:nvPr>
            <p:ph type="title"/>
          </p:nvPr>
        </p:nvSpPr>
        <p:spPr>
          <a:xfrm>
            <a:off x="288925" y="461219"/>
            <a:ext cx="8674200" cy="430800"/>
          </a:xfrm>
          <a:prstGeom prst="rect">
            <a:avLst/>
          </a:prstGeom>
          <a:noFill/>
          <a:ln>
            <a:noFill/>
          </a:ln>
        </p:spPr>
        <p:txBody>
          <a:bodyPr spcFirstLastPara="1" wrap="square" lIns="0" tIns="0" rIns="0" bIns="0" anchor="b" anchorCtr="0">
            <a:noAutofit/>
          </a:bodyPr>
          <a:lstStyle/>
          <a:p>
            <a:pPr marL="0" lvl="0" indent="0" algn="l" rtl="0">
              <a:lnSpc>
                <a:spcPct val="100000"/>
              </a:lnSpc>
              <a:spcBef>
                <a:spcPts val="0"/>
              </a:spcBef>
              <a:spcAft>
                <a:spcPts val="0"/>
              </a:spcAft>
              <a:buClr>
                <a:schemeClr val="lt1"/>
              </a:buClr>
              <a:buSzPts val="2800"/>
              <a:buFont typeface="Calibri"/>
              <a:buNone/>
            </a:pPr>
            <a:r>
              <a:rPr lang="en-CA"/>
              <a:t>MACHINE LEARNING MODELS FOR ETF RETURN PREDICTION</a:t>
            </a:r>
            <a:endParaRPr/>
          </a:p>
        </p:txBody>
      </p:sp>
      <p:sp>
        <p:nvSpPr>
          <p:cNvPr id="311" name="Google Shape;311;p19"/>
          <p:cNvSpPr txBox="1">
            <a:spLocks noGrp="1"/>
          </p:cNvSpPr>
          <p:nvPr>
            <p:ph type="sldNum" idx="12"/>
          </p:nvPr>
        </p:nvSpPr>
        <p:spPr>
          <a:xfrm>
            <a:off x="10248969" y="7115904"/>
            <a:ext cx="157200" cy="153900"/>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SzPts val="1000"/>
              <a:buNone/>
            </a:pPr>
            <a:fld id="{00000000-1234-1234-1234-123412341234}" type="slidenum">
              <a:rPr lang="en-CA"/>
              <a:t>20</a:t>
            </a:fld>
            <a:endParaRPr/>
          </a:p>
        </p:txBody>
      </p:sp>
      <p:sp>
        <p:nvSpPr>
          <p:cNvPr id="312" name="Google Shape;312;p19"/>
          <p:cNvSpPr txBox="1"/>
          <p:nvPr/>
        </p:nvSpPr>
        <p:spPr>
          <a:xfrm>
            <a:off x="280887" y="1241509"/>
            <a:ext cx="10125300" cy="285000"/>
          </a:xfrm>
          <a:prstGeom prst="rect">
            <a:avLst/>
          </a:prstGeom>
          <a:solidFill>
            <a:schemeClr val="lt1"/>
          </a:solidFill>
          <a:ln>
            <a:noFill/>
          </a:ln>
          <a:effectLst>
            <a:outerShdw dist="25400" dir="5400000" algn="tl" rotWithShape="0">
              <a:srgbClr val="408B70"/>
            </a:outerShdw>
          </a:effectLst>
        </p:spPr>
        <p:txBody>
          <a:bodyPr spcFirstLastPara="1" wrap="square" lIns="0" tIns="0" rIns="0" bIns="27425" anchor="b" anchorCtr="0">
            <a:noAutofit/>
          </a:bodyPr>
          <a:lstStyle/>
          <a:p>
            <a:pPr marL="342900" marR="0" lvl="0" indent="-342900" algn="l" rtl="0">
              <a:lnSpc>
                <a:spcPct val="110000"/>
              </a:lnSpc>
              <a:spcBef>
                <a:spcPts val="0"/>
              </a:spcBef>
              <a:spcAft>
                <a:spcPts val="0"/>
              </a:spcAft>
              <a:buClr>
                <a:srgbClr val="000000"/>
              </a:buClr>
              <a:buSzPts val="1600"/>
              <a:buFont typeface="Arial"/>
              <a:buNone/>
            </a:pPr>
            <a:r>
              <a:rPr lang="en-CA" sz="1600" b="1" i="0" u="none" strike="noStrike" cap="none">
                <a:solidFill>
                  <a:schemeClr val="dk1"/>
                </a:solidFill>
                <a:latin typeface="Calibri"/>
                <a:ea typeface="Calibri"/>
                <a:cs typeface="Calibri"/>
                <a:sym typeface="Calibri"/>
              </a:rPr>
              <a:t>Random Forest </a:t>
            </a:r>
            <a:r>
              <a:rPr lang="en-CA" sz="1600" b="1">
                <a:solidFill>
                  <a:schemeClr val="dk1"/>
                </a:solidFill>
                <a:latin typeface="Calibri"/>
                <a:ea typeface="Calibri"/>
                <a:cs typeface="Calibri"/>
                <a:sym typeface="Calibri"/>
              </a:rPr>
              <a:t>Classification </a:t>
            </a:r>
            <a:r>
              <a:rPr lang="en-CA" sz="1600" b="1" i="0" u="none" strike="noStrike" cap="none">
                <a:solidFill>
                  <a:schemeClr val="dk1"/>
                </a:solidFill>
                <a:latin typeface="Calibri"/>
                <a:ea typeface="Calibri"/>
                <a:cs typeface="Calibri"/>
                <a:sym typeface="Calibri"/>
              </a:rPr>
              <a:t>Result</a:t>
            </a:r>
            <a:r>
              <a:rPr lang="en-CA" sz="1600" b="1">
                <a:solidFill>
                  <a:schemeClr val="dk1"/>
                </a:solidFill>
                <a:latin typeface="Calibri"/>
                <a:ea typeface="Calibri"/>
                <a:cs typeface="Calibri"/>
                <a:sym typeface="Calibri"/>
              </a:rPr>
              <a:t> for XLU ETF</a:t>
            </a:r>
            <a:endParaRPr sz="1400" b="0" i="0" u="none" strike="noStrike" cap="none">
              <a:solidFill>
                <a:srgbClr val="000000"/>
              </a:solidFill>
              <a:latin typeface="Arial"/>
              <a:ea typeface="Arial"/>
              <a:cs typeface="Arial"/>
              <a:sym typeface="Arial"/>
            </a:endParaRPr>
          </a:p>
        </p:txBody>
      </p:sp>
      <p:pic>
        <p:nvPicPr>
          <p:cNvPr id="313" name="Google Shape;313;p19"/>
          <p:cNvPicPr preferRelativeResize="0"/>
          <p:nvPr/>
        </p:nvPicPr>
        <p:blipFill>
          <a:blip r:embed="rId3">
            <a:alphaModFix/>
          </a:blip>
          <a:stretch>
            <a:fillRect/>
          </a:stretch>
        </p:blipFill>
        <p:spPr>
          <a:xfrm>
            <a:off x="598599" y="1875975"/>
            <a:ext cx="9249097" cy="4890399"/>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g7ab34b5ed7_0_36"/>
          <p:cNvSpPr txBox="1">
            <a:spLocks noGrp="1"/>
          </p:cNvSpPr>
          <p:nvPr>
            <p:ph type="title"/>
          </p:nvPr>
        </p:nvSpPr>
        <p:spPr>
          <a:xfrm>
            <a:off x="288925" y="461219"/>
            <a:ext cx="8674200" cy="430800"/>
          </a:xfrm>
          <a:prstGeom prst="rect">
            <a:avLst/>
          </a:prstGeom>
          <a:noFill/>
          <a:ln>
            <a:noFill/>
          </a:ln>
        </p:spPr>
        <p:txBody>
          <a:bodyPr spcFirstLastPara="1" wrap="square" lIns="0" tIns="0" rIns="0" bIns="0" anchor="b" anchorCtr="0">
            <a:noAutofit/>
          </a:bodyPr>
          <a:lstStyle/>
          <a:p>
            <a:pPr marL="0" lvl="0" indent="0" algn="l" rtl="0">
              <a:lnSpc>
                <a:spcPct val="100000"/>
              </a:lnSpc>
              <a:spcBef>
                <a:spcPts val="0"/>
              </a:spcBef>
              <a:spcAft>
                <a:spcPts val="0"/>
              </a:spcAft>
              <a:buClr>
                <a:schemeClr val="lt1"/>
              </a:buClr>
              <a:buSzPts val="2800"/>
              <a:buFont typeface="Calibri"/>
              <a:buNone/>
            </a:pPr>
            <a:r>
              <a:rPr lang="en-CA"/>
              <a:t>MACHINE LEARNING MODELS FOR ETF PRICE PREDICTION</a:t>
            </a:r>
            <a:endParaRPr/>
          </a:p>
        </p:txBody>
      </p:sp>
      <p:sp>
        <p:nvSpPr>
          <p:cNvPr id="262" name="Google Shape;262;g7ab34b5ed7_0_36"/>
          <p:cNvSpPr txBox="1">
            <a:spLocks noGrp="1"/>
          </p:cNvSpPr>
          <p:nvPr>
            <p:ph type="sldNum" idx="12"/>
          </p:nvPr>
        </p:nvSpPr>
        <p:spPr>
          <a:xfrm>
            <a:off x="10248969" y="7115904"/>
            <a:ext cx="157200" cy="153900"/>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SzPts val="1000"/>
              <a:buNone/>
            </a:pPr>
            <a:fld id="{00000000-1234-1234-1234-123412341234}" type="slidenum">
              <a:rPr lang="en-CA"/>
              <a:t>21</a:t>
            </a:fld>
            <a:endParaRPr/>
          </a:p>
        </p:txBody>
      </p:sp>
      <p:sp>
        <p:nvSpPr>
          <p:cNvPr id="263" name="Google Shape;263;g7ab34b5ed7_0_36"/>
          <p:cNvSpPr txBox="1"/>
          <p:nvPr/>
        </p:nvSpPr>
        <p:spPr>
          <a:xfrm>
            <a:off x="280887" y="1241509"/>
            <a:ext cx="10125300" cy="285000"/>
          </a:xfrm>
          <a:prstGeom prst="rect">
            <a:avLst/>
          </a:prstGeom>
          <a:solidFill>
            <a:schemeClr val="lt1"/>
          </a:solidFill>
          <a:ln>
            <a:noFill/>
          </a:ln>
          <a:effectLst>
            <a:outerShdw dist="25400" dir="5400000" algn="tl" rotWithShape="0">
              <a:srgbClr val="408B70"/>
            </a:outerShdw>
          </a:effectLst>
        </p:spPr>
        <p:txBody>
          <a:bodyPr spcFirstLastPara="1" wrap="square" lIns="0" tIns="0" rIns="0" bIns="27425" anchor="b" anchorCtr="0">
            <a:noAutofit/>
          </a:bodyPr>
          <a:lstStyle/>
          <a:p>
            <a:pPr marL="342900" marR="0" lvl="0" indent="-342900" algn="l" rtl="0">
              <a:lnSpc>
                <a:spcPct val="110000"/>
              </a:lnSpc>
              <a:spcBef>
                <a:spcPts val="0"/>
              </a:spcBef>
              <a:spcAft>
                <a:spcPts val="0"/>
              </a:spcAft>
              <a:buClr>
                <a:srgbClr val="000000"/>
              </a:buClr>
              <a:buSzPts val="1600"/>
              <a:buFont typeface="Arial"/>
              <a:buNone/>
            </a:pPr>
            <a:r>
              <a:rPr lang="en-CA" sz="1600" b="1" i="0" u="none" strike="noStrike" cap="none">
                <a:solidFill>
                  <a:schemeClr val="dk1"/>
                </a:solidFill>
                <a:latin typeface="Calibri"/>
                <a:ea typeface="Calibri"/>
                <a:cs typeface="Calibri"/>
                <a:sym typeface="Calibri"/>
              </a:rPr>
              <a:t>Support Vector Machine Model Results</a:t>
            </a:r>
            <a:endParaRPr sz="1400" b="0" i="0" u="none" strike="noStrike" cap="none">
              <a:solidFill>
                <a:srgbClr val="000000"/>
              </a:solidFill>
              <a:latin typeface="Arial"/>
              <a:ea typeface="Arial"/>
              <a:cs typeface="Arial"/>
              <a:sym typeface="Arial"/>
            </a:endParaRPr>
          </a:p>
        </p:txBody>
      </p:sp>
      <p:graphicFrame>
        <p:nvGraphicFramePr>
          <p:cNvPr id="264" name="Google Shape;264;g7ab34b5ed7_0_36"/>
          <p:cNvGraphicFramePr/>
          <p:nvPr/>
        </p:nvGraphicFramePr>
        <p:xfrm>
          <a:off x="679708" y="1825658"/>
          <a:ext cx="3046525" cy="5177410"/>
        </p:xfrm>
        <a:graphic>
          <a:graphicData uri="http://schemas.openxmlformats.org/drawingml/2006/table">
            <a:tbl>
              <a:tblPr>
                <a:noFill/>
              </a:tblPr>
              <a:tblGrid>
                <a:gridCol w="566275">
                  <a:extLst>
                    <a:ext uri="{9D8B030D-6E8A-4147-A177-3AD203B41FA5}">
                      <a16:colId xmlns:a16="http://schemas.microsoft.com/office/drawing/2014/main" val="20000"/>
                    </a:ext>
                  </a:extLst>
                </a:gridCol>
                <a:gridCol w="826750">
                  <a:extLst>
                    <a:ext uri="{9D8B030D-6E8A-4147-A177-3AD203B41FA5}">
                      <a16:colId xmlns:a16="http://schemas.microsoft.com/office/drawing/2014/main" val="20001"/>
                    </a:ext>
                  </a:extLst>
                </a:gridCol>
                <a:gridCol w="826750">
                  <a:extLst>
                    <a:ext uri="{9D8B030D-6E8A-4147-A177-3AD203B41FA5}">
                      <a16:colId xmlns:a16="http://schemas.microsoft.com/office/drawing/2014/main" val="20002"/>
                    </a:ext>
                  </a:extLst>
                </a:gridCol>
                <a:gridCol w="826750">
                  <a:extLst>
                    <a:ext uri="{9D8B030D-6E8A-4147-A177-3AD203B41FA5}">
                      <a16:colId xmlns:a16="http://schemas.microsoft.com/office/drawing/2014/main" val="20003"/>
                    </a:ext>
                  </a:extLst>
                </a:gridCol>
              </a:tblGrid>
              <a:tr h="234425">
                <a:tc gridSpan="4">
                  <a:txBody>
                    <a:bodyPr/>
                    <a:lstStyle/>
                    <a:p>
                      <a:pPr marL="0" marR="0" lvl="0" indent="0" algn="ctr" rtl="0">
                        <a:lnSpc>
                          <a:spcPct val="100000"/>
                        </a:lnSpc>
                        <a:spcBef>
                          <a:spcPts val="0"/>
                        </a:spcBef>
                        <a:spcAft>
                          <a:spcPts val="0"/>
                        </a:spcAft>
                        <a:buClr>
                          <a:srgbClr val="000000"/>
                        </a:buClr>
                        <a:buSzPts val="1400"/>
                        <a:buFont typeface="Arial"/>
                        <a:buNone/>
                      </a:pPr>
                      <a:r>
                        <a:rPr lang="en-CA" sz="1400" b="1" i="0" u="none" strike="noStrike" cap="none">
                          <a:solidFill>
                            <a:srgbClr val="FFFFFF"/>
                          </a:solidFill>
                          <a:latin typeface="Calibri"/>
                          <a:ea typeface="Calibri"/>
                          <a:cs typeface="Calibri"/>
                          <a:sym typeface="Calibri"/>
                        </a:rPr>
                        <a:t>Support Vector Machine Regression</a:t>
                      </a:r>
                      <a:endParaRPr sz="1400" u="none" strike="noStrike" cap="none"/>
                    </a:p>
                  </a:txBody>
                  <a:tcPr marL="3400" marR="3400" marT="34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253356"/>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237825">
                <a:tc>
                  <a:txBody>
                    <a:bodyPr/>
                    <a:lstStyle/>
                    <a:p>
                      <a:pPr marL="0" marR="0" lvl="0" indent="0" algn="l" rtl="0">
                        <a:lnSpc>
                          <a:spcPct val="100000"/>
                        </a:lnSpc>
                        <a:spcBef>
                          <a:spcPts val="0"/>
                        </a:spcBef>
                        <a:spcAft>
                          <a:spcPts val="0"/>
                        </a:spcAft>
                        <a:buClr>
                          <a:srgbClr val="000000"/>
                        </a:buClr>
                        <a:buSzPts val="1400"/>
                        <a:buFont typeface="Arial"/>
                        <a:buNone/>
                      </a:pPr>
                      <a:endParaRPr sz="1400" b="1" i="0" u="sng" strike="noStrike" cap="none">
                        <a:solidFill>
                          <a:srgbClr val="000000"/>
                        </a:solidFill>
                        <a:latin typeface="Calibri"/>
                        <a:ea typeface="Calibri"/>
                        <a:cs typeface="Calibri"/>
                        <a:sym typeface="Calibri"/>
                      </a:endParaRPr>
                    </a:p>
                  </a:txBody>
                  <a:tcPr marL="3400" marR="3400" marT="34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CED2E2"/>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CA" sz="1400" b="1" i="0" u="sng" strike="noStrike" cap="none">
                          <a:solidFill>
                            <a:srgbClr val="000000"/>
                          </a:solidFill>
                          <a:latin typeface="Calibri"/>
                          <a:ea typeface="Calibri"/>
                          <a:cs typeface="Calibri"/>
                          <a:sym typeface="Calibri"/>
                        </a:rPr>
                        <a:t>error</a:t>
                      </a:r>
                      <a:endParaRPr sz="1400" u="none" strike="noStrike" cap="none"/>
                    </a:p>
                  </a:txBody>
                  <a:tcPr marL="3400" marR="3400" marT="34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CED2E2"/>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CA" sz="1400" b="1" i="0" u="sng" strike="noStrike" cap="none">
                          <a:solidFill>
                            <a:srgbClr val="000000"/>
                          </a:solidFill>
                          <a:latin typeface="Calibri"/>
                          <a:ea typeface="Calibri"/>
                          <a:cs typeface="Calibri"/>
                          <a:sym typeface="Calibri"/>
                        </a:rPr>
                        <a:t>testr2</a:t>
                      </a:r>
                      <a:endParaRPr sz="1400" u="none" strike="noStrike" cap="none"/>
                    </a:p>
                  </a:txBody>
                  <a:tcPr marL="3400" marR="3400" marT="34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CED2E2"/>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CA" sz="1400" b="1" i="0" u="sng" strike="noStrike" cap="none">
                          <a:solidFill>
                            <a:srgbClr val="000000"/>
                          </a:solidFill>
                          <a:latin typeface="Calibri"/>
                          <a:ea typeface="Calibri"/>
                          <a:cs typeface="Calibri"/>
                          <a:sym typeface="Calibri"/>
                        </a:rPr>
                        <a:t>trainr2</a:t>
                      </a:r>
                      <a:endParaRPr sz="1400" u="none" strike="noStrike" cap="none"/>
                    </a:p>
                  </a:txBody>
                  <a:tcPr marL="3400" marR="3400" marT="34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CED2E2"/>
                    </a:solidFill>
                  </a:tcPr>
                </a:tc>
                <a:extLst>
                  <a:ext uri="{0D108BD9-81ED-4DB2-BD59-A6C34878D82A}">
                    <a16:rowId xmlns:a16="http://schemas.microsoft.com/office/drawing/2014/main" val="10001"/>
                  </a:ext>
                </a:extLst>
              </a:tr>
              <a:tr h="237825">
                <a:tc>
                  <a:txBody>
                    <a:bodyPr/>
                    <a:lstStyle/>
                    <a:p>
                      <a:pPr marL="0" marR="0" lvl="0" indent="0" algn="l" rtl="0">
                        <a:lnSpc>
                          <a:spcPct val="100000"/>
                        </a:lnSpc>
                        <a:spcBef>
                          <a:spcPts val="0"/>
                        </a:spcBef>
                        <a:spcAft>
                          <a:spcPts val="0"/>
                        </a:spcAft>
                        <a:buClr>
                          <a:srgbClr val="000000"/>
                        </a:buClr>
                        <a:buSzPts val="1400"/>
                        <a:buFont typeface="Arial"/>
                        <a:buNone/>
                      </a:pPr>
                      <a:r>
                        <a:rPr lang="en-CA" sz="1400" b="1" i="0" u="sng" strike="noStrike" cap="none">
                          <a:solidFill>
                            <a:srgbClr val="000000"/>
                          </a:solidFill>
                          <a:latin typeface="Calibri"/>
                          <a:ea typeface="Calibri"/>
                          <a:cs typeface="Calibri"/>
                          <a:sym typeface="Calibri"/>
                        </a:rPr>
                        <a:t>FXU</a:t>
                      </a:r>
                      <a:endParaRPr sz="1400" u="none" strike="noStrike" cap="none"/>
                    </a:p>
                  </a:txBody>
                  <a:tcPr marL="3400" marR="3400" marT="34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CED2E2"/>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CA" sz="1600" b="0" i="0" u="none" strike="noStrike" cap="none">
                          <a:solidFill>
                            <a:srgbClr val="000000"/>
                          </a:solidFill>
                          <a:latin typeface="Calibri"/>
                          <a:ea typeface="Calibri"/>
                          <a:cs typeface="Calibri"/>
                          <a:sym typeface="Calibri"/>
                        </a:rPr>
                        <a:t>0.0052</a:t>
                      </a:r>
                      <a:endParaRPr sz="1400" u="none" strike="noStrike" cap="none"/>
                    </a:p>
                  </a:txBody>
                  <a:tcPr marL="3800" marR="3800" marT="38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8EAF1"/>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CA" sz="1600" b="0" i="0" u="none" strike="noStrike" cap="none">
                          <a:solidFill>
                            <a:srgbClr val="000000"/>
                          </a:solidFill>
                          <a:latin typeface="Calibri"/>
                          <a:ea typeface="Calibri"/>
                          <a:cs typeface="Calibri"/>
                          <a:sym typeface="Calibri"/>
                        </a:rPr>
                        <a:t>-0.270</a:t>
                      </a:r>
                      <a:endParaRPr sz="1400" u="none" strike="noStrike" cap="none"/>
                    </a:p>
                  </a:txBody>
                  <a:tcPr marL="3800" marR="3800" marT="38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8EAF1"/>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CA" sz="1600" b="0" i="0" u="none" strike="noStrike" cap="none">
                          <a:solidFill>
                            <a:srgbClr val="000000"/>
                          </a:solidFill>
                          <a:latin typeface="Calibri"/>
                          <a:ea typeface="Calibri"/>
                          <a:cs typeface="Calibri"/>
                          <a:sym typeface="Calibri"/>
                        </a:rPr>
                        <a:t>0.305</a:t>
                      </a:r>
                      <a:endParaRPr sz="1400" u="none" strike="noStrike" cap="none"/>
                    </a:p>
                  </a:txBody>
                  <a:tcPr marL="3800" marR="3800" marT="38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8EAF1"/>
                    </a:solidFill>
                  </a:tcPr>
                </a:tc>
                <a:extLst>
                  <a:ext uri="{0D108BD9-81ED-4DB2-BD59-A6C34878D82A}">
                    <a16:rowId xmlns:a16="http://schemas.microsoft.com/office/drawing/2014/main" val="10002"/>
                  </a:ext>
                </a:extLst>
              </a:tr>
              <a:tr h="237825">
                <a:tc>
                  <a:txBody>
                    <a:bodyPr/>
                    <a:lstStyle/>
                    <a:p>
                      <a:pPr marL="0" marR="0" lvl="0" indent="0" algn="l" rtl="0">
                        <a:lnSpc>
                          <a:spcPct val="100000"/>
                        </a:lnSpc>
                        <a:spcBef>
                          <a:spcPts val="0"/>
                        </a:spcBef>
                        <a:spcAft>
                          <a:spcPts val="0"/>
                        </a:spcAft>
                        <a:buClr>
                          <a:srgbClr val="000000"/>
                        </a:buClr>
                        <a:buSzPts val="1400"/>
                        <a:buFont typeface="Arial"/>
                        <a:buNone/>
                      </a:pPr>
                      <a:r>
                        <a:rPr lang="en-CA" sz="1400" b="1" i="0" u="sng" strike="noStrike" cap="none">
                          <a:solidFill>
                            <a:srgbClr val="000000"/>
                          </a:solidFill>
                          <a:latin typeface="Calibri"/>
                          <a:ea typeface="Calibri"/>
                          <a:cs typeface="Calibri"/>
                          <a:sym typeface="Calibri"/>
                        </a:rPr>
                        <a:t>GDX</a:t>
                      </a:r>
                      <a:endParaRPr sz="1400" u="none" strike="noStrike" cap="none"/>
                    </a:p>
                  </a:txBody>
                  <a:tcPr marL="3400" marR="3400" marT="34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CED2E2"/>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CA" sz="1600" b="0" i="0" u="none" strike="noStrike" cap="none">
                          <a:solidFill>
                            <a:srgbClr val="000000"/>
                          </a:solidFill>
                          <a:latin typeface="Calibri"/>
                          <a:ea typeface="Calibri"/>
                          <a:cs typeface="Calibri"/>
                          <a:sym typeface="Calibri"/>
                        </a:rPr>
                        <a:t>0.0507</a:t>
                      </a:r>
                      <a:endParaRPr sz="1400" u="none" strike="noStrike" cap="none"/>
                    </a:p>
                  </a:txBody>
                  <a:tcPr marL="3800" marR="3800" marT="38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CED2E2"/>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CA" sz="1600" b="0" i="0" u="none" strike="noStrike" cap="none">
                          <a:solidFill>
                            <a:srgbClr val="000000"/>
                          </a:solidFill>
                          <a:latin typeface="Calibri"/>
                          <a:ea typeface="Calibri"/>
                          <a:cs typeface="Calibri"/>
                          <a:sym typeface="Calibri"/>
                        </a:rPr>
                        <a:t>-8.610</a:t>
                      </a:r>
                      <a:endParaRPr sz="1400" u="none" strike="noStrike" cap="none"/>
                    </a:p>
                  </a:txBody>
                  <a:tcPr marL="3800" marR="3800" marT="38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CED2E2"/>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CA" sz="1600" b="0" i="0" u="none" strike="noStrike" cap="none">
                          <a:solidFill>
                            <a:srgbClr val="000000"/>
                          </a:solidFill>
                          <a:latin typeface="Calibri"/>
                          <a:ea typeface="Calibri"/>
                          <a:cs typeface="Calibri"/>
                          <a:sym typeface="Calibri"/>
                        </a:rPr>
                        <a:t>0.465</a:t>
                      </a:r>
                      <a:endParaRPr sz="1400" u="none" strike="noStrike" cap="none"/>
                    </a:p>
                  </a:txBody>
                  <a:tcPr marL="3800" marR="3800" marT="38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CED2E2"/>
                    </a:solidFill>
                  </a:tcPr>
                </a:tc>
                <a:extLst>
                  <a:ext uri="{0D108BD9-81ED-4DB2-BD59-A6C34878D82A}">
                    <a16:rowId xmlns:a16="http://schemas.microsoft.com/office/drawing/2014/main" val="10003"/>
                  </a:ext>
                </a:extLst>
              </a:tr>
              <a:tr h="237825">
                <a:tc>
                  <a:txBody>
                    <a:bodyPr/>
                    <a:lstStyle/>
                    <a:p>
                      <a:pPr marL="0" marR="0" lvl="0" indent="0" algn="l" rtl="0">
                        <a:lnSpc>
                          <a:spcPct val="100000"/>
                        </a:lnSpc>
                        <a:spcBef>
                          <a:spcPts val="0"/>
                        </a:spcBef>
                        <a:spcAft>
                          <a:spcPts val="0"/>
                        </a:spcAft>
                        <a:buClr>
                          <a:srgbClr val="000000"/>
                        </a:buClr>
                        <a:buSzPts val="1400"/>
                        <a:buFont typeface="Arial"/>
                        <a:buNone/>
                      </a:pPr>
                      <a:r>
                        <a:rPr lang="en-CA" sz="1400" b="1" i="0" u="sng" strike="noStrike" cap="none">
                          <a:solidFill>
                            <a:srgbClr val="000000"/>
                          </a:solidFill>
                          <a:latin typeface="Calibri"/>
                          <a:ea typeface="Calibri"/>
                          <a:cs typeface="Calibri"/>
                          <a:sym typeface="Calibri"/>
                        </a:rPr>
                        <a:t>KBE</a:t>
                      </a:r>
                      <a:endParaRPr sz="1400" u="none" strike="noStrike" cap="none"/>
                    </a:p>
                  </a:txBody>
                  <a:tcPr marL="3400" marR="3400" marT="34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CED2E2"/>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CA" sz="1600" b="0" i="0" u="none" strike="noStrike" cap="none">
                          <a:solidFill>
                            <a:srgbClr val="000000"/>
                          </a:solidFill>
                          <a:latin typeface="Calibri"/>
                          <a:ea typeface="Calibri"/>
                          <a:cs typeface="Calibri"/>
                          <a:sym typeface="Calibri"/>
                        </a:rPr>
                        <a:t>0.0094</a:t>
                      </a:r>
                      <a:endParaRPr sz="1400" u="none" strike="noStrike" cap="none"/>
                    </a:p>
                  </a:txBody>
                  <a:tcPr marL="3800" marR="3800" marT="38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8EAF1"/>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CA" sz="1600" b="0" i="0" u="none" strike="noStrike" cap="none">
                          <a:solidFill>
                            <a:srgbClr val="000000"/>
                          </a:solidFill>
                          <a:latin typeface="Calibri"/>
                          <a:ea typeface="Calibri"/>
                          <a:cs typeface="Calibri"/>
                          <a:sym typeface="Calibri"/>
                        </a:rPr>
                        <a:t>-0.087</a:t>
                      </a:r>
                      <a:endParaRPr sz="1400" u="none" strike="noStrike" cap="none"/>
                    </a:p>
                  </a:txBody>
                  <a:tcPr marL="3800" marR="3800" marT="38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8EAF1"/>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CA" sz="1600" b="0" i="0" u="none" strike="noStrike" cap="none">
                          <a:solidFill>
                            <a:srgbClr val="000000"/>
                          </a:solidFill>
                          <a:latin typeface="Calibri"/>
                          <a:ea typeface="Calibri"/>
                          <a:cs typeface="Calibri"/>
                          <a:sym typeface="Calibri"/>
                        </a:rPr>
                        <a:t>0.686</a:t>
                      </a:r>
                      <a:endParaRPr sz="1400" u="none" strike="noStrike" cap="none"/>
                    </a:p>
                  </a:txBody>
                  <a:tcPr marL="3800" marR="3800" marT="38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8EAF1"/>
                    </a:solidFill>
                  </a:tcPr>
                </a:tc>
                <a:extLst>
                  <a:ext uri="{0D108BD9-81ED-4DB2-BD59-A6C34878D82A}">
                    <a16:rowId xmlns:a16="http://schemas.microsoft.com/office/drawing/2014/main" val="10004"/>
                  </a:ext>
                </a:extLst>
              </a:tr>
              <a:tr h="237825">
                <a:tc>
                  <a:txBody>
                    <a:bodyPr/>
                    <a:lstStyle/>
                    <a:p>
                      <a:pPr marL="0" marR="0" lvl="0" indent="0" algn="l" rtl="0">
                        <a:lnSpc>
                          <a:spcPct val="100000"/>
                        </a:lnSpc>
                        <a:spcBef>
                          <a:spcPts val="0"/>
                        </a:spcBef>
                        <a:spcAft>
                          <a:spcPts val="0"/>
                        </a:spcAft>
                        <a:buClr>
                          <a:srgbClr val="000000"/>
                        </a:buClr>
                        <a:buSzPts val="1400"/>
                        <a:buFont typeface="Arial"/>
                        <a:buNone/>
                      </a:pPr>
                      <a:r>
                        <a:rPr lang="en-CA" sz="1400" b="1" i="0" u="sng" strike="noStrike" cap="none">
                          <a:solidFill>
                            <a:srgbClr val="000000"/>
                          </a:solidFill>
                          <a:latin typeface="Calibri"/>
                          <a:ea typeface="Calibri"/>
                          <a:cs typeface="Calibri"/>
                          <a:sym typeface="Calibri"/>
                        </a:rPr>
                        <a:t>RXI</a:t>
                      </a:r>
                      <a:endParaRPr sz="1400" u="none" strike="noStrike" cap="none"/>
                    </a:p>
                  </a:txBody>
                  <a:tcPr marL="3400" marR="3400" marT="34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CED2E2"/>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CA" sz="1600" b="0" i="0" u="none" strike="noStrike" cap="none">
                          <a:solidFill>
                            <a:srgbClr val="000000"/>
                          </a:solidFill>
                          <a:latin typeface="Calibri"/>
                          <a:ea typeface="Calibri"/>
                          <a:cs typeface="Calibri"/>
                          <a:sym typeface="Calibri"/>
                        </a:rPr>
                        <a:t>0.0042</a:t>
                      </a:r>
                      <a:endParaRPr sz="1400" u="none" strike="noStrike" cap="none"/>
                    </a:p>
                  </a:txBody>
                  <a:tcPr marL="3800" marR="3800" marT="38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CED2E2"/>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CA" sz="1600" b="0" i="0" u="none" strike="noStrike" cap="none">
                          <a:solidFill>
                            <a:srgbClr val="000000"/>
                          </a:solidFill>
                          <a:latin typeface="Calibri"/>
                          <a:ea typeface="Calibri"/>
                          <a:cs typeface="Calibri"/>
                          <a:sym typeface="Calibri"/>
                        </a:rPr>
                        <a:t>-0.008</a:t>
                      </a:r>
                      <a:endParaRPr sz="1400" u="none" strike="noStrike" cap="none"/>
                    </a:p>
                  </a:txBody>
                  <a:tcPr marL="3800" marR="3800" marT="38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CED2E2"/>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CA" sz="1600" b="0" i="0" u="none" strike="noStrike" cap="none">
                          <a:solidFill>
                            <a:srgbClr val="000000"/>
                          </a:solidFill>
                          <a:latin typeface="Calibri"/>
                          <a:ea typeface="Calibri"/>
                          <a:cs typeface="Calibri"/>
                          <a:sym typeface="Calibri"/>
                        </a:rPr>
                        <a:t>0.608</a:t>
                      </a:r>
                      <a:endParaRPr sz="1400" u="none" strike="noStrike" cap="none"/>
                    </a:p>
                  </a:txBody>
                  <a:tcPr marL="3800" marR="3800" marT="380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CED2E2"/>
                    </a:solidFill>
                  </a:tcPr>
                </a:tc>
                <a:extLst>
                  <a:ext uri="{0D108BD9-81ED-4DB2-BD59-A6C34878D82A}">
                    <a16:rowId xmlns:a16="http://schemas.microsoft.com/office/drawing/2014/main" val="10005"/>
                  </a:ext>
                </a:extLst>
              </a:tr>
              <a:tr h="237825">
                <a:tc>
                  <a:txBody>
                    <a:bodyPr/>
                    <a:lstStyle/>
                    <a:p>
                      <a:pPr marL="0" marR="0" lvl="0" indent="0" algn="l" rtl="0">
                        <a:lnSpc>
                          <a:spcPct val="100000"/>
                        </a:lnSpc>
                        <a:spcBef>
                          <a:spcPts val="0"/>
                        </a:spcBef>
                        <a:spcAft>
                          <a:spcPts val="0"/>
                        </a:spcAft>
                        <a:buClr>
                          <a:srgbClr val="000000"/>
                        </a:buClr>
                        <a:buSzPts val="1400"/>
                        <a:buFont typeface="Arial"/>
                        <a:buNone/>
                      </a:pPr>
                      <a:r>
                        <a:rPr lang="en-CA" sz="1400" b="1" i="0" u="sng" strike="noStrike" cap="none">
                          <a:solidFill>
                            <a:srgbClr val="000000"/>
                          </a:solidFill>
                          <a:latin typeface="Calibri"/>
                          <a:ea typeface="Calibri"/>
                          <a:cs typeface="Calibri"/>
                          <a:sym typeface="Calibri"/>
                        </a:rPr>
                        <a:t>VNQ</a:t>
                      </a:r>
                      <a:endParaRPr sz="1400" u="none" strike="noStrike" cap="none"/>
                    </a:p>
                  </a:txBody>
                  <a:tcPr marL="3400" marR="3400" marT="34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CED2E2"/>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CA" sz="1600" b="0" i="0" u="none" strike="noStrike" cap="none">
                          <a:solidFill>
                            <a:srgbClr val="000000"/>
                          </a:solidFill>
                          <a:latin typeface="Calibri"/>
                          <a:ea typeface="Calibri"/>
                          <a:cs typeface="Calibri"/>
                          <a:sym typeface="Calibri"/>
                        </a:rPr>
                        <a:t>0.0075</a:t>
                      </a:r>
                      <a:endParaRPr sz="1400" u="none" strike="noStrike" cap="none"/>
                    </a:p>
                  </a:txBody>
                  <a:tcPr marL="3800" marR="3800" marT="38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8EAF1"/>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CA" sz="1600" b="0" i="0" u="none" strike="noStrike" cap="none">
                          <a:solidFill>
                            <a:srgbClr val="000000"/>
                          </a:solidFill>
                          <a:latin typeface="Calibri"/>
                          <a:ea typeface="Calibri"/>
                          <a:cs typeface="Calibri"/>
                          <a:sym typeface="Calibri"/>
                        </a:rPr>
                        <a:t>-0.784</a:t>
                      </a:r>
                      <a:endParaRPr sz="1400" u="none" strike="noStrike" cap="none"/>
                    </a:p>
                  </a:txBody>
                  <a:tcPr marL="3800" marR="3800" marT="38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8EAF1"/>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CA" sz="1600" b="0" i="0" u="none" strike="noStrike" cap="none">
                          <a:solidFill>
                            <a:srgbClr val="000000"/>
                          </a:solidFill>
                          <a:latin typeface="Calibri"/>
                          <a:ea typeface="Calibri"/>
                          <a:cs typeface="Calibri"/>
                          <a:sym typeface="Calibri"/>
                        </a:rPr>
                        <a:t>0.555</a:t>
                      </a:r>
                      <a:endParaRPr sz="1400" u="none" strike="noStrike" cap="none"/>
                    </a:p>
                  </a:txBody>
                  <a:tcPr marL="3800" marR="3800" marT="380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8EAF1"/>
                    </a:solidFill>
                  </a:tcPr>
                </a:tc>
                <a:extLst>
                  <a:ext uri="{0D108BD9-81ED-4DB2-BD59-A6C34878D82A}">
                    <a16:rowId xmlns:a16="http://schemas.microsoft.com/office/drawing/2014/main" val="10006"/>
                  </a:ext>
                </a:extLst>
              </a:tr>
              <a:tr h="237825">
                <a:tc>
                  <a:txBody>
                    <a:bodyPr/>
                    <a:lstStyle/>
                    <a:p>
                      <a:pPr marL="0" marR="0" lvl="0" indent="0" algn="l" rtl="0">
                        <a:lnSpc>
                          <a:spcPct val="100000"/>
                        </a:lnSpc>
                        <a:spcBef>
                          <a:spcPts val="0"/>
                        </a:spcBef>
                        <a:spcAft>
                          <a:spcPts val="0"/>
                        </a:spcAft>
                        <a:buClr>
                          <a:srgbClr val="000000"/>
                        </a:buClr>
                        <a:buSzPts val="1400"/>
                        <a:buFont typeface="Arial"/>
                        <a:buNone/>
                      </a:pPr>
                      <a:r>
                        <a:rPr lang="en-CA" sz="1400" b="1" i="0" u="sng" strike="noStrike" cap="none">
                          <a:solidFill>
                            <a:srgbClr val="000000"/>
                          </a:solidFill>
                          <a:latin typeface="Calibri"/>
                          <a:ea typeface="Calibri"/>
                          <a:cs typeface="Calibri"/>
                          <a:sym typeface="Calibri"/>
                        </a:rPr>
                        <a:t>XLP</a:t>
                      </a:r>
                      <a:endParaRPr sz="1400" u="none" strike="noStrike" cap="none"/>
                    </a:p>
                  </a:txBody>
                  <a:tcPr marL="3400" marR="3400" marT="34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CED2E2"/>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CA" sz="1600" b="0" i="0" u="none" strike="noStrike" cap="none">
                          <a:solidFill>
                            <a:srgbClr val="000000"/>
                          </a:solidFill>
                          <a:latin typeface="Calibri"/>
                          <a:ea typeface="Calibri"/>
                          <a:cs typeface="Calibri"/>
                          <a:sym typeface="Calibri"/>
                        </a:rPr>
                        <a:t>0.0052</a:t>
                      </a:r>
                      <a:endParaRPr sz="1400" u="none" strike="noStrike" cap="none"/>
                    </a:p>
                  </a:txBody>
                  <a:tcPr marL="3800" marR="3800" marT="38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CED2E2"/>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CA" sz="1600" b="0" i="0" u="none" strike="noStrike" cap="none">
                          <a:solidFill>
                            <a:srgbClr val="000000"/>
                          </a:solidFill>
                          <a:latin typeface="Calibri"/>
                          <a:ea typeface="Calibri"/>
                          <a:cs typeface="Calibri"/>
                          <a:sym typeface="Calibri"/>
                        </a:rPr>
                        <a:t>-0.374</a:t>
                      </a:r>
                      <a:endParaRPr sz="1400" u="none" strike="noStrike" cap="none"/>
                    </a:p>
                  </a:txBody>
                  <a:tcPr marL="3800" marR="3800" marT="38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CED2E2"/>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CA" sz="1600" b="0" i="0" u="none" strike="noStrike" cap="none">
                          <a:solidFill>
                            <a:srgbClr val="000000"/>
                          </a:solidFill>
                          <a:latin typeface="Calibri"/>
                          <a:ea typeface="Calibri"/>
                          <a:cs typeface="Calibri"/>
                          <a:sym typeface="Calibri"/>
                        </a:rPr>
                        <a:t>0.039</a:t>
                      </a:r>
                      <a:endParaRPr sz="1400" u="none" strike="noStrike" cap="none"/>
                    </a:p>
                  </a:txBody>
                  <a:tcPr marL="3800" marR="3800" marT="380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CED2E2"/>
                    </a:solidFill>
                  </a:tcPr>
                </a:tc>
                <a:extLst>
                  <a:ext uri="{0D108BD9-81ED-4DB2-BD59-A6C34878D82A}">
                    <a16:rowId xmlns:a16="http://schemas.microsoft.com/office/drawing/2014/main" val="10007"/>
                  </a:ext>
                </a:extLst>
              </a:tr>
              <a:tr h="237825">
                <a:tc>
                  <a:txBody>
                    <a:bodyPr/>
                    <a:lstStyle/>
                    <a:p>
                      <a:pPr marL="0" marR="0" lvl="0" indent="0" algn="l" rtl="0">
                        <a:lnSpc>
                          <a:spcPct val="100000"/>
                        </a:lnSpc>
                        <a:spcBef>
                          <a:spcPts val="0"/>
                        </a:spcBef>
                        <a:spcAft>
                          <a:spcPts val="0"/>
                        </a:spcAft>
                        <a:buClr>
                          <a:srgbClr val="000000"/>
                        </a:buClr>
                        <a:buSzPts val="1400"/>
                        <a:buFont typeface="Arial"/>
                        <a:buNone/>
                      </a:pPr>
                      <a:r>
                        <a:rPr lang="en-CA" sz="1400" b="1" i="0" u="sng" strike="noStrike" cap="none">
                          <a:solidFill>
                            <a:srgbClr val="000000"/>
                          </a:solidFill>
                          <a:latin typeface="Calibri"/>
                          <a:ea typeface="Calibri"/>
                          <a:cs typeface="Calibri"/>
                          <a:sym typeface="Calibri"/>
                        </a:rPr>
                        <a:t>XRT</a:t>
                      </a:r>
                      <a:endParaRPr sz="1400" u="none" strike="noStrike" cap="none"/>
                    </a:p>
                  </a:txBody>
                  <a:tcPr marL="3400" marR="3400" marT="34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CED2E2"/>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CA" sz="1600" b="0" i="0" u="none" strike="noStrike" cap="none">
                          <a:solidFill>
                            <a:srgbClr val="000000"/>
                          </a:solidFill>
                          <a:latin typeface="Calibri"/>
                          <a:ea typeface="Calibri"/>
                          <a:cs typeface="Calibri"/>
                          <a:sym typeface="Calibri"/>
                        </a:rPr>
                        <a:t>0.0108</a:t>
                      </a:r>
                      <a:endParaRPr sz="1400" u="none" strike="noStrike" cap="none"/>
                    </a:p>
                  </a:txBody>
                  <a:tcPr marL="3800" marR="3800" marT="38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8EAF1"/>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CA" sz="1600" b="0" i="0" u="none" strike="noStrike" cap="none">
                          <a:solidFill>
                            <a:srgbClr val="000000"/>
                          </a:solidFill>
                          <a:latin typeface="Calibri"/>
                          <a:ea typeface="Calibri"/>
                          <a:cs typeface="Calibri"/>
                          <a:sym typeface="Calibri"/>
                        </a:rPr>
                        <a:t>-0.179</a:t>
                      </a:r>
                      <a:endParaRPr sz="1400" u="none" strike="noStrike" cap="none"/>
                    </a:p>
                  </a:txBody>
                  <a:tcPr marL="3800" marR="3800" marT="38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8EAF1"/>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CA" sz="1600" b="0" i="0" u="none" strike="noStrike" cap="none">
                          <a:solidFill>
                            <a:srgbClr val="000000"/>
                          </a:solidFill>
                          <a:latin typeface="Calibri"/>
                          <a:ea typeface="Calibri"/>
                          <a:cs typeface="Calibri"/>
                          <a:sym typeface="Calibri"/>
                        </a:rPr>
                        <a:t>0.864</a:t>
                      </a:r>
                      <a:endParaRPr sz="1400" u="none" strike="noStrike" cap="none"/>
                    </a:p>
                  </a:txBody>
                  <a:tcPr marL="3800" marR="3800" marT="380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8EAF1"/>
                    </a:solidFill>
                  </a:tcPr>
                </a:tc>
                <a:extLst>
                  <a:ext uri="{0D108BD9-81ED-4DB2-BD59-A6C34878D82A}">
                    <a16:rowId xmlns:a16="http://schemas.microsoft.com/office/drawing/2014/main" val="10008"/>
                  </a:ext>
                </a:extLst>
              </a:tr>
              <a:tr h="237825">
                <a:tc>
                  <a:txBody>
                    <a:bodyPr/>
                    <a:lstStyle/>
                    <a:p>
                      <a:pPr marL="0" marR="0" lvl="0" indent="0" algn="l" rtl="0">
                        <a:lnSpc>
                          <a:spcPct val="100000"/>
                        </a:lnSpc>
                        <a:spcBef>
                          <a:spcPts val="0"/>
                        </a:spcBef>
                        <a:spcAft>
                          <a:spcPts val="0"/>
                        </a:spcAft>
                        <a:buClr>
                          <a:srgbClr val="000000"/>
                        </a:buClr>
                        <a:buSzPts val="1400"/>
                        <a:buFont typeface="Arial"/>
                        <a:buNone/>
                      </a:pPr>
                      <a:r>
                        <a:rPr lang="en-CA" sz="1400" b="1" i="0" u="sng" strike="noStrike" cap="none">
                          <a:solidFill>
                            <a:srgbClr val="000000"/>
                          </a:solidFill>
                          <a:latin typeface="Calibri"/>
                          <a:ea typeface="Calibri"/>
                          <a:cs typeface="Calibri"/>
                          <a:sym typeface="Calibri"/>
                        </a:rPr>
                        <a:t>DIA</a:t>
                      </a:r>
                      <a:endParaRPr sz="1400" u="none" strike="noStrike" cap="none"/>
                    </a:p>
                  </a:txBody>
                  <a:tcPr marL="3400" marR="3400" marT="34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CED2E2"/>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CA" sz="1600" b="0" i="0" u="none" strike="noStrike" cap="none">
                          <a:solidFill>
                            <a:srgbClr val="000000"/>
                          </a:solidFill>
                          <a:latin typeface="Calibri"/>
                          <a:ea typeface="Calibri"/>
                          <a:cs typeface="Calibri"/>
                          <a:sym typeface="Calibri"/>
                        </a:rPr>
                        <a:t>0.0039</a:t>
                      </a:r>
                      <a:endParaRPr sz="1400" u="none" strike="noStrike" cap="none"/>
                    </a:p>
                  </a:txBody>
                  <a:tcPr marL="3800" marR="3800" marT="38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CED2E2"/>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CA" sz="1600" b="0" i="0" u="none" strike="noStrike" cap="none">
                          <a:solidFill>
                            <a:srgbClr val="000000"/>
                          </a:solidFill>
                          <a:latin typeface="Calibri"/>
                          <a:ea typeface="Calibri"/>
                          <a:cs typeface="Calibri"/>
                          <a:sym typeface="Calibri"/>
                        </a:rPr>
                        <a:t>-0.116</a:t>
                      </a:r>
                      <a:endParaRPr sz="1400" u="none" strike="noStrike" cap="none"/>
                    </a:p>
                  </a:txBody>
                  <a:tcPr marL="3800" marR="3800" marT="3800" marB="0" anchor="b">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CED2E2"/>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CA" sz="1600" b="0" i="0" u="none" strike="noStrike" cap="none">
                          <a:solidFill>
                            <a:srgbClr val="000000"/>
                          </a:solidFill>
                          <a:latin typeface="Calibri"/>
                          <a:ea typeface="Calibri"/>
                          <a:cs typeface="Calibri"/>
                          <a:sym typeface="Calibri"/>
                        </a:rPr>
                        <a:t>0.197</a:t>
                      </a:r>
                      <a:endParaRPr sz="1400" u="none" strike="noStrike" cap="none"/>
                    </a:p>
                  </a:txBody>
                  <a:tcPr marL="3800" marR="3800" marT="380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CED2E2"/>
                    </a:solidFill>
                  </a:tcPr>
                </a:tc>
                <a:extLst>
                  <a:ext uri="{0D108BD9-81ED-4DB2-BD59-A6C34878D82A}">
                    <a16:rowId xmlns:a16="http://schemas.microsoft.com/office/drawing/2014/main" val="10009"/>
                  </a:ext>
                </a:extLst>
              </a:tr>
              <a:tr h="237825">
                <a:tc>
                  <a:txBody>
                    <a:bodyPr/>
                    <a:lstStyle/>
                    <a:p>
                      <a:pPr marL="0" marR="0" lvl="0" indent="0" algn="l" rtl="0">
                        <a:lnSpc>
                          <a:spcPct val="100000"/>
                        </a:lnSpc>
                        <a:spcBef>
                          <a:spcPts val="0"/>
                        </a:spcBef>
                        <a:spcAft>
                          <a:spcPts val="0"/>
                        </a:spcAft>
                        <a:buClr>
                          <a:srgbClr val="000000"/>
                        </a:buClr>
                        <a:buSzPts val="1400"/>
                        <a:buFont typeface="Arial"/>
                        <a:buNone/>
                      </a:pPr>
                      <a:r>
                        <a:rPr lang="en-CA" sz="1400" b="1" i="0" u="sng" strike="noStrike" cap="none">
                          <a:solidFill>
                            <a:srgbClr val="000000"/>
                          </a:solidFill>
                          <a:latin typeface="Calibri"/>
                          <a:ea typeface="Calibri"/>
                          <a:cs typeface="Calibri"/>
                          <a:sym typeface="Calibri"/>
                        </a:rPr>
                        <a:t>IHI</a:t>
                      </a:r>
                      <a:endParaRPr sz="1400" u="none" strike="noStrike" cap="none"/>
                    </a:p>
                  </a:txBody>
                  <a:tcPr marL="3400" marR="3400" marT="34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CED2E2"/>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CA" sz="1600" b="0" i="0" u="none" strike="noStrike" cap="none">
                          <a:solidFill>
                            <a:srgbClr val="000000"/>
                          </a:solidFill>
                          <a:latin typeface="Calibri"/>
                          <a:ea typeface="Calibri"/>
                          <a:cs typeface="Calibri"/>
                          <a:sym typeface="Calibri"/>
                        </a:rPr>
                        <a:t>0.0038</a:t>
                      </a:r>
                      <a:endParaRPr sz="1400" u="none" strike="noStrike" cap="none"/>
                    </a:p>
                  </a:txBody>
                  <a:tcPr marL="3800" marR="3800" marT="38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8EAF1"/>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CA" sz="1600" b="0" i="0" u="none" strike="noStrike" cap="none">
                          <a:solidFill>
                            <a:srgbClr val="000000"/>
                          </a:solidFill>
                          <a:latin typeface="Calibri"/>
                          <a:ea typeface="Calibri"/>
                          <a:cs typeface="Calibri"/>
                          <a:sym typeface="Calibri"/>
                        </a:rPr>
                        <a:t>-0.220</a:t>
                      </a:r>
                      <a:endParaRPr sz="1400" u="none" strike="noStrike" cap="none"/>
                    </a:p>
                  </a:txBody>
                  <a:tcPr marL="3800" marR="3800" marT="3800" marB="0" anchor="b">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8EAF1"/>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CA" sz="1600" b="0" i="0" u="none" strike="noStrike" cap="none">
                          <a:solidFill>
                            <a:srgbClr val="000000"/>
                          </a:solidFill>
                          <a:latin typeface="Calibri"/>
                          <a:ea typeface="Calibri"/>
                          <a:cs typeface="Calibri"/>
                          <a:sym typeface="Calibri"/>
                        </a:rPr>
                        <a:t>0.588</a:t>
                      </a:r>
                      <a:endParaRPr sz="1400" u="none" strike="noStrike" cap="none"/>
                    </a:p>
                  </a:txBody>
                  <a:tcPr marL="3800" marR="3800" marT="380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8EAF1"/>
                    </a:solidFill>
                  </a:tcPr>
                </a:tc>
                <a:extLst>
                  <a:ext uri="{0D108BD9-81ED-4DB2-BD59-A6C34878D82A}">
                    <a16:rowId xmlns:a16="http://schemas.microsoft.com/office/drawing/2014/main" val="10010"/>
                  </a:ext>
                </a:extLst>
              </a:tr>
              <a:tr h="237825">
                <a:tc>
                  <a:txBody>
                    <a:bodyPr/>
                    <a:lstStyle/>
                    <a:p>
                      <a:pPr marL="0" marR="0" lvl="0" indent="0" algn="l" rtl="0">
                        <a:lnSpc>
                          <a:spcPct val="100000"/>
                        </a:lnSpc>
                        <a:spcBef>
                          <a:spcPts val="0"/>
                        </a:spcBef>
                        <a:spcAft>
                          <a:spcPts val="0"/>
                        </a:spcAft>
                        <a:buClr>
                          <a:srgbClr val="000000"/>
                        </a:buClr>
                        <a:buSzPts val="1400"/>
                        <a:buFont typeface="Arial"/>
                        <a:buNone/>
                      </a:pPr>
                      <a:r>
                        <a:rPr lang="en-CA" sz="1400" b="1" i="0" u="sng" strike="noStrike" cap="none">
                          <a:solidFill>
                            <a:srgbClr val="000000"/>
                          </a:solidFill>
                          <a:latin typeface="Calibri"/>
                          <a:ea typeface="Calibri"/>
                          <a:cs typeface="Calibri"/>
                          <a:sym typeface="Calibri"/>
                        </a:rPr>
                        <a:t>IYW</a:t>
                      </a:r>
                      <a:endParaRPr sz="1400" u="none" strike="noStrike" cap="none"/>
                    </a:p>
                  </a:txBody>
                  <a:tcPr marL="3400" marR="3400" marT="34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CED2E2"/>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CA" sz="1600" b="0" i="0" u="none" strike="noStrike" cap="none">
                          <a:solidFill>
                            <a:srgbClr val="000000"/>
                          </a:solidFill>
                          <a:latin typeface="Calibri"/>
                          <a:ea typeface="Calibri"/>
                          <a:cs typeface="Calibri"/>
                          <a:sym typeface="Calibri"/>
                        </a:rPr>
                        <a:t>0.0059</a:t>
                      </a:r>
                      <a:endParaRPr sz="1400" u="none" strike="noStrike" cap="none"/>
                    </a:p>
                  </a:txBody>
                  <a:tcPr marL="3800" marR="3800" marT="38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8EAF1"/>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CA" sz="1600" b="0" i="0" u="none" strike="noStrike" cap="none">
                          <a:solidFill>
                            <a:srgbClr val="000000"/>
                          </a:solidFill>
                          <a:latin typeface="Calibri"/>
                          <a:ea typeface="Calibri"/>
                          <a:cs typeface="Calibri"/>
                          <a:sym typeface="Calibri"/>
                        </a:rPr>
                        <a:t>-0.030</a:t>
                      </a:r>
                      <a:endParaRPr sz="1400" u="none" strike="noStrike" cap="none"/>
                    </a:p>
                  </a:txBody>
                  <a:tcPr marL="3800" marR="3800" marT="38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8EAF1"/>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CA" sz="1600" b="0" i="0" u="none" strike="noStrike" cap="none">
                          <a:solidFill>
                            <a:srgbClr val="000000"/>
                          </a:solidFill>
                          <a:latin typeface="Calibri"/>
                          <a:ea typeface="Calibri"/>
                          <a:cs typeface="Calibri"/>
                          <a:sym typeface="Calibri"/>
                        </a:rPr>
                        <a:t>0.492</a:t>
                      </a:r>
                      <a:endParaRPr sz="1400" u="none" strike="noStrike" cap="none"/>
                    </a:p>
                  </a:txBody>
                  <a:tcPr marL="3800" marR="3800" marT="38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8EAF1"/>
                    </a:solidFill>
                  </a:tcPr>
                </a:tc>
                <a:extLst>
                  <a:ext uri="{0D108BD9-81ED-4DB2-BD59-A6C34878D82A}">
                    <a16:rowId xmlns:a16="http://schemas.microsoft.com/office/drawing/2014/main" val="10011"/>
                  </a:ext>
                </a:extLst>
              </a:tr>
              <a:tr h="237825">
                <a:tc>
                  <a:txBody>
                    <a:bodyPr/>
                    <a:lstStyle/>
                    <a:p>
                      <a:pPr marL="0" marR="0" lvl="0" indent="0" algn="l" rtl="0">
                        <a:lnSpc>
                          <a:spcPct val="100000"/>
                        </a:lnSpc>
                        <a:spcBef>
                          <a:spcPts val="0"/>
                        </a:spcBef>
                        <a:spcAft>
                          <a:spcPts val="0"/>
                        </a:spcAft>
                        <a:buClr>
                          <a:srgbClr val="000000"/>
                        </a:buClr>
                        <a:buSzPts val="1400"/>
                        <a:buFont typeface="Arial"/>
                        <a:buNone/>
                      </a:pPr>
                      <a:r>
                        <a:rPr lang="en-CA" sz="1400" b="1" i="0" u="sng" strike="noStrike" cap="none">
                          <a:solidFill>
                            <a:srgbClr val="000000"/>
                          </a:solidFill>
                          <a:latin typeface="Calibri"/>
                          <a:ea typeface="Calibri"/>
                          <a:cs typeface="Calibri"/>
                          <a:sym typeface="Calibri"/>
                        </a:rPr>
                        <a:t>SHY</a:t>
                      </a:r>
                      <a:endParaRPr sz="1400" u="none" strike="noStrike" cap="none"/>
                    </a:p>
                  </a:txBody>
                  <a:tcPr marL="3400" marR="3400" marT="34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CED2E2"/>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CA" sz="1600" b="0" i="0" u="none" strike="noStrike" cap="none">
                          <a:solidFill>
                            <a:srgbClr val="000000"/>
                          </a:solidFill>
                          <a:latin typeface="Calibri"/>
                          <a:ea typeface="Calibri"/>
                          <a:cs typeface="Calibri"/>
                          <a:sym typeface="Calibri"/>
                        </a:rPr>
                        <a:t>0.0001</a:t>
                      </a:r>
                      <a:endParaRPr sz="1400" u="none" strike="noStrike" cap="none"/>
                    </a:p>
                  </a:txBody>
                  <a:tcPr marL="3800" marR="3800" marT="38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CED2E2"/>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CA" sz="1600" b="0" i="0" u="none" strike="noStrike" cap="none">
                          <a:solidFill>
                            <a:srgbClr val="000000"/>
                          </a:solidFill>
                          <a:latin typeface="Calibri"/>
                          <a:ea typeface="Calibri"/>
                          <a:cs typeface="Calibri"/>
                          <a:sym typeface="Calibri"/>
                        </a:rPr>
                        <a:t>-2.140</a:t>
                      </a:r>
                      <a:endParaRPr sz="1400" u="none" strike="noStrike" cap="none"/>
                    </a:p>
                  </a:txBody>
                  <a:tcPr marL="3800" marR="3800" marT="38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CED2E2"/>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CA" sz="1600" b="0" i="0" u="none" strike="noStrike" cap="none">
                          <a:solidFill>
                            <a:srgbClr val="000000"/>
                          </a:solidFill>
                          <a:latin typeface="Calibri"/>
                          <a:ea typeface="Calibri"/>
                          <a:cs typeface="Calibri"/>
                          <a:sym typeface="Calibri"/>
                        </a:rPr>
                        <a:t>-0.159</a:t>
                      </a:r>
                      <a:endParaRPr sz="1400" u="none" strike="noStrike" cap="none"/>
                    </a:p>
                  </a:txBody>
                  <a:tcPr marL="3800" marR="3800" marT="38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CED2E2"/>
                    </a:solidFill>
                  </a:tcPr>
                </a:tc>
                <a:extLst>
                  <a:ext uri="{0D108BD9-81ED-4DB2-BD59-A6C34878D82A}">
                    <a16:rowId xmlns:a16="http://schemas.microsoft.com/office/drawing/2014/main" val="10012"/>
                  </a:ext>
                </a:extLst>
              </a:tr>
              <a:tr h="237825">
                <a:tc>
                  <a:txBody>
                    <a:bodyPr/>
                    <a:lstStyle/>
                    <a:p>
                      <a:pPr marL="0" marR="0" lvl="0" indent="0" algn="l" rtl="0">
                        <a:lnSpc>
                          <a:spcPct val="100000"/>
                        </a:lnSpc>
                        <a:spcBef>
                          <a:spcPts val="0"/>
                        </a:spcBef>
                        <a:spcAft>
                          <a:spcPts val="0"/>
                        </a:spcAft>
                        <a:buClr>
                          <a:srgbClr val="000000"/>
                        </a:buClr>
                        <a:buSzPts val="1400"/>
                        <a:buFont typeface="Arial"/>
                        <a:buNone/>
                      </a:pPr>
                      <a:r>
                        <a:rPr lang="en-CA" sz="1400" b="1" i="0" u="sng" strike="noStrike" cap="none">
                          <a:solidFill>
                            <a:srgbClr val="000000"/>
                          </a:solidFill>
                          <a:latin typeface="Calibri"/>
                          <a:ea typeface="Calibri"/>
                          <a:cs typeface="Calibri"/>
                          <a:sym typeface="Calibri"/>
                        </a:rPr>
                        <a:t>VIS</a:t>
                      </a:r>
                      <a:endParaRPr sz="1400" u="none" strike="noStrike" cap="none"/>
                    </a:p>
                  </a:txBody>
                  <a:tcPr marL="3400" marR="3400" marT="34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CED2E2"/>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CA" sz="1600" b="0" i="0" u="none" strike="noStrike" cap="none">
                          <a:solidFill>
                            <a:srgbClr val="000000"/>
                          </a:solidFill>
                          <a:latin typeface="Calibri"/>
                          <a:ea typeface="Calibri"/>
                          <a:cs typeface="Calibri"/>
                          <a:sym typeface="Calibri"/>
                        </a:rPr>
                        <a:t>0.0072</a:t>
                      </a:r>
                      <a:endParaRPr sz="1400" u="none" strike="noStrike" cap="none"/>
                    </a:p>
                  </a:txBody>
                  <a:tcPr marL="3800" marR="3800" marT="38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8EAF1"/>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CA" sz="1600" b="0" i="0" u="none" strike="noStrike" cap="none">
                          <a:solidFill>
                            <a:srgbClr val="000000"/>
                          </a:solidFill>
                          <a:latin typeface="Calibri"/>
                          <a:ea typeface="Calibri"/>
                          <a:cs typeface="Calibri"/>
                          <a:sym typeface="Calibri"/>
                        </a:rPr>
                        <a:t>-0.723</a:t>
                      </a:r>
                      <a:endParaRPr sz="1400" u="none" strike="noStrike" cap="none"/>
                    </a:p>
                  </a:txBody>
                  <a:tcPr marL="3800" marR="3800" marT="38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8EAF1"/>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CA" sz="1600" b="0" i="0" u="none" strike="noStrike" cap="none">
                          <a:solidFill>
                            <a:srgbClr val="000000"/>
                          </a:solidFill>
                          <a:latin typeface="Calibri"/>
                          <a:ea typeface="Calibri"/>
                          <a:cs typeface="Calibri"/>
                          <a:sym typeface="Calibri"/>
                        </a:rPr>
                        <a:t>0.696</a:t>
                      </a:r>
                      <a:endParaRPr sz="1400" u="none" strike="noStrike" cap="none"/>
                    </a:p>
                  </a:txBody>
                  <a:tcPr marL="3800" marR="3800" marT="38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8EAF1"/>
                    </a:solidFill>
                  </a:tcPr>
                </a:tc>
                <a:extLst>
                  <a:ext uri="{0D108BD9-81ED-4DB2-BD59-A6C34878D82A}">
                    <a16:rowId xmlns:a16="http://schemas.microsoft.com/office/drawing/2014/main" val="10013"/>
                  </a:ext>
                </a:extLst>
              </a:tr>
              <a:tr h="237825">
                <a:tc>
                  <a:txBody>
                    <a:bodyPr/>
                    <a:lstStyle/>
                    <a:p>
                      <a:pPr marL="0" marR="0" lvl="0" indent="0" algn="l" rtl="0">
                        <a:lnSpc>
                          <a:spcPct val="100000"/>
                        </a:lnSpc>
                        <a:spcBef>
                          <a:spcPts val="0"/>
                        </a:spcBef>
                        <a:spcAft>
                          <a:spcPts val="0"/>
                        </a:spcAft>
                        <a:buClr>
                          <a:srgbClr val="000000"/>
                        </a:buClr>
                        <a:buSzPts val="1400"/>
                        <a:buFont typeface="Arial"/>
                        <a:buNone/>
                      </a:pPr>
                      <a:r>
                        <a:rPr lang="en-CA" sz="1400" b="1" i="0" u="sng" strike="noStrike" cap="none">
                          <a:solidFill>
                            <a:srgbClr val="000000"/>
                          </a:solidFill>
                          <a:latin typeface="Calibri"/>
                          <a:ea typeface="Calibri"/>
                          <a:cs typeface="Calibri"/>
                          <a:sym typeface="Calibri"/>
                        </a:rPr>
                        <a:t>XLE</a:t>
                      </a:r>
                      <a:endParaRPr sz="1400" u="none" strike="noStrike" cap="none"/>
                    </a:p>
                  </a:txBody>
                  <a:tcPr marL="3400" marR="3400" marT="34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CED2E2"/>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CA" sz="1600" b="0" i="0" u="none" strike="noStrike" cap="none">
                          <a:solidFill>
                            <a:srgbClr val="000000"/>
                          </a:solidFill>
                          <a:latin typeface="Calibri"/>
                          <a:ea typeface="Calibri"/>
                          <a:cs typeface="Calibri"/>
                          <a:sym typeface="Calibri"/>
                        </a:rPr>
                        <a:t>0.0148</a:t>
                      </a:r>
                      <a:endParaRPr sz="1400" u="none" strike="noStrike" cap="none"/>
                    </a:p>
                  </a:txBody>
                  <a:tcPr marL="3800" marR="3800" marT="38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CED2E2"/>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CA" sz="1600" b="0" i="0" u="none" strike="noStrike" cap="none">
                          <a:solidFill>
                            <a:srgbClr val="000000"/>
                          </a:solidFill>
                          <a:latin typeface="Calibri"/>
                          <a:ea typeface="Calibri"/>
                          <a:cs typeface="Calibri"/>
                          <a:sym typeface="Calibri"/>
                        </a:rPr>
                        <a:t>-0.498</a:t>
                      </a:r>
                      <a:endParaRPr sz="1400" u="none" strike="noStrike" cap="none"/>
                    </a:p>
                  </a:txBody>
                  <a:tcPr marL="3800" marR="3800" marT="38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CED2E2"/>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CA" sz="1600" b="0" i="0" u="none" strike="noStrike" cap="none">
                          <a:solidFill>
                            <a:srgbClr val="000000"/>
                          </a:solidFill>
                          <a:latin typeface="Calibri"/>
                          <a:ea typeface="Calibri"/>
                          <a:cs typeface="Calibri"/>
                          <a:sym typeface="Calibri"/>
                        </a:rPr>
                        <a:t>0.665</a:t>
                      </a:r>
                      <a:endParaRPr sz="1400" u="none" strike="noStrike" cap="none"/>
                    </a:p>
                  </a:txBody>
                  <a:tcPr marL="3800" marR="3800" marT="380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CED2E2"/>
                    </a:solidFill>
                  </a:tcPr>
                </a:tc>
                <a:extLst>
                  <a:ext uri="{0D108BD9-81ED-4DB2-BD59-A6C34878D82A}">
                    <a16:rowId xmlns:a16="http://schemas.microsoft.com/office/drawing/2014/main" val="10014"/>
                  </a:ext>
                </a:extLst>
              </a:tr>
              <a:tr h="237825">
                <a:tc>
                  <a:txBody>
                    <a:bodyPr/>
                    <a:lstStyle/>
                    <a:p>
                      <a:pPr marL="0" marR="0" lvl="0" indent="0" algn="l" rtl="0">
                        <a:lnSpc>
                          <a:spcPct val="100000"/>
                        </a:lnSpc>
                        <a:spcBef>
                          <a:spcPts val="0"/>
                        </a:spcBef>
                        <a:spcAft>
                          <a:spcPts val="0"/>
                        </a:spcAft>
                        <a:buClr>
                          <a:srgbClr val="000000"/>
                        </a:buClr>
                        <a:buSzPts val="1400"/>
                        <a:buFont typeface="Arial"/>
                        <a:buNone/>
                      </a:pPr>
                      <a:r>
                        <a:rPr lang="en-CA" sz="1400" b="1" i="0" u="sng" strike="noStrike" cap="none">
                          <a:solidFill>
                            <a:srgbClr val="000000"/>
                          </a:solidFill>
                          <a:latin typeface="Calibri"/>
                          <a:ea typeface="Calibri"/>
                          <a:cs typeface="Calibri"/>
                          <a:sym typeface="Calibri"/>
                        </a:rPr>
                        <a:t>XLF</a:t>
                      </a:r>
                      <a:endParaRPr sz="1400" u="none" strike="noStrike" cap="none"/>
                    </a:p>
                  </a:txBody>
                  <a:tcPr marL="3400" marR="3400" marT="34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CED2E2"/>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CA" sz="1600" b="0" i="0" u="none" strike="noStrike" cap="none">
                          <a:solidFill>
                            <a:srgbClr val="000000"/>
                          </a:solidFill>
                          <a:latin typeface="Calibri"/>
                          <a:ea typeface="Calibri"/>
                          <a:cs typeface="Calibri"/>
                          <a:sym typeface="Calibri"/>
                        </a:rPr>
                        <a:t>0.0060</a:t>
                      </a:r>
                      <a:endParaRPr sz="1400" u="none" strike="noStrike" cap="none"/>
                    </a:p>
                  </a:txBody>
                  <a:tcPr marL="3800" marR="3800" marT="38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8EAF1"/>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CA" sz="1600" b="0" i="0" u="none" strike="noStrike" cap="none">
                          <a:solidFill>
                            <a:srgbClr val="000000"/>
                          </a:solidFill>
                          <a:latin typeface="Calibri"/>
                          <a:ea typeface="Calibri"/>
                          <a:cs typeface="Calibri"/>
                          <a:sym typeface="Calibri"/>
                        </a:rPr>
                        <a:t>-0.001</a:t>
                      </a:r>
                      <a:endParaRPr sz="1400" u="none" strike="noStrike" cap="none"/>
                    </a:p>
                  </a:txBody>
                  <a:tcPr marL="3800" marR="3800" marT="38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8EAF1"/>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CA" sz="1600" b="0" i="0" u="none" strike="noStrike" cap="none">
                          <a:solidFill>
                            <a:srgbClr val="000000"/>
                          </a:solidFill>
                          <a:latin typeface="Calibri"/>
                          <a:ea typeface="Calibri"/>
                          <a:cs typeface="Calibri"/>
                          <a:sym typeface="Calibri"/>
                        </a:rPr>
                        <a:t>0.570</a:t>
                      </a:r>
                      <a:endParaRPr sz="1400" u="none" strike="noStrike" cap="none"/>
                    </a:p>
                  </a:txBody>
                  <a:tcPr marL="3800" marR="3800" marT="380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8EAF1"/>
                    </a:solidFill>
                  </a:tcPr>
                </a:tc>
                <a:extLst>
                  <a:ext uri="{0D108BD9-81ED-4DB2-BD59-A6C34878D82A}">
                    <a16:rowId xmlns:a16="http://schemas.microsoft.com/office/drawing/2014/main" val="10015"/>
                  </a:ext>
                </a:extLst>
              </a:tr>
              <a:tr h="237825">
                <a:tc>
                  <a:txBody>
                    <a:bodyPr/>
                    <a:lstStyle/>
                    <a:p>
                      <a:pPr marL="0" marR="0" lvl="0" indent="0" algn="l" rtl="0">
                        <a:lnSpc>
                          <a:spcPct val="100000"/>
                        </a:lnSpc>
                        <a:spcBef>
                          <a:spcPts val="0"/>
                        </a:spcBef>
                        <a:spcAft>
                          <a:spcPts val="0"/>
                        </a:spcAft>
                        <a:buClr>
                          <a:srgbClr val="000000"/>
                        </a:buClr>
                        <a:buSzPts val="1400"/>
                        <a:buFont typeface="Arial"/>
                        <a:buNone/>
                      </a:pPr>
                      <a:r>
                        <a:rPr lang="en-CA" sz="1400" b="1" i="0" u="sng" strike="noStrike" cap="none">
                          <a:solidFill>
                            <a:srgbClr val="000000"/>
                          </a:solidFill>
                          <a:latin typeface="Calibri"/>
                          <a:ea typeface="Calibri"/>
                          <a:cs typeface="Calibri"/>
                          <a:sym typeface="Calibri"/>
                        </a:rPr>
                        <a:t>XLK</a:t>
                      </a:r>
                      <a:endParaRPr sz="1400" u="none" strike="noStrike" cap="none"/>
                    </a:p>
                  </a:txBody>
                  <a:tcPr marL="3400" marR="3400" marT="34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CED2E2"/>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CA" sz="1600" b="0" i="0" u="none" strike="noStrike" cap="none">
                          <a:solidFill>
                            <a:srgbClr val="000000"/>
                          </a:solidFill>
                          <a:latin typeface="Calibri"/>
                          <a:ea typeface="Calibri"/>
                          <a:cs typeface="Calibri"/>
                          <a:sym typeface="Calibri"/>
                        </a:rPr>
                        <a:t>0.0052</a:t>
                      </a:r>
                      <a:endParaRPr sz="1400" u="none" strike="noStrike" cap="none"/>
                    </a:p>
                  </a:txBody>
                  <a:tcPr marL="3800" marR="3800" marT="38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CED2E2"/>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CA" sz="1600" b="0" i="0" u="none" strike="noStrike" cap="none">
                          <a:solidFill>
                            <a:srgbClr val="000000"/>
                          </a:solidFill>
                          <a:latin typeface="Calibri"/>
                          <a:ea typeface="Calibri"/>
                          <a:cs typeface="Calibri"/>
                          <a:sym typeface="Calibri"/>
                        </a:rPr>
                        <a:t>-0.047</a:t>
                      </a:r>
                      <a:endParaRPr sz="1400" u="none" strike="noStrike" cap="none"/>
                    </a:p>
                  </a:txBody>
                  <a:tcPr marL="3800" marR="3800" marT="38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CED2E2"/>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CA" sz="1600" b="0" i="0" u="none" strike="noStrike" cap="none">
                          <a:solidFill>
                            <a:srgbClr val="000000"/>
                          </a:solidFill>
                          <a:latin typeface="Calibri"/>
                          <a:ea typeface="Calibri"/>
                          <a:cs typeface="Calibri"/>
                          <a:sym typeface="Calibri"/>
                        </a:rPr>
                        <a:t>0.411</a:t>
                      </a:r>
                      <a:endParaRPr sz="1400" u="none" strike="noStrike" cap="none"/>
                    </a:p>
                  </a:txBody>
                  <a:tcPr marL="3800" marR="3800" marT="380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CED2E2"/>
                    </a:solidFill>
                  </a:tcPr>
                </a:tc>
                <a:extLst>
                  <a:ext uri="{0D108BD9-81ED-4DB2-BD59-A6C34878D82A}">
                    <a16:rowId xmlns:a16="http://schemas.microsoft.com/office/drawing/2014/main" val="10016"/>
                  </a:ext>
                </a:extLst>
              </a:tr>
              <a:tr h="237825">
                <a:tc>
                  <a:txBody>
                    <a:bodyPr/>
                    <a:lstStyle/>
                    <a:p>
                      <a:pPr marL="0" marR="0" lvl="0" indent="0" algn="l" rtl="0">
                        <a:lnSpc>
                          <a:spcPct val="100000"/>
                        </a:lnSpc>
                        <a:spcBef>
                          <a:spcPts val="0"/>
                        </a:spcBef>
                        <a:spcAft>
                          <a:spcPts val="0"/>
                        </a:spcAft>
                        <a:buClr>
                          <a:srgbClr val="000000"/>
                        </a:buClr>
                        <a:buSzPts val="1400"/>
                        <a:buFont typeface="Arial"/>
                        <a:buNone/>
                      </a:pPr>
                      <a:r>
                        <a:rPr lang="en-CA" sz="1400" b="1" i="0" u="sng" strike="noStrike" cap="none">
                          <a:solidFill>
                            <a:srgbClr val="000000"/>
                          </a:solidFill>
                          <a:latin typeface="Calibri"/>
                          <a:ea typeface="Calibri"/>
                          <a:cs typeface="Calibri"/>
                          <a:sym typeface="Calibri"/>
                        </a:rPr>
                        <a:t>XLU</a:t>
                      </a:r>
                      <a:endParaRPr sz="1400" u="none" strike="noStrike" cap="none"/>
                    </a:p>
                  </a:txBody>
                  <a:tcPr marL="3400" marR="3400" marT="34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CED2E2"/>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CA" sz="1600" b="0" i="0" u="none" strike="noStrike" cap="none">
                          <a:solidFill>
                            <a:srgbClr val="000000"/>
                          </a:solidFill>
                          <a:latin typeface="Calibri"/>
                          <a:ea typeface="Calibri"/>
                          <a:cs typeface="Calibri"/>
                          <a:sym typeface="Calibri"/>
                        </a:rPr>
                        <a:t>0.0048</a:t>
                      </a:r>
                      <a:endParaRPr sz="1400" u="none" strike="noStrike" cap="none"/>
                    </a:p>
                  </a:txBody>
                  <a:tcPr marL="3800" marR="3800" marT="38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8EAF1"/>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CA" sz="1600" b="0" i="0" u="none" strike="noStrike" cap="none">
                          <a:solidFill>
                            <a:srgbClr val="000000"/>
                          </a:solidFill>
                          <a:latin typeface="Calibri"/>
                          <a:ea typeface="Calibri"/>
                          <a:cs typeface="Calibri"/>
                          <a:sym typeface="Calibri"/>
                        </a:rPr>
                        <a:t>-0.066</a:t>
                      </a:r>
                      <a:endParaRPr sz="1400" u="none" strike="noStrike" cap="none"/>
                    </a:p>
                  </a:txBody>
                  <a:tcPr marL="3800" marR="3800" marT="38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8EAF1"/>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CA" sz="1600" b="0" i="0" u="none" strike="noStrike" cap="none">
                          <a:solidFill>
                            <a:srgbClr val="000000"/>
                          </a:solidFill>
                          <a:latin typeface="Calibri"/>
                          <a:ea typeface="Calibri"/>
                          <a:cs typeface="Calibri"/>
                          <a:sym typeface="Calibri"/>
                        </a:rPr>
                        <a:t>0.390</a:t>
                      </a:r>
                      <a:endParaRPr sz="1400" u="none" strike="noStrike" cap="none"/>
                    </a:p>
                  </a:txBody>
                  <a:tcPr marL="3800" marR="3800" marT="380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8EAF1"/>
                    </a:solidFill>
                  </a:tcPr>
                </a:tc>
                <a:extLst>
                  <a:ext uri="{0D108BD9-81ED-4DB2-BD59-A6C34878D82A}">
                    <a16:rowId xmlns:a16="http://schemas.microsoft.com/office/drawing/2014/main" val="10017"/>
                  </a:ext>
                </a:extLst>
              </a:tr>
              <a:tr h="237825">
                <a:tc>
                  <a:txBody>
                    <a:bodyPr/>
                    <a:lstStyle/>
                    <a:p>
                      <a:pPr marL="0" marR="0" lvl="0" indent="0" algn="l" rtl="0">
                        <a:lnSpc>
                          <a:spcPct val="100000"/>
                        </a:lnSpc>
                        <a:spcBef>
                          <a:spcPts val="0"/>
                        </a:spcBef>
                        <a:spcAft>
                          <a:spcPts val="0"/>
                        </a:spcAft>
                        <a:buClr>
                          <a:srgbClr val="000000"/>
                        </a:buClr>
                        <a:buSzPts val="1400"/>
                        <a:buFont typeface="Arial"/>
                        <a:buNone/>
                      </a:pPr>
                      <a:r>
                        <a:rPr lang="en-CA" sz="1400" b="1" i="0" u="sng" strike="noStrike" cap="none">
                          <a:solidFill>
                            <a:srgbClr val="000000"/>
                          </a:solidFill>
                          <a:latin typeface="Calibri"/>
                          <a:ea typeface="Calibri"/>
                          <a:cs typeface="Calibri"/>
                          <a:sym typeface="Calibri"/>
                        </a:rPr>
                        <a:t>XLV</a:t>
                      </a:r>
                      <a:endParaRPr sz="1400" u="none" strike="noStrike" cap="none"/>
                    </a:p>
                  </a:txBody>
                  <a:tcPr marL="3400" marR="3400" marT="34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CED2E2"/>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CA" sz="1600" b="0" i="0" u="none" strike="noStrike" cap="none">
                          <a:solidFill>
                            <a:srgbClr val="000000"/>
                          </a:solidFill>
                          <a:latin typeface="Calibri"/>
                          <a:ea typeface="Calibri"/>
                          <a:cs typeface="Calibri"/>
                          <a:sym typeface="Calibri"/>
                        </a:rPr>
                        <a:t>0.0031</a:t>
                      </a:r>
                      <a:endParaRPr sz="1400" u="none" strike="noStrike" cap="none"/>
                    </a:p>
                  </a:txBody>
                  <a:tcPr marL="3800" marR="3800" marT="38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CED2E2"/>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CA" sz="1600" b="0" i="0" u="none" strike="noStrike" cap="none">
                          <a:solidFill>
                            <a:srgbClr val="000000"/>
                          </a:solidFill>
                          <a:latin typeface="Calibri"/>
                          <a:ea typeface="Calibri"/>
                          <a:cs typeface="Calibri"/>
                          <a:sym typeface="Calibri"/>
                        </a:rPr>
                        <a:t>-0.098</a:t>
                      </a:r>
                      <a:endParaRPr sz="1400" u="none" strike="noStrike" cap="none"/>
                    </a:p>
                  </a:txBody>
                  <a:tcPr marL="3800" marR="3800" marT="3800" marB="0" anchor="b">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CED2E2"/>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CA" sz="1600" b="0" i="0" u="none" strike="noStrike" cap="none">
                          <a:solidFill>
                            <a:srgbClr val="000000"/>
                          </a:solidFill>
                          <a:latin typeface="Calibri"/>
                          <a:ea typeface="Calibri"/>
                          <a:cs typeface="Calibri"/>
                          <a:sym typeface="Calibri"/>
                        </a:rPr>
                        <a:t>0.401</a:t>
                      </a:r>
                      <a:endParaRPr sz="1400" u="none" strike="noStrike" cap="none"/>
                    </a:p>
                  </a:txBody>
                  <a:tcPr marL="3800" marR="3800" marT="380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CED2E2"/>
                    </a:solidFill>
                  </a:tcPr>
                </a:tc>
                <a:extLst>
                  <a:ext uri="{0D108BD9-81ED-4DB2-BD59-A6C34878D82A}">
                    <a16:rowId xmlns:a16="http://schemas.microsoft.com/office/drawing/2014/main" val="10018"/>
                  </a:ext>
                </a:extLst>
              </a:tr>
              <a:tr h="237825">
                <a:tc>
                  <a:txBody>
                    <a:bodyPr/>
                    <a:lstStyle/>
                    <a:p>
                      <a:pPr marL="0" marR="0" lvl="0" indent="0" algn="l" rtl="0">
                        <a:lnSpc>
                          <a:spcPct val="100000"/>
                        </a:lnSpc>
                        <a:spcBef>
                          <a:spcPts val="0"/>
                        </a:spcBef>
                        <a:spcAft>
                          <a:spcPts val="0"/>
                        </a:spcAft>
                        <a:buClr>
                          <a:srgbClr val="000000"/>
                        </a:buClr>
                        <a:buSzPts val="1400"/>
                        <a:buFont typeface="Arial"/>
                        <a:buNone/>
                      </a:pPr>
                      <a:r>
                        <a:rPr lang="en-CA" sz="1400" b="1" i="0" u="sng" strike="noStrike" cap="none">
                          <a:solidFill>
                            <a:srgbClr val="000000"/>
                          </a:solidFill>
                          <a:latin typeface="Calibri"/>
                          <a:ea typeface="Calibri"/>
                          <a:cs typeface="Calibri"/>
                          <a:sym typeface="Calibri"/>
                        </a:rPr>
                        <a:t>XLY</a:t>
                      </a:r>
                      <a:endParaRPr sz="1400" u="none" strike="noStrike" cap="none"/>
                    </a:p>
                  </a:txBody>
                  <a:tcPr marL="3400" marR="3400" marT="34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CED2E2"/>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CA" sz="1600" b="0" i="0" u="none" strike="noStrike" cap="none">
                          <a:solidFill>
                            <a:srgbClr val="000000"/>
                          </a:solidFill>
                          <a:latin typeface="Calibri"/>
                          <a:ea typeface="Calibri"/>
                          <a:cs typeface="Calibri"/>
                          <a:sym typeface="Calibri"/>
                        </a:rPr>
                        <a:t>0.0043</a:t>
                      </a:r>
                      <a:endParaRPr sz="1400" u="none" strike="noStrike" cap="none"/>
                    </a:p>
                  </a:txBody>
                  <a:tcPr marL="3800" marR="3800" marT="38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8EAF1"/>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CA" sz="1600" b="0" i="0" u="none" strike="noStrike" cap="none">
                          <a:solidFill>
                            <a:srgbClr val="000000"/>
                          </a:solidFill>
                          <a:latin typeface="Calibri"/>
                          <a:ea typeface="Calibri"/>
                          <a:cs typeface="Calibri"/>
                          <a:sym typeface="Calibri"/>
                        </a:rPr>
                        <a:t>0.069</a:t>
                      </a:r>
                      <a:endParaRPr sz="1400" u="none" strike="noStrike" cap="none"/>
                    </a:p>
                  </a:txBody>
                  <a:tcPr marL="3800" marR="3800" marT="3800" marB="0" anchor="b">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8EAF1"/>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CA" sz="1600" b="0" i="0" u="none" strike="noStrike" cap="none">
                          <a:solidFill>
                            <a:srgbClr val="000000"/>
                          </a:solidFill>
                          <a:latin typeface="Calibri"/>
                          <a:ea typeface="Calibri"/>
                          <a:cs typeface="Calibri"/>
                          <a:sym typeface="Calibri"/>
                        </a:rPr>
                        <a:t>0.461</a:t>
                      </a:r>
                      <a:endParaRPr sz="1400" u="none" strike="noStrike" cap="none"/>
                    </a:p>
                  </a:txBody>
                  <a:tcPr marL="3800" marR="3800" marT="380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8EAF1"/>
                    </a:solidFill>
                  </a:tcPr>
                </a:tc>
                <a:extLst>
                  <a:ext uri="{0D108BD9-81ED-4DB2-BD59-A6C34878D82A}">
                    <a16:rowId xmlns:a16="http://schemas.microsoft.com/office/drawing/2014/main" val="10019"/>
                  </a:ext>
                </a:extLst>
              </a:tr>
              <a:tr h="237825">
                <a:tc>
                  <a:txBody>
                    <a:bodyPr/>
                    <a:lstStyle/>
                    <a:p>
                      <a:pPr marL="0" marR="0" lvl="0" indent="0" algn="l" rtl="0">
                        <a:lnSpc>
                          <a:spcPct val="100000"/>
                        </a:lnSpc>
                        <a:spcBef>
                          <a:spcPts val="0"/>
                        </a:spcBef>
                        <a:spcAft>
                          <a:spcPts val="0"/>
                        </a:spcAft>
                        <a:buClr>
                          <a:srgbClr val="000000"/>
                        </a:buClr>
                        <a:buSzPts val="1400"/>
                        <a:buFont typeface="Arial"/>
                        <a:buNone/>
                      </a:pPr>
                      <a:r>
                        <a:rPr lang="en-CA" sz="1400" b="1" i="0" u="sng" strike="noStrike" cap="none">
                          <a:solidFill>
                            <a:srgbClr val="000000"/>
                          </a:solidFill>
                          <a:latin typeface="Calibri"/>
                          <a:ea typeface="Calibri"/>
                          <a:cs typeface="Calibri"/>
                          <a:sym typeface="Calibri"/>
                        </a:rPr>
                        <a:t>SIL</a:t>
                      </a:r>
                      <a:endParaRPr sz="1400" u="none" strike="noStrike" cap="none"/>
                    </a:p>
                  </a:txBody>
                  <a:tcPr marL="3400" marR="3400" marT="34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CED2E2"/>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CA" sz="1600" b="0" i="0" u="none" strike="noStrike" cap="none">
                          <a:solidFill>
                            <a:srgbClr val="000000"/>
                          </a:solidFill>
                          <a:latin typeface="Calibri"/>
                          <a:ea typeface="Calibri"/>
                          <a:cs typeface="Calibri"/>
                          <a:sym typeface="Calibri"/>
                        </a:rPr>
                        <a:t>0.0180</a:t>
                      </a:r>
                      <a:endParaRPr sz="1400" u="none" strike="noStrike" cap="none"/>
                    </a:p>
                  </a:txBody>
                  <a:tcPr marL="3800" marR="3800" marT="38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8EAF1"/>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CA" sz="1600" b="0" i="0" u="none" strike="noStrike" cap="none">
                          <a:solidFill>
                            <a:srgbClr val="000000"/>
                          </a:solidFill>
                          <a:latin typeface="Calibri"/>
                          <a:ea typeface="Calibri"/>
                          <a:cs typeface="Calibri"/>
                          <a:sym typeface="Calibri"/>
                        </a:rPr>
                        <a:t>-6.932</a:t>
                      </a:r>
                      <a:endParaRPr sz="1400" u="none" strike="noStrike" cap="none"/>
                    </a:p>
                  </a:txBody>
                  <a:tcPr marL="3800" marR="3800" marT="38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8EAF1"/>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CA" sz="1600" b="0" i="0" u="none" strike="noStrike" cap="none">
                          <a:solidFill>
                            <a:srgbClr val="000000"/>
                          </a:solidFill>
                          <a:latin typeface="Calibri"/>
                          <a:ea typeface="Calibri"/>
                          <a:cs typeface="Calibri"/>
                          <a:sym typeface="Calibri"/>
                        </a:rPr>
                        <a:t>-0.067</a:t>
                      </a:r>
                      <a:endParaRPr sz="1400" u="none" strike="noStrike" cap="none"/>
                    </a:p>
                  </a:txBody>
                  <a:tcPr marL="3800" marR="3800" marT="38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8EAF1"/>
                    </a:solidFill>
                  </a:tcPr>
                </a:tc>
                <a:extLst>
                  <a:ext uri="{0D108BD9-81ED-4DB2-BD59-A6C34878D82A}">
                    <a16:rowId xmlns:a16="http://schemas.microsoft.com/office/drawing/2014/main" val="10020"/>
                  </a:ext>
                </a:extLst>
              </a:tr>
            </a:tbl>
          </a:graphicData>
        </a:graphic>
      </p:graphicFrame>
      <p:graphicFrame>
        <p:nvGraphicFramePr>
          <p:cNvPr id="265" name="Google Shape;265;g7ab34b5ed7_0_36"/>
          <p:cNvGraphicFramePr/>
          <p:nvPr/>
        </p:nvGraphicFramePr>
        <p:xfrm>
          <a:off x="4626025" y="1825658"/>
          <a:ext cx="5198350" cy="5177410"/>
        </p:xfrm>
        <a:graphic>
          <a:graphicData uri="http://schemas.openxmlformats.org/drawingml/2006/table">
            <a:tbl>
              <a:tblPr>
                <a:noFill/>
              </a:tblPr>
              <a:tblGrid>
                <a:gridCol w="566275">
                  <a:extLst>
                    <a:ext uri="{9D8B030D-6E8A-4147-A177-3AD203B41FA5}">
                      <a16:colId xmlns:a16="http://schemas.microsoft.com/office/drawing/2014/main" val="20000"/>
                    </a:ext>
                  </a:extLst>
                </a:gridCol>
                <a:gridCol w="826750">
                  <a:extLst>
                    <a:ext uri="{9D8B030D-6E8A-4147-A177-3AD203B41FA5}">
                      <a16:colId xmlns:a16="http://schemas.microsoft.com/office/drawing/2014/main" val="20001"/>
                    </a:ext>
                  </a:extLst>
                </a:gridCol>
                <a:gridCol w="1041925">
                  <a:extLst>
                    <a:ext uri="{9D8B030D-6E8A-4147-A177-3AD203B41FA5}">
                      <a16:colId xmlns:a16="http://schemas.microsoft.com/office/drawing/2014/main" val="20002"/>
                    </a:ext>
                  </a:extLst>
                </a:gridCol>
                <a:gridCol w="826750">
                  <a:extLst>
                    <a:ext uri="{9D8B030D-6E8A-4147-A177-3AD203B41FA5}">
                      <a16:colId xmlns:a16="http://schemas.microsoft.com/office/drawing/2014/main" val="20003"/>
                    </a:ext>
                  </a:extLst>
                </a:gridCol>
                <a:gridCol w="1109900">
                  <a:extLst>
                    <a:ext uri="{9D8B030D-6E8A-4147-A177-3AD203B41FA5}">
                      <a16:colId xmlns:a16="http://schemas.microsoft.com/office/drawing/2014/main" val="20004"/>
                    </a:ext>
                  </a:extLst>
                </a:gridCol>
                <a:gridCol w="826750">
                  <a:extLst>
                    <a:ext uri="{9D8B030D-6E8A-4147-A177-3AD203B41FA5}">
                      <a16:colId xmlns:a16="http://schemas.microsoft.com/office/drawing/2014/main" val="20005"/>
                    </a:ext>
                  </a:extLst>
                </a:gridCol>
              </a:tblGrid>
              <a:tr h="234425">
                <a:tc gridSpan="6">
                  <a:txBody>
                    <a:bodyPr/>
                    <a:lstStyle/>
                    <a:p>
                      <a:pPr marL="0" marR="0" lvl="0" indent="0" algn="ctr" rtl="0">
                        <a:lnSpc>
                          <a:spcPct val="100000"/>
                        </a:lnSpc>
                        <a:spcBef>
                          <a:spcPts val="0"/>
                        </a:spcBef>
                        <a:spcAft>
                          <a:spcPts val="0"/>
                        </a:spcAft>
                        <a:buClr>
                          <a:srgbClr val="000000"/>
                        </a:buClr>
                        <a:buSzPts val="1400"/>
                        <a:buFont typeface="Arial"/>
                        <a:buNone/>
                      </a:pPr>
                      <a:r>
                        <a:rPr lang="en-CA" sz="1400" b="1" i="0" u="none" strike="noStrike" cap="none">
                          <a:solidFill>
                            <a:srgbClr val="FFFFFF"/>
                          </a:solidFill>
                          <a:latin typeface="Calibri"/>
                          <a:ea typeface="Calibri"/>
                          <a:cs typeface="Calibri"/>
                          <a:sym typeface="Calibri"/>
                        </a:rPr>
                        <a:t>Support Vector Classification</a:t>
                      </a:r>
                      <a:endParaRPr sz="1400" u="none" strike="noStrike" cap="none"/>
                    </a:p>
                  </a:txBody>
                  <a:tcPr marL="3400" marR="3400" marT="3400" marB="0" anchor="ctr">
                    <a:lnL w="12700" cap="flat" cmpd="sng">
                      <a:solidFill>
                        <a:srgbClr val="FFFFFF"/>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9050" cap="flat" cmpd="sng">
                      <a:solidFill>
                        <a:srgbClr val="FFFFFF"/>
                      </a:solidFill>
                      <a:prstDash val="solid"/>
                      <a:round/>
                      <a:headEnd type="none" w="sm" len="sm"/>
                      <a:tailEnd type="none" w="sm" len="sm"/>
                    </a:lnB>
                    <a:solidFill>
                      <a:srgbClr val="253356"/>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237825">
                <a:tc>
                  <a:txBody>
                    <a:bodyPr/>
                    <a:lstStyle/>
                    <a:p>
                      <a:pPr marL="0" marR="0" lvl="0" indent="0" algn="l" rtl="0">
                        <a:lnSpc>
                          <a:spcPct val="100000"/>
                        </a:lnSpc>
                        <a:spcBef>
                          <a:spcPts val="0"/>
                        </a:spcBef>
                        <a:spcAft>
                          <a:spcPts val="0"/>
                        </a:spcAft>
                        <a:buClr>
                          <a:srgbClr val="000000"/>
                        </a:buClr>
                        <a:buSzPts val="1400"/>
                        <a:buFont typeface="Arial"/>
                        <a:buNone/>
                      </a:pPr>
                      <a:endParaRPr sz="1400" b="1" i="0" u="sng" strike="noStrike" cap="none">
                        <a:solidFill>
                          <a:srgbClr val="000000"/>
                        </a:solidFill>
                        <a:latin typeface="Calibri"/>
                        <a:ea typeface="Calibri"/>
                        <a:cs typeface="Calibri"/>
                        <a:sym typeface="Calibri"/>
                      </a:endParaRPr>
                    </a:p>
                  </a:txBody>
                  <a:tcPr marL="3400" marR="3400" marT="34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CED2E2"/>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CA" sz="1400" b="1" i="0" u="sng" strike="noStrike" cap="none">
                          <a:solidFill>
                            <a:srgbClr val="000000"/>
                          </a:solidFill>
                          <a:latin typeface="Calibri"/>
                          <a:ea typeface="Calibri"/>
                          <a:cs typeface="Calibri"/>
                          <a:sym typeface="Calibri"/>
                        </a:rPr>
                        <a:t>error</a:t>
                      </a:r>
                      <a:endParaRPr sz="1400" u="none" strike="noStrike" cap="none"/>
                    </a:p>
                  </a:txBody>
                  <a:tcPr marL="3400" marR="3400" marT="34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CED2E2"/>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CA" sz="1400" b="1" i="0" u="sng" strike="noStrike" cap="none">
                          <a:solidFill>
                            <a:srgbClr val="000000"/>
                          </a:solidFill>
                          <a:latin typeface="Calibri"/>
                          <a:ea typeface="Calibri"/>
                          <a:cs typeface="Calibri"/>
                          <a:sym typeface="Calibri"/>
                        </a:rPr>
                        <a:t>test accuracy</a:t>
                      </a:r>
                      <a:endParaRPr sz="1400" u="none" strike="noStrike" cap="none"/>
                    </a:p>
                  </a:txBody>
                  <a:tcPr marL="3400" marR="3400" marT="34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CED2E2"/>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CA" sz="1400" b="1" i="0" u="sng" strike="noStrike" cap="none">
                          <a:solidFill>
                            <a:srgbClr val="000000"/>
                          </a:solidFill>
                          <a:latin typeface="Calibri"/>
                          <a:ea typeface="Calibri"/>
                          <a:cs typeface="Calibri"/>
                          <a:sym typeface="Calibri"/>
                        </a:rPr>
                        <a:t>testr2</a:t>
                      </a:r>
                      <a:endParaRPr sz="1400" u="none" strike="noStrike" cap="none"/>
                    </a:p>
                  </a:txBody>
                  <a:tcPr marL="3400" marR="3400" marT="34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CED2E2"/>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CA" sz="1400" b="1" i="0" u="sng" strike="noStrike" cap="none">
                          <a:solidFill>
                            <a:srgbClr val="000000"/>
                          </a:solidFill>
                          <a:latin typeface="Calibri"/>
                          <a:ea typeface="Calibri"/>
                          <a:cs typeface="Calibri"/>
                          <a:sym typeface="Calibri"/>
                        </a:rPr>
                        <a:t>train accuracy</a:t>
                      </a:r>
                      <a:endParaRPr sz="1400" u="none" strike="noStrike" cap="none"/>
                    </a:p>
                  </a:txBody>
                  <a:tcPr marL="3400" marR="3400" marT="34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CED2E2"/>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CA" sz="1400" b="1" i="0" u="sng" strike="noStrike" cap="none">
                          <a:solidFill>
                            <a:srgbClr val="000000"/>
                          </a:solidFill>
                          <a:latin typeface="Calibri"/>
                          <a:ea typeface="Calibri"/>
                          <a:cs typeface="Calibri"/>
                          <a:sym typeface="Calibri"/>
                        </a:rPr>
                        <a:t>trainr2</a:t>
                      </a:r>
                      <a:endParaRPr sz="1400" u="none" strike="noStrike" cap="none"/>
                    </a:p>
                  </a:txBody>
                  <a:tcPr marL="3400" marR="3400" marT="34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CED2E2"/>
                    </a:solidFill>
                  </a:tcPr>
                </a:tc>
                <a:extLst>
                  <a:ext uri="{0D108BD9-81ED-4DB2-BD59-A6C34878D82A}">
                    <a16:rowId xmlns:a16="http://schemas.microsoft.com/office/drawing/2014/main" val="10001"/>
                  </a:ext>
                </a:extLst>
              </a:tr>
              <a:tr h="237825">
                <a:tc>
                  <a:txBody>
                    <a:bodyPr/>
                    <a:lstStyle/>
                    <a:p>
                      <a:pPr marL="0" marR="0" lvl="0" indent="0" algn="l" rtl="0">
                        <a:lnSpc>
                          <a:spcPct val="100000"/>
                        </a:lnSpc>
                        <a:spcBef>
                          <a:spcPts val="0"/>
                        </a:spcBef>
                        <a:spcAft>
                          <a:spcPts val="0"/>
                        </a:spcAft>
                        <a:buClr>
                          <a:srgbClr val="000000"/>
                        </a:buClr>
                        <a:buSzPts val="1400"/>
                        <a:buFont typeface="Arial"/>
                        <a:buNone/>
                      </a:pPr>
                      <a:r>
                        <a:rPr lang="en-CA" sz="1400" b="1" i="0" u="sng" strike="noStrike" cap="none">
                          <a:solidFill>
                            <a:srgbClr val="000000"/>
                          </a:solidFill>
                          <a:latin typeface="Calibri"/>
                          <a:ea typeface="Calibri"/>
                          <a:cs typeface="Calibri"/>
                          <a:sym typeface="Calibri"/>
                        </a:rPr>
                        <a:t>FXU</a:t>
                      </a:r>
                      <a:endParaRPr sz="1400" u="none" strike="noStrike" cap="none"/>
                    </a:p>
                  </a:txBody>
                  <a:tcPr marL="3400" marR="3400" marT="34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CED2E2"/>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CA" sz="1600" b="0" i="0" u="none" strike="noStrike" cap="none">
                          <a:solidFill>
                            <a:srgbClr val="000000"/>
                          </a:solidFill>
                          <a:latin typeface="Calibri"/>
                          <a:ea typeface="Calibri"/>
                          <a:cs typeface="Calibri"/>
                          <a:sym typeface="Calibri"/>
                        </a:rPr>
                        <a:t>1.4214</a:t>
                      </a:r>
                      <a:endParaRPr sz="1400" u="none" strike="noStrike" cap="none"/>
                    </a:p>
                  </a:txBody>
                  <a:tcPr marL="3800" marR="3800" marT="38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8EAF1"/>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CA" sz="1600" b="0" i="0" u="none" strike="noStrike" cap="none">
                          <a:solidFill>
                            <a:srgbClr val="000000"/>
                          </a:solidFill>
                          <a:latin typeface="Calibri"/>
                          <a:ea typeface="Calibri"/>
                          <a:cs typeface="Calibri"/>
                          <a:sym typeface="Calibri"/>
                        </a:rPr>
                        <a:t>0.364</a:t>
                      </a:r>
                      <a:endParaRPr sz="1400" u="none" strike="noStrike" cap="none"/>
                    </a:p>
                  </a:txBody>
                  <a:tcPr marL="3800" marR="3800" marT="38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8EAF1"/>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CA" sz="1600" b="0" i="0" u="none" strike="noStrike" cap="none">
                          <a:solidFill>
                            <a:srgbClr val="000000"/>
                          </a:solidFill>
                          <a:latin typeface="Calibri"/>
                          <a:ea typeface="Calibri"/>
                          <a:cs typeface="Calibri"/>
                          <a:sym typeface="Calibri"/>
                        </a:rPr>
                        <a:t>-1.155</a:t>
                      </a:r>
                      <a:endParaRPr sz="1400" u="none" strike="noStrike" cap="none"/>
                    </a:p>
                  </a:txBody>
                  <a:tcPr marL="3800" marR="3800" marT="38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8EAF1"/>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CA" sz="1600" b="0" i="0" u="none" strike="noStrike" cap="none">
                          <a:solidFill>
                            <a:srgbClr val="000000"/>
                          </a:solidFill>
                          <a:latin typeface="Calibri"/>
                          <a:ea typeface="Calibri"/>
                          <a:cs typeface="Calibri"/>
                          <a:sym typeface="Calibri"/>
                        </a:rPr>
                        <a:t>0.8103</a:t>
                      </a:r>
                      <a:endParaRPr sz="1400" u="none" strike="noStrike" cap="none"/>
                    </a:p>
                  </a:txBody>
                  <a:tcPr marL="3800" marR="3800" marT="38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8EAF1"/>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CA" sz="1600" b="0" i="0" u="none" strike="noStrike" cap="none">
                          <a:solidFill>
                            <a:srgbClr val="000000"/>
                          </a:solidFill>
                          <a:latin typeface="Calibri"/>
                          <a:ea typeface="Calibri"/>
                          <a:cs typeface="Calibri"/>
                          <a:sym typeface="Calibri"/>
                        </a:rPr>
                        <a:t>0.676</a:t>
                      </a:r>
                      <a:endParaRPr sz="1400" u="none" strike="noStrike" cap="none"/>
                    </a:p>
                  </a:txBody>
                  <a:tcPr marL="3800" marR="3800" marT="38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8EAF1"/>
                    </a:solidFill>
                  </a:tcPr>
                </a:tc>
                <a:extLst>
                  <a:ext uri="{0D108BD9-81ED-4DB2-BD59-A6C34878D82A}">
                    <a16:rowId xmlns:a16="http://schemas.microsoft.com/office/drawing/2014/main" val="10002"/>
                  </a:ext>
                </a:extLst>
              </a:tr>
              <a:tr h="237825">
                <a:tc>
                  <a:txBody>
                    <a:bodyPr/>
                    <a:lstStyle/>
                    <a:p>
                      <a:pPr marL="0" marR="0" lvl="0" indent="0" algn="l" rtl="0">
                        <a:lnSpc>
                          <a:spcPct val="100000"/>
                        </a:lnSpc>
                        <a:spcBef>
                          <a:spcPts val="0"/>
                        </a:spcBef>
                        <a:spcAft>
                          <a:spcPts val="0"/>
                        </a:spcAft>
                        <a:buClr>
                          <a:srgbClr val="000000"/>
                        </a:buClr>
                        <a:buSzPts val="1400"/>
                        <a:buFont typeface="Arial"/>
                        <a:buNone/>
                      </a:pPr>
                      <a:r>
                        <a:rPr lang="en-CA" sz="1400" b="1" i="0" u="sng" strike="noStrike" cap="none">
                          <a:solidFill>
                            <a:srgbClr val="000000"/>
                          </a:solidFill>
                          <a:latin typeface="Calibri"/>
                          <a:ea typeface="Calibri"/>
                          <a:cs typeface="Calibri"/>
                          <a:sym typeface="Calibri"/>
                        </a:rPr>
                        <a:t>GDX</a:t>
                      </a:r>
                      <a:endParaRPr sz="1400" u="none" strike="noStrike" cap="none"/>
                    </a:p>
                  </a:txBody>
                  <a:tcPr marL="3400" marR="3400" marT="34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CED2E2"/>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CA" sz="1600" b="0" i="0" u="none" strike="noStrike" cap="none">
                          <a:solidFill>
                            <a:srgbClr val="000000"/>
                          </a:solidFill>
                          <a:latin typeface="Calibri"/>
                          <a:ea typeface="Calibri"/>
                          <a:cs typeface="Calibri"/>
                          <a:sym typeface="Calibri"/>
                        </a:rPr>
                        <a:t>1.1122</a:t>
                      </a:r>
                      <a:endParaRPr sz="1400" u="none" strike="noStrike" cap="none"/>
                    </a:p>
                  </a:txBody>
                  <a:tcPr marL="3800" marR="3800" marT="38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CED2E2"/>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CA" sz="1600" b="0" i="0" u="none" strike="noStrike" cap="none">
                          <a:solidFill>
                            <a:srgbClr val="000000"/>
                          </a:solidFill>
                          <a:latin typeface="Calibri"/>
                          <a:ea typeface="Calibri"/>
                          <a:cs typeface="Calibri"/>
                          <a:sym typeface="Calibri"/>
                        </a:rPr>
                        <a:t>0.254</a:t>
                      </a:r>
                      <a:endParaRPr sz="1400" u="none" strike="noStrike" cap="none"/>
                    </a:p>
                  </a:txBody>
                  <a:tcPr marL="3800" marR="3800" marT="38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CED2E2"/>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CA" sz="1600" b="0" i="0" u="none" strike="noStrike" cap="none">
                          <a:solidFill>
                            <a:srgbClr val="000000"/>
                          </a:solidFill>
                          <a:latin typeface="Calibri"/>
                          <a:ea typeface="Calibri"/>
                          <a:cs typeface="Calibri"/>
                          <a:sym typeface="Calibri"/>
                        </a:rPr>
                        <a:t>-2.097</a:t>
                      </a:r>
                      <a:endParaRPr sz="1400" u="none" strike="noStrike" cap="none"/>
                    </a:p>
                  </a:txBody>
                  <a:tcPr marL="3800" marR="3800" marT="38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CED2E2"/>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CA" sz="1600" b="0" i="0" u="none" strike="noStrike" cap="none">
                          <a:solidFill>
                            <a:srgbClr val="000000"/>
                          </a:solidFill>
                          <a:latin typeface="Calibri"/>
                          <a:ea typeface="Calibri"/>
                          <a:cs typeface="Calibri"/>
                          <a:sym typeface="Calibri"/>
                        </a:rPr>
                        <a:t>0.7047</a:t>
                      </a:r>
                      <a:endParaRPr sz="1400" u="none" strike="noStrike" cap="none"/>
                    </a:p>
                  </a:txBody>
                  <a:tcPr marL="3800" marR="3800" marT="38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CED2E2"/>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CA" sz="1600" b="0" i="0" u="none" strike="noStrike" cap="none">
                          <a:solidFill>
                            <a:srgbClr val="000000"/>
                          </a:solidFill>
                          <a:latin typeface="Calibri"/>
                          <a:ea typeface="Calibri"/>
                          <a:cs typeface="Calibri"/>
                          <a:sym typeface="Calibri"/>
                        </a:rPr>
                        <a:t>0.264</a:t>
                      </a:r>
                      <a:endParaRPr sz="1400" u="none" strike="noStrike" cap="none"/>
                    </a:p>
                  </a:txBody>
                  <a:tcPr marL="3800" marR="3800" marT="38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CED2E2"/>
                    </a:solidFill>
                  </a:tcPr>
                </a:tc>
                <a:extLst>
                  <a:ext uri="{0D108BD9-81ED-4DB2-BD59-A6C34878D82A}">
                    <a16:rowId xmlns:a16="http://schemas.microsoft.com/office/drawing/2014/main" val="10003"/>
                  </a:ext>
                </a:extLst>
              </a:tr>
              <a:tr h="237825">
                <a:tc>
                  <a:txBody>
                    <a:bodyPr/>
                    <a:lstStyle/>
                    <a:p>
                      <a:pPr marL="0" marR="0" lvl="0" indent="0" algn="l" rtl="0">
                        <a:lnSpc>
                          <a:spcPct val="100000"/>
                        </a:lnSpc>
                        <a:spcBef>
                          <a:spcPts val="0"/>
                        </a:spcBef>
                        <a:spcAft>
                          <a:spcPts val="0"/>
                        </a:spcAft>
                        <a:buClr>
                          <a:srgbClr val="000000"/>
                        </a:buClr>
                        <a:buSzPts val="1400"/>
                        <a:buFont typeface="Arial"/>
                        <a:buNone/>
                      </a:pPr>
                      <a:r>
                        <a:rPr lang="en-CA" sz="1400" b="1" i="0" u="sng" strike="noStrike" cap="none">
                          <a:solidFill>
                            <a:srgbClr val="000000"/>
                          </a:solidFill>
                          <a:latin typeface="Calibri"/>
                          <a:ea typeface="Calibri"/>
                          <a:cs typeface="Calibri"/>
                          <a:sym typeface="Calibri"/>
                        </a:rPr>
                        <a:t>KBE</a:t>
                      </a:r>
                      <a:endParaRPr sz="1400" u="none" strike="noStrike" cap="none"/>
                    </a:p>
                  </a:txBody>
                  <a:tcPr marL="3400" marR="3400" marT="34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CED2E2"/>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CA" sz="1600" b="0" i="0" u="none" strike="noStrike" cap="none">
                          <a:solidFill>
                            <a:srgbClr val="000000"/>
                          </a:solidFill>
                          <a:latin typeface="Calibri"/>
                          <a:ea typeface="Calibri"/>
                          <a:cs typeface="Calibri"/>
                          <a:sym typeface="Calibri"/>
                        </a:rPr>
                        <a:t>1.0125</a:t>
                      </a:r>
                      <a:endParaRPr sz="1400" u="none" strike="noStrike" cap="none"/>
                    </a:p>
                  </a:txBody>
                  <a:tcPr marL="3800" marR="3800" marT="38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8EAF1"/>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CA" sz="1600" b="0" i="0" u="none" strike="noStrike" cap="none">
                          <a:solidFill>
                            <a:srgbClr val="000000"/>
                          </a:solidFill>
                          <a:latin typeface="Calibri"/>
                          <a:ea typeface="Calibri"/>
                          <a:cs typeface="Calibri"/>
                          <a:sym typeface="Calibri"/>
                        </a:rPr>
                        <a:t>0.444</a:t>
                      </a:r>
                      <a:endParaRPr sz="1400" u="none" strike="noStrike" cap="none"/>
                    </a:p>
                  </a:txBody>
                  <a:tcPr marL="3800" marR="3800" marT="38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8EAF1"/>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CA" sz="1600" b="0" i="0" u="none" strike="noStrike" cap="none">
                          <a:solidFill>
                            <a:srgbClr val="000000"/>
                          </a:solidFill>
                          <a:latin typeface="Calibri"/>
                          <a:ea typeface="Calibri"/>
                          <a:cs typeface="Calibri"/>
                          <a:sym typeface="Calibri"/>
                        </a:rPr>
                        <a:t>-0.915</a:t>
                      </a:r>
                      <a:endParaRPr sz="1400" u="none" strike="noStrike" cap="none"/>
                    </a:p>
                  </a:txBody>
                  <a:tcPr marL="3800" marR="3800" marT="38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8EAF1"/>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CA" sz="1600" b="0" i="0" u="none" strike="noStrike" cap="none">
                          <a:solidFill>
                            <a:srgbClr val="000000"/>
                          </a:solidFill>
                          <a:latin typeface="Calibri"/>
                          <a:ea typeface="Calibri"/>
                          <a:cs typeface="Calibri"/>
                          <a:sym typeface="Calibri"/>
                        </a:rPr>
                        <a:t>0.6070</a:t>
                      </a:r>
                      <a:endParaRPr sz="1400" u="none" strike="noStrike" cap="none"/>
                    </a:p>
                  </a:txBody>
                  <a:tcPr marL="3800" marR="3800" marT="38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8EAF1"/>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CA" sz="1600" b="0" i="0" u="none" strike="noStrike" cap="none">
                          <a:solidFill>
                            <a:srgbClr val="000000"/>
                          </a:solidFill>
                          <a:latin typeface="Calibri"/>
                          <a:ea typeface="Calibri"/>
                          <a:cs typeface="Calibri"/>
                          <a:sym typeface="Calibri"/>
                        </a:rPr>
                        <a:t>-0.167</a:t>
                      </a:r>
                      <a:endParaRPr sz="1400" u="none" strike="noStrike" cap="none"/>
                    </a:p>
                  </a:txBody>
                  <a:tcPr marL="3800" marR="3800" marT="38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8EAF1"/>
                    </a:solidFill>
                  </a:tcPr>
                </a:tc>
                <a:extLst>
                  <a:ext uri="{0D108BD9-81ED-4DB2-BD59-A6C34878D82A}">
                    <a16:rowId xmlns:a16="http://schemas.microsoft.com/office/drawing/2014/main" val="10004"/>
                  </a:ext>
                </a:extLst>
              </a:tr>
              <a:tr h="237825">
                <a:tc>
                  <a:txBody>
                    <a:bodyPr/>
                    <a:lstStyle/>
                    <a:p>
                      <a:pPr marL="0" marR="0" lvl="0" indent="0" algn="l" rtl="0">
                        <a:lnSpc>
                          <a:spcPct val="100000"/>
                        </a:lnSpc>
                        <a:spcBef>
                          <a:spcPts val="0"/>
                        </a:spcBef>
                        <a:spcAft>
                          <a:spcPts val="0"/>
                        </a:spcAft>
                        <a:buClr>
                          <a:srgbClr val="000000"/>
                        </a:buClr>
                        <a:buSzPts val="1400"/>
                        <a:buFont typeface="Arial"/>
                        <a:buNone/>
                      </a:pPr>
                      <a:r>
                        <a:rPr lang="en-CA" sz="1400" b="1" i="0" u="sng" strike="noStrike" cap="none">
                          <a:solidFill>
                            <a:srgbClr val="000000"/>
                          </a:solidFill>
                          <a:latin typeface="Calibri"/>
                          <a:ea typeface="Calibri"/>
                          <a:cs typeface="Calibri"/>
                          <a:sym typeface="Calibri"/>
                        </a:rPr>
                        <a:t>RXI</a:t>
                      </a:r>
                      <a:endParaRPr sz="1400" u="none" strike="noStrike" cap="none"/>
                    </a:p>
                  </a:txBody>
                  <a:tcPr marL="3400" marR="3400" marT="34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CED2E2"/>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CA" sz="1600" b="0" i="0" u="none" strike="noStrike" cap="none">
                          <a:solidFill>
                            <a:srgbClr val="000000"/>
                          </a:solidFill>
                          <a:latin typeface="Calibri"/>
                          <a:ea typeface="Calibri"/>
                          <a:cs typeface="Calibri"/>
                          <a:sym typeface="Calibri"/>
                        </a:rPr>
                        <a:t>1.2818</a:t>
                      </a:r>
                      <a:endParaRPr sz="1400" u="none" strike="noStrike" cap="none"/>
                    </a:p>
                  </a:txBody>
                  <a:tcPr marL="3800" marR="3800" marT="38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CED2E2"/>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CA" sz="1600" b="0" i="0" u="none" strike="noStrike" cap="none">
                          <a:solidFill>
                            <a:srgbClr val="000000"/>
                          </a:solidFill>
                          <a:latin typeface="Calibri"/>
                          <a:ea typeface="Calibri"/>
                          <a:cs typeface="Calibri"/>
                          <a:sym typeface="Calibri"/>
                        </a:rPr>
                        <a:t>0.227</a:t>
                      </a:r>
                      <a:endParaRPr sz="1400" u="none" strike="noStrike" cap="none"/>
                    </a:p>
                  </a:txBody>
                  <a:tcPr marL="3800" marR="3800" marT="38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CED2E2"/>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CA" sz="1600" b="0" i="0" u="none" strike="noStrike" cap="none">
                          <a:solidFill>
                            <a:srgbClr val="000000"/>
                          </a:solidFill>
                          <a:latin typeface="Calibri"/>
                          <a:ea typeface="Calibri"/>
                          <a:cs typeface="Calibri"/>
                          <a:sym typeface="Calibri"/>
                        </a:rPr>
                        <a:t>-2.260</a:t>
                      </a:r>
                      <a:endParaRPr sz="1400" u="none" strike="noStrike" cap="none"/>
                    </a:p>
                  </a:txBody>
                  <a:tcPr marL="3800" marR="3800" marT="380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CED2E2"/>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CA" sz="1600" b="0" i="0" u="none" strike="noStrike" cap="none">
                          <a:solidFill>
                            <a:srgbClr val="000000"/>
                          </a:solidFill>
                          <a:latin typeface="Calibri"/>
                          <a:ea typeface="Calibri"/>
                          <a:cs typeface="Calibri"/>
                          <a:sym typeface="Calibri"/>
                        </a:rPr>
                        <a:t>0.4719</a:t>
                      </a:r>
                      <a:endParaRPr sz="1400" u="none" strike="noStrike" cap="none"/>
                    </a:p>
                  </a:txBody>
                  <a:tcPr marL="3800" marR="3800" marT="38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CED2E2"/>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CA" sz="1600" b="0" i="0" u="none" strike="noStrike" cap="none">
                          <a:solidFill>
                            <a:srgbClr val="000000"/>
                          </a:solidFill>
                          <a:latin typeface="Calibri"/>
                          <a:ea typeface="Calibri"/>
                          <a:cs typeface="Calibri"/>
                          <a:sym typeface="Calibri"/>
                        </a:rPr>
                        <a:t>-0.760</a:t>
                      </a:r>
                      <a:endParaRPr sz="1400" u="none" strike="noStrike" cap="none"/>
                    </a:p>
                  </a:txBody>
                  <a:tcPr marL="3800" marR="3800" marT="38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CED2E2"/>
                    </a:solidFill>
                  </a:tcPr>
                </a:tc>
                <a:extLst>
                  <a:ext uri="{0D108BD9-81ED-4DB2-BD59-A6C34878D82A}">
                    <a16:rowId xmlns:a16="http://schemas.microsoft.com/office/drawing/2014/main" val="10005"/>
                  </a:ext>
                </a:extLst>
              </a:tr>
              <a:tr h="237825">
                <a:tc>
                  <a:txBody>
                    <a:bodyPr/>
                    <a:lstStyle/>
                    <a:p>
                      <a:pPr marL="0" marR="0" lvl="0" indent="0" algn="l" rtl="0">
                        <a:lnSpc>
                          <a:spcPct val="100000"/>
                        </a:lnSpc>
                        <a:spcBef>
                          <a:spcPts val="0"/>
                        </a:spcBef>
                        <a:spcAft>
                          <a:spcPts val="0"/>
                        </a:spcAft>
                        <a:buClr>
                          <a:srgbClr val="000000"/>
                        </a:buClr>
                        <a:buSzPts val="1400"/>
                        <a:buFont typeface="Arial"/>
                        <a:buNone/>
                      </a:pPr>
                      <a:r>
                        <a:rPr lang="en-CA" sz="1400" b="1" i="0" u="sng" strike="noStrike" cap="none">
                          <a:solidFill>
                            <a:srgbClr val="000000"/>
                          </a:solidFill>
                          <a:latin typeface="Calibri"/>
                          <a:ea typeface="Calibri"/>
                          <a:cs typeface="Calibri"/>
                          <a:sym typeface="Calibri"/>
                        </a:rPr>
                        <a:t>VNQ</a:t>
                      </a:r>
                      <a:endParaRPr sz="1400" u="none" strike="noStrike" cap="none"/>
                    </a:p>
                  </a:txBody>
                  <a:tcPr marL="3400" marR="3400" marT="34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CED2E2"/>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CA" sz="1600" b="0" i="0" u="none" strike="noStrike" cap="none">
                          <a:solidFill>
                            <a:srgbClr val="000000"/>
                          </a:solidFill>
                          <a:latin typeface="Calibri"/>
                          <a:ea typeface="Calibri"/>
                          <a:cs typeface="Calibri"/>
                          <a:sym typeface="Calibri"/>
                        </a:rPr>
                        <a:t>0.8928</a:t>
                      </a:r>
                      <a:endParaRPr sz="1400" u="none" strike="noStrike" cap="none"/>
                    </a:p>
                  </a:txBody>
                  <a:tcPr marL="3800" marR="3800" marT="38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8EAF1"/>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CA" sz="1600" b="0" i="0" u="none" strike="noStrike" cap="none">
                          <a:solidFill>
                            <a:srgbClr val="000000"/>
                          </a:solidFill>
                          <a:latin typeface="Calibri"/>
                          <a:ea typeface="Calibri"/>
                          <a:cs typeface="Calibri"/>
                          <a:sym typeface="Calibri"/>
                        </a:rPr>
                        <a:t>0.534</a:t>
                      </a:r>
                      <a:endParaRPr sz="1400" u="none" strike="noStrike" cap="none"/>
                    </a:p>
                  </a:txBody>
                  <a:tcPr marL="3800" marR="3800" marT="38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8EAF1"/>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CA" sz="1600" b="0" i="0" u="none" strike="noStrike" cap="none">
                          <a:solidFill>
                            <a:srgbClr val="000000"/>
                          </a:solidFill>
                          <a:latin typeface="Calibri"/>
                          <a:ea typeface="Calibri"/>
                          <a:cs typeface="Calibri"/>
                          <a:sym typeface="Calibri"/>
                        </a:rPr>
                        <a:t>-0.709</a:t>
                      </a:r>
                      <a:endParaRPr sz="1400" u="none" strike="noStrike" cap="none"/>
                    </a:p>
                  </a:txBody>
                  <a:tcPr marL="3800" marR="3800" marT="380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8EAF1"/>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CA" sz="1600" b="0" i="0" u="none" strike="noStrike" cap="none">
                          <a:solidFill>
                            <a:srgbClr val="000000"/>
                          </a:solidFill>
                          <a:latin typeface="Calibri"/>
                          <a:ea typeface="Calibri"/>
                          <a:cs typeface="Calibri"/>
                          <a:sym typeface="Calibri"/>
                        </a:rPr>
                        <a:t>0.5065</a:t>
                      </a:r>
                      <a:endParaRPr sz="1400" u="none" strike="noStrike" cap="none"/>
                    </a:p>
                  </a:txBody>
                  <a:tcPr marL="3800" marR="3800" marT="38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8EAF1"/>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CA" sz="1600" b="0" i="0" u="none" strike="noStrike" cap="none">
                          <a:solidFill>
                            <a:srgbClr val="000000"/>
                          </a:solidFill>
                          <a:latin typeface="Calibri"/>
                          <a:ea typeface="Calibri"/>
                          <a:cs typeface="Calibri"/>
                          <a:sym typeface="Calibri"/>
                        </a:rPr>
                        <a:t>0.006</a:t>
                      </a:r>
                      <a:endParaRPr sz="1400" u="none" strike="noStrike" cap="none"/>
                    </a:p>
                  </a:txBody>
                  <a:tcPr marL="3800" marR="3800" marT="38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8EAF1"/>
                    </a:solidFill>
                  </a:tcPr>
                </a:tc>
                <a:extLst>
                  <a:ext uri="{0D108BD9-81ED-4DB2-BD59-A6C34878D82A}">
                    <a16:rowId xmlns:a16="http://schemas.microsoft.com/office/drawing/2014/main" val="10006"/>
                  </a:ext>
                </a:extLst>
              </a:tr>
              <a:tr h="237825">
                <a:tc>
                  <a:txBody>
                    <a:bodyPr/>
                    <a:lstStyle/>
                    <a:p>
                      <a:pPr marL="0" marR="0" lvl="0" indent="0" algn="l" rtl="0">
                        <a:lnSpc>
                          <a:spcPct val="100000"/>
                        </a:lnSpc>
                        <a:spcBef>
                          <a:spcPts val="0"/>
                        </a:spcBef>
                        <a:spcAft>
                          <a:spcPts val="0"/>
                        </a:spcAft>
                        <a:buClr>
                          <a:srgbClr val="000000"/>
                        </a:buClr>
                        <a:buSzPts val="1400"/>
                        <a:buFont typeface="Arial"/>
                        <a:buNone/>
                      </a:pPr>
                      <a:r>
                        <a:rPr lang="en-CA" sz="1400" b="1" i="0" u="sng" strike="noStrike" cap="none">
                          <a:solidFill>
                            <a:srgbClr val="000000"/>
                          </a:solidFill>
                          <a:latin typeface="Calibri"/>
                          <a:ea typeface="Calibri"/>
                          <a:cs typeface="Calibri"/>
                          <a:sym typeface="Calibri"/>
                        </a:rPr>
                        <a:t>XLP</a:t>
                      </a:r>
                      <a:endParaRPr sz="1400" u="none" strike="noStrike" cap="none"/>
                    </a:p>
                  </a:txBody>
                  <a:tcPr marL="3400" marR="3400" marT="34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CED2E2"/>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CA" sz="1600" b="0" i="0" u="none" strike="noStrike" cap="none">
                          <a:solidFill>
                            <a:srgbClr val="000000"/>
                          </a:solidFill>
                          <a:latin typeface="Calibri"/>
                          <a:ea typeface="Calibri"/>
                          <a:cs typeface="Calibri"/>
                          <a:sym typeface="Calibri"/>
                        </a:rPr>
                        <a:t>2.4638</a:t>
                      </a:r>
                      <a:endParaRPr sz="1400" u="none" strike="noStrike" cap="none"/>
                    </a:p>
                  </a:txBody>
                  <a:tcPr marL="3800" marR="3800" marT="38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CED2E2"/>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CA" sz="1600" b="0" i="0" u="none" strike="noStrike" cap="none">
                          <a:solidFill>
                            <a:srgbClr val="000000"/>
                          </a:solidFill>
                          <a:latin typeface="Calibri"/>
                          <a:ea typeface="Calibri"/>
                          <a:cs typeface="Calibri"/>
                          <a:sym typeface="Calibri"/>
                        </a:rPr>
                        <a:t>0.182</a:t>
                      </a:r>
                      <a:endParaRPr sz="1400" u="none" strike="noStrike" cap="none"/>
                    </a:p>
                  </a:txBody>
                  <a:tcPr marL="3800" marR="3800" marT="38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CED2E2"/>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CA" sz="1600" b="0" i="0" u="none" strike="noStrike" cap="none">
                          <a:solidFill>
                            <a:srgbClr val="000000"/>
                          </a:solidFill>
                          <a:latin typeface="Calibri"/>
                          <a:ea typeface="Calibri"/>
                          <a:cs typeface="Calibri"/>
                          <a:sym typeface="Calibri"/>
                        </a:rPr>
                        <a:t>-3.067</a:t>
                      </a:r>
                      <a:endParaRPr sz="1400" u="none" strike="noStrike" cap="none"/>
                    </a:p>
                  </a:txBody>
                  <a:tcPr marL="3800" marR="3800" marT="380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CED2E2"/>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CA" sz="1600" b="0" i="0" u="none" strike="noStrike" cap="none">
                          <a:solidFill>
                            <a:srgbClr val="000000"/>
                          </a:solidFill>
                          <a:latin typeface="Calibri"/>
                          <a:ea typeface="Calibri"/>
                          <a:cs typeface="Calibri"/>
                          <a:sym typeface="Calibri"/>
                        </a:rPr>
                        <a:t>0.7649</a:t>
                      </a:r>
                      <a:endParaRPr sz="1400" u="none" strike="noStrike" cap="none"/>
                    </a:p>
                  </a:txBody>
                  <a:tcPr marL="3800" marR="3800" marT="38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CED2E2"/>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CA" sz="1600" b="0" i="0" u="none" strike="noStrike" cap="none">
                          <a:solidFill>
                            <a:srgbClr val="000000"/>
                          </a:solidFill>
                          <a:latin typeface="Calibri"/>
                          <a:ea typeface="Calibri"/>
                          <a:cs typeface="Calibri"/>
                          <a:sym typeface="Calibri"/>
                        </a:rPr>
                        <a:t>0.548</a:t>
                      </a:r>
                      <a:endParaRPr sz="1400" u="none" strike="noStrike" cap="none"/>
                    </a:p>
                  </a:txBody>
                  <a:tcPr marL="3800" marR="3800" marT="38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CED2E2"/>
                    </a:solidFill>
                  </a:tcPr>
                </a:tc>
                <a:extLst>
                  <a:ext uri="{0D108BD9-81ED-4DB2-BD59-A6C34878D82A}">
                    <a16:rowId xmlns:a16="http://schemas.microsoft.com/office/drawing/2014/main" val="10007"/>
                  </a:ext>
                </a:extLst>
              </a:tr>
              <a:tr h="237825">
                <a:tc>
                  <a:txBody>
                    <a:bodyPr/>
                    <a:lstStyle/>
                    <a:p>
                      <a:pPr marL="0" marR="0" lvl="0" indent="0" algn="l" rtl="0">
                        <a:lnSpc>
                          <a:spcPct val="100000"/>
                        </a:lnSpc>
                        <a:spcBef>
                          <a:spcPts val="0"/>
                        </a:spcBef>
                        <a:spcAft>
                          <a:spcPts val="0"/>
                        </a:spcAft>
                        <a:buClr>
                          <a:srgbClr val="000000"/>
                        </a:buClr>
                        <a:buSzPts val="1400"/>
                        <a:buFont typeface="Arial"/>
                        <a:buNone/>
                      </a:pPr>
                      <a:r>
                        <a:rPr lang="en-CA" sz="1400" b="1" i="0" u="sng" strike="noStrike" cap="none">
                          <a:solidFill>
                            <a:srgbClr val="000000"/>
                          </a:solidFill>
                          <a:latin typeface="Calibri"/>
                          <a:ea typeface="Calibri"/>
                          <a:cs typeface="Calibri"/>
                          <a:sym typeface="Calibri"/>
                        </a:rPr>
                        <a:t>XRT</a:t>
                      </a:r>
                      <a:endParaRPr sz="1400" u="none" strike="noStrike" cap="none"/>
                    </a:p>
                  </a:txBody>
                  <a:tcPr marL="3400" marR="3400" marT="34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CED2E2"/>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CA" sz="1600" b="0" i="0" u="none" strike="noStrike" cap="none">
                          <a:solidFill>
                            <a:srgbClr val="000000"/>
                          </a:solidFill>
                          <a:latin typeface="Calibri"/>
                          <a:ea typeface="Calibri"/>
                          <a:cs typeface="Calibri"/>
                          <a:sym typeface="Calibri"/>
                        </a:rPr>
                        <a:t>1.1147</a:t>
                      </a:r>
                      <a:endParaRPr sz="1400" u="none" strike="noStrike" cap="none"/>
                    </a:p>
                  </a:txBody>
                  <a:tcPr marL="3800" marR="3800" marT="38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8EAF1"/>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CA" sz="1600" b="0" i="0" u="none" strike="noStrike" cap="none">
                          <a:solidFill>
                            <a:srgbClr val="000000"/>
                          </a:solidFill>
                          <a:latin typeface="Calibri"/>
                          <a:ea typeface="Calibri"/>
                          <a:cs typeface="Calibri"/>
                          <a:sym typeface="Calibri"/>
                        </a:rPr>
                        <a:t>0.282</a:t>
                      </a:r>
                      <a:endParaRPr sz="1400" u="none" strike="noStrike" cap="none"/>
                    </a:p>
                  </a:txBody>
                  <a:tcPr marL="3800" marR="3800" marT="38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8EAF1"/>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CA" sz="1600" b="0" i="0" u="none" strike="noStrike" cap="none">
                          <a:solidFill>
                            <a:srgbClr val="000000"/>
                          </a:solidFill>
                          <a:latin typeface="Calibri"/>
                          <a:ea typeface="Calibri"/>
                          <a:cs typeface="Calibri"/>
                          <a:sym typeface="Calibri"/>
                        </a:rPr>
                        <a:t>-0.641</a:t>
                      </a:r>
                      <a:endParaRPr sz="1400" u="none" strike="noStrike" cap="none"/>
                    </a:p>
                  </a:txBody>
                  <a:tcPr marL="3800" marR="3800" marT="380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8EAF1"/>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CA" sz="1600" b="0" i="0" u="none" strike="noStrike" cap="none">
                          <a:solidFill>
                            <a:srgbClr val="000000"/>
                          </a:solidFill>
                          <a:latin typeface="Calibri"/>
                          <a:ea typeface="Calibri"/>
                          <a:cs typeface="Calibri"/>
                          <a:sym typeface="Calibri"/>
                        </a:rPr>
                        <a:t>0.5520</a:t>
                      </a:r>
                      <a:endParaRPr sz="1400" u="none" strike="noStrike" cap="none"/>
                    </a:p>
                  </a:txBody>
                  <a:tcPr marL="3800" marR="3800" marT="38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8EAF1"/>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CA" sz="1600" b="0" i="0" u="none" strike="noStrike" cap="none">
                          <a:solidFill>
                            <a:srgbClr val="000000"/>
                          </a:solidFill>
                          <a:latin typeface="Calibri"/>
                          <a:ea typeface="Calibri"/>
                          <a:cs typeface="Calibri"/>
                          <a:sym typeface="Calibri"/>
                        </a:rPr>
                        <a:t>-0.359</a:t>
                      </a:r>
                      <a:endParaRPr sz="1400" u="none" strike="noStrike" cap="none"/>
                    </a:p>
                  </a:txBody>
                  <a:tcPr marL="3800" marR="3800" marT="38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8EAF1"/>
                    </a:solidFill>
                  </a:tcPr>
                </a:tc>
                <a:extLst>
                  <a:ext uri="{0D108BD9-81ED-4DB2-BD59-A6C34878D82A}">
                    <a16:rowId xmlns:a16="http://schemas.microsoft.com/office/drawing/2014/main" val="10008"/>
                  </a:ext>
                </a:extLst>
              </a:tr>
              <a:tr h="237825">
                <a:tc>
                  <a:txBody>
                    <a:bodyPr/>
                    <a:lstStyle/>
                    <a:p>
                      <a:pPr marL="0" marR="0" lvl="0" indent="0" algn="l" rtl="0">
                        <a:lnSpc>
                          <a:spcPct val="100000"/>
                        </a:lnSpc>
                        <a:spcBef>
                          <a:spcPts val="0"/>
                        </a:spcBef>
                        <a:spcAft>
                          <a:spcPts val="0"/>
                        </a:spcAft>
                        <a:buClr>
                          <a:srgbClr val="000000"/>
                        </a:buClr>
                        <a:buSzPts val="1400"/>
                        <a:buFont typeface="Arial"/>
                        <a:buNone/>
                      </a:pPr>
                      <a:r>
                        <a:rPr lang="en-CA" sz="1400" b="1" i="0" u="sng" strike="noStrike" cap="none">
                          <a:solidFill>
                            <a:srgbClr val="000000"/>
                          </a:solidFill>
                          <a:latin typeface="Calibri"/>
                          <a:ea typeface="Calibri"/>
                          <a:cs typeface="Calibri"/>
                          <a:sym typeface="Calibri"/>
                        </a:rPr>
                        <a:t>DIA</a:t>
                      </a:r>
                      <a:endParaRPr sz="1400" u="none" strike="noStrike" cap="none"/>
                    </a:p>
                  </a:txBody>
                  <a:tcPr marL="3400" marR="3400" marT="34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CED2E2"/>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CA" sz="1600" b="0" i="0" u="none" strike="noStrike" cap="none">
                          <a:solidFill>
                            <a:srgbClr val="000000"/>
                          </a:solidFill>
                          <a:latin typeface="Calibri"/>
                          <a:ea typeface="Calibri"/>
                          <a:cs typeface="Calibri"/>
                          <a:sym typeface="Calibri"/>
                        </a:rPr>
                        <a:t>1.7855</a:t>
                      </a:r>
                      <a:endParaRPr sz="1400" u="none" strike="noStrike" cap="none"/>
                    </a:p>
                  </a:txBody>
                  <a:tcPr marL="3800" marR="3800" marT="38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CED2E2"/>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CA" sz="1600" b="0" i="0" u="none" strike="noStrike" cap="none">
                          <a:solidFill>
                            <a:srgbClr val="000000"/>
                          </a:solidFill>
                          <a:latin typeface="Calibri"/>
                          <a:ea typeface="Calibri"/>
                          <a:cs typeface="Calibri"/>
                          <a:sym typeface="Calibri"/>
                        </a:rPr>
                        <a:t>0.269</a:t>
                      </a:r>
                      <a:endParaRPr sz="1400" u="none" strike="noStrike" cap="none"/>
                    </a:p>
                  </a:txBody>
                  <a:tcPr marL="3800" marR="3800" marT="3800" marB="0" anchor="b">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CED2E2"/>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CA" sz="1600" b="0" i="0" u="none" strike="noStrike" cap="none">
                          <a:solidFill>
                            <a:srgbClr val="000000"/>
                          </a:solidFill>
                          <a:latin typeface="Calibri"/>
                          <a:ea typeface="Calibri"/>
                          <a:cs typeface="Calibri"/>
                          <a:sym typeface="Calibri"/>
                        </a:rPr>
                        <a:t>-1.907</a:t>
                      </a:r>
                      <a:endParaRPr sz="1400" u="none" strike="noStrike" cap="none"/>
                    </a:p>
                  </a:txBody>
                  <a:tcPr marL="3800" marR="3800" marT="380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CED2E2"/>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CA" sz="1600" b="0" i="0" u="none" strike="noStrike" cap="none">
                          <a:solidFill>
                            <a:srgbClr val="000000"/>
                          </a:solidFill>
                          <a:latin typeface="Calibri"/>
                          <a:ea typeface="Calibri"/>
                          <a:cs typeface="Calibri"/>
                          <a:sym typeface="Calibri"/>
                        </a:rPr>
                        <a:t>0.4242</a:t>
                      </a:r>
                      <a:endParaRPr sz="1400" u="none" strike="noStrike" cap="none"/>
                    </a:p>
                  </a:txBody>
                  <a:tcPr marL="3800" marR="3800" marT="38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CED2E2"/>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CA" sz="1600" b="0" i="0" u="none" strike="noStrike" cap="none">
                          <a:solidFill>
                            <a:srgbClr val="000000"/>
                          </a:solidFill>
                          <a:latin typeface="Calibri"/>
                          <a:ea typeface="Calibri"/>
                          <a:cs typeface="Calibri"/>
                          <a:sym typeface="Calibri"/>
                        </a:rPr>
                        <a:t>-0.991</a:t>
                      </a:r>
                      <a:endParaRPr sz="1400" u="none" strike="noStrike" cap="none"/>
                    </a:p>
                  </a:txBody>
                  <a:tcPr marL="3800" marR="3800" marT="3800" marB="0" anchor="b">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CED2E2"/>
                    </a:solidFill>
                  </a:tcPr>
                </a:tc>
                <a:extLst>
                  <a:ext uri="{0D108BD9-81ED-4DB2-BD59-A6C34878D82A}">
                    <a16:rowId xmlns:a16="http://schemas.microsoft.com/office/drawing/2014/main" val="10009"/>
                  </a:ext>
                </a:extLst>
              </a:tr>
              <a:tr h="237825">
                <a:tc>
                  <a:txBody>
                    <a:bodyPr/>
                    <a:lstStyle/>
                    <a:p>
                      <a:pPr marL="0" marR="0" lvl="0" indent="0" algn="l" rtl="0">
                        <a:lnSpc>
                          <a:spcPct val="100000"/>
                        </a:lnSpc>
                        <a:spcBef>
                          <a:spcPts val="0"/>
                        </a:spcBef>
                        <a:spcAft>
                          <a:spcPts val="0"/>
                        </a:spcAft>
                        <a:buClr>
                          <a:srgbClr val="000000"/>
                        </a:buClr>
                        <a:buSzPts val="1400"/>
                        <a:buFont typeface="Arial"/>
                        <a:buNone/>
                      </a:pPr>
                      <a:r>
                        <a:rPr lang="en-CA" sz="1400" b="1" i="0" u="sng" strike="noStrike" cap="none">
                          <a:solidFill>
                            <a:srgbClr val="000000"/>
                          </a:solidFill>
                          <a:latin typeface="Calibri"/>
                          <a:ea typeface="Calibri"/>
                          <a:cs typeface="Calibri"/>
                          <a:sym typeface="Calibri"/>
                        </a:rPr>
                        <a:t>IHI</a:t>
                      </a:r>
                      <a:endParaRPr sz="1400" u="none" strike="noStrike" cap="none"/>
                    </a:p>
                  </a:txBody>
                  <a:tcPr marL="3400" marR="3400" marT="34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CED2E2"/>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CA" sz="1600" b="0" i="0" u="none" strike="noStrike" cap="none">
                          <a:solidFill>
                            <a:srgbClr val="000000"/>
                          </a:solidFill>
                          <a:latin typeface="Calibri"/>
                          <a:ea typeface="Calibri"/>
                          <a:cs typeface="Calibri"/>
                          <a:sym typeface="Calibri"/>
                        </a:rPr>
                        <a:t>1.8105</a:t>
                      </a:r>
                      <a:endParaRPr sz="1400" u="none" strike="noStrike" cap="none"/>
                    </a:p>
                  </a:txBody>
                  <a:tcPr marL="3800" marR="3800" marT="38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8EAF1"/>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CA" sz="1600" b="0" i="0" u="none" strike="noStrike" cap="none">
                          <a:solidFill>
                            <a:srgbClr val="000000"/>
                          </a:solidFill>
                          <a:latin typeface="Calibri"/>
                          <a:ea typeface="Calibri"/>
                          <a:cs typeface="Calibri"/>
                          <a:sym typeface="Calibri"/>
                        </a:rPr>
                        <a:t>0.162</a:t>
                      </a:r>
                      <a:endParaRPr sz="1400" u="none" strike="noStrike" cap="none"/>
                    </a:p>
                  </a:txBody>
                  <a:tcPr marL="3800" marR="3800" marT="3800" marB="0" anchor="b">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8EAF1"/>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CA" sz="1600" b="0" i="0" u="none" strike="noStrike" cap="none">
                          <a:solidFill>
                            <a:srgbClr val="000000"/>
                          </a:solidFill>
                          <a:latin typeface="Calibri"/>
                          <a:ea typeface="Calibri"/>
                          <a:cs typeface="Calibri"/>
                          <a:sym typeface="Calibri"/>
                        </a:rPr>
                        <a:t>-2.936</a:t>
                      </a:r>
                      <a:endParaRPr sz="1400" u="none" strike="noStrike" cap="none"/>
                    </a:p>
                  </a:txBody>
                  <a:tcPr marL="3800" marR="3800" marT="380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8EAF1"/>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CA" sz="1600" b="0" i="0" u="none" strike="noStrike" cap="none">
                          <a:solidFill>
                            <a:srgbClr val="000000"/>
                          </a:solidFill>
                          <a:latin typeface="Calibri"/>
                          <a:ea typeface="Calibri"/>
                          <a:cs typeface="Calibri"/>
                          <a:sym typeface="Calibri"/>
                        </a:rPr>
                        <a:t>0.4060</a:t>
                      </a:r>
                      <a:endParaRPr sz="1400" u="none" strike="noStrike" cap="none"/>
                    </a:p>
                  </a:txBody>
                  <a:tcPr marL="3800" marR="3800" marT="38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8EAF1"/>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CA" sz="1600" b="0" i="0" u="none" strike="noStrike" cap="none">
                          <a:solidFill>
                            <a:srgbClr val="000000"/>
                          </a:solidFill>
                          <a:latin typeface="Calibri"/>
                          <a:ea typeface="Calibri"/>
                          <a:cs typeface="Calibri"/>
                          <a:sym typeface="Calibri"/>
                        </a:rPr>
                        <a:t>-1.143</a:t>
                      </a:r>
                      <a:endParaRPr sz="1400" u="none" strike="noStrike" cap="none"/>
                    </a:p>
                  </a:txBody>
                  <a:tcPr marL="3800" marR="3800" marT="3800" marB="0" anchor="b">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8EAF1"/>
                    </a:solidFill>
                  </a:tcPr>
                </a:tc>
                <a:extLst>
                  <a:ext uri="{0D108BD9-81ED-4DB2-BD59-A6C34878D82A}">
                    <a16:rowId xmlns:a16="http://schemas.microsoft.com/office/drawing/2014/main" val="10010"/>
                  </a:ext>
                </a:extLst>
              </a:tr>
              <a:tr h="237825">
                <a:tc>
                  <a:txBody>
                    <a:bodyPr/>
                    <a:lstStyle/>
                    <a:p>
                      <a:pPr marL="0" marR="0" lvl="0" indent="0" algn="l" rtl="0">
                        <a:lnSpc>
                          <a:spcPct val="100000"/>
                        </a:lnSpc>
                        <a:spcBef>
                          <a:spcPts val="0"/>
                        </a:spcBef>
                        <a:spcAft>
                          <a:spcPts val="0"/>
                        </a:spcAft>
                        <a:buClr>
                          <a:srgbClr val="000000"/>
                        </a:buClr>
                        <a:buSzPts val="1400"/>
                        <a:buFont typeface="Arial"/>
                        <a:buNone/>
                      </a:pPr>
                      <a:r>
                        <a:rPr lang="en-CA" sz="1400" b="1" i="0" u="sng" strike="noStrike" cap="none">
                          <a:solidFill>
                            <a:srgbClr val="000000"/>
                          </a:solidFill>
                          <a:latin typeface="Calibri"/>
                          <a:ea typeface="Calibri"/>
                          <a:cs typeface="Calibri"/>
                          <a:sym typeface="Calibri"/>
                        </a:rPr>
                        <a:t>IYW</a:t>
                      </a:r>
                      <a:endParaRPr sz="1400" u="none" strike="noStrike" cap="none"/>
                    </a:p>
                  </a:txBody>
                  <a:tcPr marL="3400" marR="3400" marT="34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CED2E2"/>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CA" sz="1600" b="0" i="0" u="none" strike="noStrike" cap="none">
                          <a:solidFill>
                            <a:srgbClr val="000000"/>
                          </a:solidFill>
                          <a:latin typeface="Calibri"/>
                          <a:ea typeface="Calibri"/>
                          <a:cs typeface="Calibri"/>
                          <a:sym typeface="Calibri"/>
                        </a:rPr>
                        <a:t>2.0574</a:t>
                      </a:r>
                      <a:endParaRPr sz="1400" u="none" strike="noStrike" cap="none"/>
                    </a:p>
                  </a:txBody>
                  <a:tcPr marL="3800" marR="3800" marT="38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8EAF1"/>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CA" sz="1600" b="0" i="0" u="none" strike="noStrike" cap="none">
                          <a:solidFill>
                            <a:srgbClr val="000000"/>
                          </a:solidFill>
                          <a:latin typeface="Calibri"/>
                          <a:ea typeface="Calibri"/>
                          <a:cs typeface="Calibri"/>
                          <a:sym typeface="Calibri"/>
                        </a:rPr>
                        <a:t>0.185</a:t>
                      </a:r>
                      <a:endParaRPr sz="1400" u="none" strike="noStrike" cap="none"/>
                    </a:p>
                  </a:txBody>
                  <a:tcPr marL="3800" marR="3800" marT="38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8EAF1"/>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CA" sz="1600" b="0" i="0" u="none" strike="noStrike" cap="none">
                          <a:solidFill>
                            <a:srgbClr val="000000"/>
                          </a:solidFill>
                          <a:latin typeface="Calibri"/>
                          <a:ea typeface="Calibri"/>
                          <a:cs typeface="Calibri"/>
                          <a:sym typeface="Calibri"/>
                        </a:rPr>
                        <a:t>-2.769</a:t>
                      </a:r>
                      <a:endParaRPr sz="1400" u="none" strike="noStrike" cap="none"/>
                    </a:p>
                  </a:txBody>
                  <a:tcPr marL="3800" marR="3800" marT="38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8EAF1"/>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CA" sz="1600" b="0" i="0" u="none" strike="noStrike" cap="none">
                          <a:solidFill>
                            <a:srgbClr val="000000"/>
                          </a:solidFill>
                          <a:latin typeface="Calibri"/>
                          <a:ea typeface="Calibri"/>
                          <a:cs typeface="Calibri"/>
                          <a:sym typeface="Calibri"/>
                        </a:rPr>
                        <a:t>0.4009</a:t>
                      </a:r>
                      <a:endParaRPr sz="1400" u="none" strike="noStrike" cap="none"/>
                    </a:p>
                  </a:txBody>
                  <a:tcPr marL="3800" marR="3800" marT="38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8EAF1"/>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CA" sz="1600" b="0" i="0" u="none" strike="noStrike" cap="none">
                          <a:solidFill>
                            <a:srgbClr val="000000"/>
                          </a:solidFill>
                          <a:latin typeface="Calibri"/>
                          <a:ea typeface="Calibri"/>
                          <a:cs typeface="Calibri"/>
                          <a:sym typeface="Calibri"/>
                        </a:rPr>
                        <a:t>-1.154</a:t>
                      </a:r>
                      <a:endParaRPr sz="1400" u="none" strike="noStrike" cap="none"/>
                    </a:p>
                  </a:txBody>
                  <a:tcPr marL="3800" marR="3800" marT="38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8EAF1"/>
                    </a:solidFill>
                  </a:tcPr>
                </a:tc>
                <a:extLst>
                  <a:ext uri="{0D108BD9-81ED-4DB2-BD59-A6C34878D82A}">
                    <a16:rowId xmlns:a16="http://schemas.microsoft.com/office/drawing/2014/main" val="10011"/>
                  </a:ext>
                </a:extLst>
              </a:tr>
              <a:tr h="237825">
                <a:tc>
                  <a:txBody>
                    <a:bodyPr/>
                    <a:lstStyle/>
                    <a:p>
                      <a:pPr marL="0" marR="0" lvl="0" indent="0" algn="l" rtl="0">
                        <a:lnSpc>
                          <a:spcPct val="100000"/>
                        </a:lnSpc>
                        <a:spcBef>
                          <a:spcPts val="0"/>
                        </a:spcBef>
                        <a:spcAft>
                          <a:spcPts val="0"/>
                        </a:spcAft>
                        <a:buClr>
                          <a:srgbClr val="000000"/>
                        </a:buClr>
                        <a:buSzPts val="1400"/>
                        <a:buFont typeface="Arial"/>
                        <a:buNone/>
                      </a:pPr>
                      <a:r>
                        <a:rPr lang="en-CA" sz="1400" b="1" i="0" u="sng" strike="noStrike" cap="none">
                          <a:solidFill>
                            <a:srgbClr val="000000"/>
                          </a:solidFill>
                          <a:latin typeface="Calibri"/>
                          <a:ea typeface="Calibri"/>
                          <a:cs typeface="Calibri"/>
                          <a:sym typeface="Calibri"/>
                        </a:rPr>
                        <a:t>SHY</a:t>
                      </a:r>
                      <a:endParaRPr sz="1400" u="none" strike="noStrike" cap="none"/>
                    </a:p>
                  </a:txBody>
                  <a:tcPr marL="3400" marR="3400" marT="34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CED2E2"/>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CA" sz="1600" b="0" i="0" u="none" strike="noStrike" cap="none">
                          <a:solidFill>
                            <a:srgbClr val="000000"/>
                          </a:solidFill>
                          <a:latin typeface="Calibri"/>
                          <a:ea typeface="Calibri"/>
                          <a:cs typeface="Calibri"/>
                          <a:sym typeface="Calibri"/>
                        </a:rPr>
                        <a:t>2.9426</a:t>
                      </a:r>
                      <a:endParaRPr sz="1400" u="none" strike="noStrike" cap="none"/>
                    </a:p>
                  </a:txBody>
                  <a:tcPr marL="3800" marR="3800" marT="38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CED2E2"/>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CA" sz="1600" b="0" i="0" u="none" strike="noStrike" cap="none">
                          <a:solidFill>
                            <a:srgbClr val="000000"/>
                          </a:solidFill>
                          <a:latin typeface="Calibri"/>
                          <a:ea typeface="Calibri"/>
                          <a:cs typeface="Calibri"/>
                          <a:sym typeface="Calibri"/>
                        </a:rPr>
                        <a:t>0.107</a:t>
                      </a:r>
                      <a:endParaRPr sz="1400" u="none" strike="noStrike" cap="none"/>
                    </a:p>
                  </a:txBody>
                  <a:tcPr marL="3800" marR="3800" marT="38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CED2E2"/>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CA" sz="1600" b="0" i="0" u="none" strike="noStrike" cap="none">
                          <a:solidFill>
                            <a:srgbClr val="000000"/>
                          </a:solidFill>
                          <a:latin typeface="Calibri"/>
                          <a:ea typeface="Calibri"/>
                          <a:cs typeface="Calibri"/>
                          <a:sym typeface="Calibri"/>
                        </a:rPr>
                        <a:t>-5.415</a:t>
                      </a:r>
                      <a:endParaRPr sz="1400" u="none" strike="noStrike" cap="none"/>
                    </a:p>
                  </a:txBody>
                  <a:tcPr marL="3800" marR="3800" marT="38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CED2E2"/>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CA" sz="1600" b="0" i="0" u="none" strike="noStrike" cap="none">
                          <a:solidFill>
                            <a:srgbClr val="000000"/>
                          </a:solidFill>
                          <a:latin typeface="Calibri"/>
                          <a:ea typeface="Calibri"/>
                          <a:cs typeface="Calibri"/>
                          <a:sym typeface="Calibri"/>
                        </a:rPr>
                        <a:t>0.5757</a:t>
                      </a:r>
                      <a:endParaRPr sz="1400" u="none" strike="noStrike" cap="none"/>
                    </a:p>
                  </a:txBody>
                  <a:tcPr marL="3800" marR="3800" marT="38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CED2E2"/>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CA" sz="1600" b="0" i="0" u="none" strike="noStrike" cap="none">
                          <a:solidFill>
                            <a:srgbClr val="000000"/>
                          </a:solidFill>
                          <a:latin typeface="Calibri"/>
                          <a:ea typeface="Calibri"/>
                          <a:cs typeface="Calibri"/>
                          <a:sym typeface="Calibri"/>
                        </a:rPr>
                        <a:t>-0.538</a:t>
                      </a:r>
                      <a:endParaRPr sz="1400" u="none" strike="noStrike" cap="none"/>
                    </a:p>
                  </a:txBody>
                  <a:tcPr marL="3800" marR="3800" marT="38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CED2E2"/>
                    </a:solidFill>
                  </a:tcPr>
                </a:tc>
                <a:extLst>
                  <a:ext uri="{0D108BD9-81ED-4DB2-BD59-A6C34878D82A}">
                    <a16:rowId xmlns:a16="http://schemas.microsoft.com/office/drawing/2014/main" val="10012"/>
                  </a:ext>
                </a:extLst>
              </a:tr>
              <a:tr h="237825">
                <a:tc>
                  <a:txBody>
                    <a:bodyPr/>
                    <a:lstStyle/>
                    <a:p>
                      <a:pPr marL="0" marR="0" lvl="0" indent="0" algn="l" rtl="0">
                        <a:lnSpc>
                          <a:spcPct val="100000"/>
                        </a:lnSpc>
                        <a:spcBef>
                          <a:spcPts val="0"/>
                        </a:spcBef>
                        <a:spcAft>
                          <a:spcPts val="0"/>
                        </a:spcAft>
                        <a:buClr>
                          <a:srgbClr val="000000"/>
                        </a:buClr>
                        <a:buSzPts val="1400"/>
                        <a:buFont typeface="Arial"/>
                        <a:buNone/>
                      </a:pPr>
                      <a:r>
                        <a:rPr lang="en-CA" sz="1400" b="1" i="0" u="sng" strike="noStrike" cap="none">
                          <a:solidFill>
                            <a:srgbClr val="000000"/>
                          </a:solidFill>
                          <a:latin typeface="Calibri"/>
                          <a:ea typeface="Calibri"/>
                          <a:cs typeface="Calibri"/>
                          <a:sym typeface="Calibri"/>
                        </a:rPr>
                        <a:t>VIS</a:t>
                      </a:r>
                      <a:endParaRPr sz="1400" u="none" strike="noStrike" cap="none"/>
                    </a:p>
                  </a:txBody>
                  <a:tcPr marL="3400" marR="3400" marT="34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CED2E2"/>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CA" sz="1600" b="0" i="0" u="none" strike="noStrike" cap="none">
                          <a:solidFill>
                            <a:srgbClr val="000000"/>
                          </a:solidFill>
                          <a:latin typeface="Calibri"/>
                          <a:ea typeface="Calibri"/>
                          <a:cs typeface="Calibri"/>
                          <a:sym typeface="Calibri"/>
                        </a:rPr>
                        <a:t>1.0100</a:t>
                      </a:r>
                      <a:endParaRPr sz="1400" u="none" strike="noStrike" cap="none"/>
                    </a:p>
                  </a:txBody>
                  <a:tcPr marL="3800" marR="3800" marT="38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8EAF1"/>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CA" sz="1600" b="0" i="0" u="none" strike="noStrike" cap="none">
                          <a:solidFill>
                            <a:srgbClr val="000000"/>
                          </a:solidFill>
                          <a:latin typeface="Calibri"/>
                          <a:ea typeface="Calibri"/>
                          <a:cs typeface="Calibri"/>
                          <a:sym typeface="Calibri"/>
                        </a:rPr>
                        <a:t>0.289</a:t>
                      </a:r>
                      <a:endParaRPr sz="1400" u="none" strike="noStrike" cap="none"/>
                    </a:p>
                  </a:txBody>
                  <a:tcPr marL="3800" marR="3800" marT="38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8EAF1"/>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CA" sz="1600" b="0" i="0" u="none" strike="noStrike" cap="none">
                          <a:solidFill>
                            <a:srgbClr val="000000"/>
                          </a:solidFill>
                          <a:latin typeface="Calibri"/>
                          <a:ea typeface="Calibri"/>
                          <a:cs typeface="Calibri"/>
                          <a:sym typeface="Calibri"/>
                        </a:rPr>
                        <a:t>-1.571</a:t>
                      </a:r>
                      <a:endParaRPr sz="1400" u="none" strike="noStrike" cap="none"/>
                    </a:p>
                  </a:txBody>
                  <a:tcPr marL="3800" marR="3800" marT="38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8EAF1"/>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CA" sz="1600" b="0" i="0" u="none" strike="noStrike" cap="none">
                          <a:solidFill>
                            <a:srgbClr val="000000"/>
                          </a:solidFill>
                          <a:latin typeface="Calibri"/>
                          <a:ea typeface="Calibri"/>
                          <a:cs typeface="Calibri"/>
                          <a:sym typeface="Calibri"/>
                        </a:rPr>
                        <a:t>0.4554</a:t>
                      </a:r>
                      <a:endParaRPr sz="1400" u="none" strike="noStrike" cap="none"/>
                    </a:p>
                  </a:txBody>
                  <a:tcPr marL="3800" marR="3800" marT="38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8EAF1"/>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CA" sz="1600" b="0" i="0" u="none" strike="noStrike" cap="none">
                          <a:solidFill>
                            <a:srgbClr val="000000"/>
                          </a:solidFill>
                          <a:latin typeface="Calibri"/>
                          <a:ea typeface="Calibri"/>
                          <a:cs typeface="Calibri"/>
                          <a:sym typeface="Calibri"/>
                        </a:rPr>
                        <a:t>-0.819</a:t>
                      </a:r>
                      <a:endParaRPr sz="1400" u="none" strike="noStrike" cap="none"/>
                    </a:p>
                  </a:txBody>
                  <a:tcPr marL="3800" marR="3800" marT="38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8EAF1"/>
                    </a:solidFill>
                  </a:tcPr>
                </a:tc>
                <a:extLst>
                  <a:ext uri="{0D108BD9-81ED-4DB2-BD59-A6C34878D82A}">
                    <a16:rowId xmlns:a16="http://schemas.microsoft.com/office/drawing/2014/main" val="10013"/>
                  </a:ext>
                </a:extLst>
              </a:tr>
              <a:tr h="237825">
                <a:tc>
                  <a:txBody>
                    <a:bodyPr/>
                    <a:lstStyle/>
                    <a:p>
                      <a:pPr marL="0" marR="0" lvl="0" indent="0" algn="l" rtl="0">
                        <a:lnSpc>
                          <a:spcPct val="100000"/>
                        </a:lnSpc>
                        <a:spcBef>
                          <a:spcPts val="0"/>
                        </a:spcBef>
                        <a:spcAft>
                          <a:spcPts val="0"/>
                        </a:spcAft>
                        <a:buClr>
                          <a:srgbClr val="000000"/>
                        </a:buClr>
                        <a:buSzPts val="1400"/>
                        <a:buFont typeface="Arial"/>
                        <a:buNone/>
                      </a:pPr>
                      <a:r>
                        <a:rPr lang="en-CA" sz="1400" b="1" i="0" u="sng" strike="noStrike" cap="none">
                          <a:solidFill>
                            <a:srgbClr val="000000"/>
                          </a:solidFill>
                          <a:latin typeface="Calibri"/>
                          <a:ea typeface="Calibri"/>
                          <a:cs typeface="Calibri"/>
                          <a:sym typeface="Calibri"/>
                        </a:rPr>
                        <a:t>XLE</a:t>
                      </a:r>
                      <a:endParaRPr sz="1400" u="none" strike="noStrike" cap="none"/>
                    </a:p>
                  </a:txBody>
                  <a:tcPr marL="3400" marR="3400" marT="34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CED2E2"/>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CA" sz="1600" b="0" i="0" u="none" strike="noStrike" cap="none">
                          <a:solidFill>
                            <a:srgbClr val="000000"/>
                          </a:solidFill>
                          <a:latin typeface="Calibri"/>
                          <a:ea typeface="Calibri"/>
                          <a:cs typeface="Calibri"/>
                          <a:sym typeface="Calibri"/>
                        </a:rPr>
                        <a:t>1.3466</a:t>
                      </a:r>
                      <a:endParaRPr sz="1400" u="none" strike="noStrike" cap="none"/>
                    </a:p>
                  </a:txBody>
                  <a:tcPr marL="3800" marR="3800" marT="38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CED2E2"/>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CA" sz="1600" b="0" i="0" u="none" strike="noStrike" cap="none">
                          <a:solidFill>
                            <a:srgbClr val="000000"/>
                          </a:solidFill>
                          <a:latin typeface="Calibri"/>
                          <a:ea typeface="Calibri"/>
                          <a:cs typeface="Calibri"/>
                          <a:sym typeface="Calibri"/>
                        </a:rPr>
                        <a:t>0.372</a:t>
                      </a:r>
                      <a:endParaRPr sz="1400" u="none" strike="noStrike" cap="none"/>
                    </a:p>
                  </a:txBody>
                  <a:tcPr marL="3800" marR="3800" marT="38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CED2E2"/>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CA" sz="1600" b="0" i="0" u="none" strike="noStrike" cap="none">
                          <a:solidFill>
                            <a:srgbClr val="000000"/>
                          </a:solidFill>
                          <a:latin typeface="Calibri"/>
                          <a:ea typeface="Calibri"/>
                          <a:cs typeface="Calibri"/>
                          <a:sym typeface="Calibri"/>
                        </a:rPr>
                        <a:t>-1.269</a:t>
                      </a:r>
                      <a:endParaRPr sz="1400" u="none" strike="noStrike" cap="none"/>
                    </a:p>
                  </a:txBody>
                  <a:tcPr marL="3800" marR="3800" marT="380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CED2E2"/>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CA" sz="1600" b="0" i="0" u="none" strike="noStrike" cap="none">
                          <a:solidFill>
                            <a:srgbClr val="000000"/>
                          </a:solidFill>
                          <a:latin typeface="Calibri"/>
                          <a:ea typeface="Calibri"/>
                          <a:cs typeface="Calibri"/>
                          <a:sym typeface="Calibri"/>
                        </a:rPr>
                        <a:t>0.8904</a:t>
                      </a:r>
                      <a:endParaRPr sz="1400" u="none" strike="noStrike" cap="none"/>
                    </a:p>
                  </a:txBody>
                  <a:tcPr marL="3800" marR="3800" marT="38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CED2E2"/>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CA" sz="1600" b="0" i="0" u="none" strike="noStrike" cap="none">
                          <a:solidFill>
                            <a:srgbClr val="000000"/>
                          </a:solidFill>
                          <a:latin typeface="Calibri"/>
                          <a:ea typeface="Calibri"/>
                          <a:cs typeface="Calibri"/>
                          <a:sym typeface="Calibri"/>
                        </a:rPr>
                        <a:t>0.832</a:t>
                      </a:r>
                      <a:endParaRPr sz="1400" u="none" strike="noStrike" cap="none"/>
                    </a:p>
                  </a:txBody>
                  <a:tcPr marL="3800" marR="3800" marT="38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CED2E2"/>
                    </a:solidFill>
                  </a:tcPr>
                </a:tc>
                <a:extLst>
                  <a:ext uri="{0D108BD9-81ED-4DB2-BD59-A6C34878D82A}">
                    <a16:rowId xmlns:a16="http://schemas.microsoft.com/office/drawing/2014/main" val="10014"/>
                  </a:ext>
                </a:extLst>
              </a:tr>
              <a:tr h="237825">
                <a:tc>
                  <a:txBody>
                    <a:bodyPr/>
                    <a:lstStyle/>
                    <a:p>
                      <a:pPr marL="0" marR="0" lvl="0" indent="0" algn="l" rtl="0">
                        <a:lnSpc>
                          <a:spcPct val="100000"/>
                        </a:lnSpc>
                        <a:spcBef>
                          <a:spcPts val="0"/>
                        </a:spcBef>
                        <a:spcAft>
                          <a:spcPts val="0"/>
                        </a:spcAft>
                        <a:buClr>
                          <a:srgbClr val="000000"/>
                        </a:buClr>
                        <a:buSzPts val="1400"/>
                        <a:buFont typeface="Arial"/>
                        <a:buNone/>
                      </a:pPr>
                      <a:r>
                        <a:rPr lang="en-CA" sz="1400" b="1" i="0" u="sng" strike="noStrike" cap="none">
                          <a:solidFill>
                            <a:srgbClr val="000000"/>
                          </a:solidFill>
                          <a:latin typeface="Calibri"/>
                          <a:ea typeface="Calibri"/>
                          <a:cs typeface="Calibri"/>
                          <a:sym typeface="Calibri"/>
                        </a:rPr>
                        <a:t>XLF</a:t>
                      </a:r>
                      <a:endParaRPr sz="1400" u="none" strike="noStrike" cap="none"/>
                    </a:p>
                  </a:txBody>
                  <a:tcPr marL="3400" marR="3400" marT="34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CED2E2"/>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CA" sz="1600" b="0" i="0" u="none" strike="noStrike" cap="none">
                          <a:solidFill>
                            <a:srgbClr val="000000"/>
                          </a:solidFill>
                          <a:latin typeface="Calibri"/>
                          <a:ea typeface="Calibri"/>
                          <a:cs typeface="Calibri"/>
                          <a:sym typeface="Calibri"/>
                        </a:rPr>
                        <a:t>0.6010</a:t>
                      </a:r>
                      <a:endParaRPr sz="1400" u="none" strike="noStrike" cap="none"/>
                    </a:p>
                  </a:txBody>
                  <a:tcPr marL="3800" marR="3800" marT="38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8EAF1"/>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CA" sz="1600" b="0" i="0" u="none" strike="noStrike" cap="none">
                          <a:solidFill>
                            <a:srgbClr val="000000"/>
                          </a:solidFill>
                          <a:latin typeface="Calibri"/>
                          <a:ea typeface="Calibri"/>
                          <a:cs typeface="Calibri"/>
                          <a:sym typeface="Calibri"/>
                        </a:rPr>
                        <a:t>0.399</a:t>
                      </a:r>
                      <a:endParaRPr sz="1400" u="none" strike="noStrike" cap="none"/>
                    </a:p>
                  </a:txBody>
                  <a:tcPr marL="3800" marR="3800" marT="38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8EAF1"/>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CA" sz="1600" b="0" i="0" u="none" strike="noStrike" cap="none">
                          <a:solidFill>
                            <a:srgbClr val="000000"/>
                          </a:solidFill>
                          <a:latin typeface="Calibri"/>
                          <a:ea typeface="Calibri"/>
                          <a:cs typeface="Calibri"/>
                          <a:sym typeface="Calibri"/>
                        </a:rPr>
                        <a:t>0.000</a:t>
                      </a:r>
                      <a:endParaRPr sz="1400" u="none" strike="noStrike" cap="none"/>
                    </a:p>
                  </a:txBody>
                  <a:tcPr marL="3800" marR="3800" marT="380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8EAF1"/>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CA" sz="1600" b="0" i="0" u="none" strike="noStrike" cap="none">
                          <a:solidFill>
                            <a:srgbClr val="000000"/>
                          </a:solidFill>
                          <a:latin typeface="Calibri"/>
                          <a:ea typeface="Calibri"/>
                          <a:cs typeface="Calibri"/>
                          <a:sym typeface="Calibri"/>
                        </a:rPr>
                        <a:t>0.7325</a:t>
                      </a:r>
                      <a:endParaRPr sz="1400" u="none" strike="noStrike" cap="none"/>
                    </a:p>
                  </a:txBody>
                  <a:tcPr marL="3800" marR="3800" marT="38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8EAF1"/>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CA" sz="1600" b="0" i="0" u="none" strike="noStrike" cap="none">
                          <a:solidFill>
                            <a:srgbClr val="000000"/>
                          </a:solidFill>
                          <a:latin typeface="Calibri"/>
                          <a:ea typeface="Calibri"/>
                          <a:cs typeface="Calibri"/>
                          <a:sym typeface="Calibri"/>
                        </a:rPr>
                        <a:t>0.267</a:t>
                      </a:r>
                      <a:endParaRPr sz="1400" u="none" strike="noStrike" cap="none"/>
                    </a:p>
                  </a:txBody>
                  <a:tcPr marL="3800" marR="3800" marT="38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8EAF1"/>
                    </a:solidFill>
                  </a:tcPr>
                </a:tc>
                <a:extLst>
                  <a:ext uri="{0D108BD9-81ED-4DB2-BD59-A6C34878D82A}">
                    <a16:rowId xmlns:a16="http://schemas.microsoft.com/office/drawing/2014/main" val="10015"/>
                  </a:ext>
                </a:extLst>
              </a:tr>
              <a:tr h="237825">
                <a:tc>
                  <a:txBody>
                    <a:bodyPr/>
                    <a:lstStyle/>
                    <a:p>
                      <a:pPr marL="0" marR="0" lvl="0" indent="0" algn="l" rtl="0">
                        <a:lnSpc>
                          <a:spcPct val="100000"/>
                        </a:lnSpc>
                        <a:spcBef>
                          <a:spcPts val="0"/>
                        </a:spcBef>
                        <a:spcAft>
                          <a:spcPts val="0"/>
                        </a:spcAft>
                        <a:buClr>
                          <a:srgbClr val="000000"/>
                        </a:buClr>
                        <a:buSzPts val="1400"/>
                        <a:buFont typeface="Arial"/>
                        <a:buNone/>
                      </a:pPr>
                      <a:r>
                        <a:rPr lang="en-CA" sz="1400" b="1" i="0" u="sng" strike="noStrike" cap="none">
                          <a:solidFill>
                            <a:srgbClr val="000000"/>
                          </a:solidFill>
                          <a:latin typeface="Calibri"/>
                          <a:ea typeface="Calibri"/>
                          <a:cs typeface="Calibri"/>
                          <a:sym typeface="Calibri"/>
                        </a:rPr>
                        <a:t>XLK</a:t>
                      </a:r>
                      <a:endParaRPr sz="1400" u="none" strike="noStrike" cap="none"/>
                    </a:p>
                  </a:txBody>
                  <a:tcPr marL="3400" marR="3400" marT="34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CED2E2"/>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CA" sz="1600" b="0" i="0" u="none" strike="noStrike" cap="none">
                          <a:solidFill>
                            <a:srgbClr val="000000"/>
                          </a:solidFill>
                          <a:latin typeface="Calibri"/>
                          <a:ea typeface="Calibri"/>
                          <a:cs typeface="Calibri"/>
                          <a:sym typeface="Calibri"/>
                        </a:rPr>
                        <a:t>1.9701</a:t>
                      </a:r>
                      <a:endParaRPr sz="1400" u="none" strike="noStrike" cap="none"/>
                    </a:p>
                  </a:txBody>
                  <a:tcPr marL="3800" marR="3800" marT="38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CED2E2"/>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CA" sz="1600" b="0" i="0" u="none" strike="noStrike" cap="none">
                          <a:solidFill>
                            <a:srgbClr val="000000"/>
                          </a:solidFill>
                          <a:latin typeface="Calibri"/>
                          <a:ea typeface="Calibri"/>
                          <a:cs typeface="Calibri"/>
                          <a:sym typeface="Calibri"/>
                        </a:rPr>
                        <a:t>0.227</a:t>
                      </a:r>
                      <a:endParaRPr sz="1400" u="none" strike="noStrike" cap="none"/>
                    </a:p>
                  </a:txBody>
                  <a:tcPr marL="3800" marR="3800" marT="38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CED2E2"/>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CA" sz="1600" b="0" i="0" u="none" strike="noStrike" cap="none">
                          <a:solidFill>
                            <a:srgbClr val="000000"/>
                          </a:solidFill>
                          <a:latin typeface="Calibri"/>
                          <a:ea typeface="Calibri"/>
                          <a:cs typeface="Calibri"/>
                          <a:sym typeface="Calibri"/>
                        </a:rPr>
                        <a:t>-2.442</a:t>
                      </a:r>
                      <a:endParaRPr sz="1400" u="none" strike="noStrike" cap="none"/>
                    </a:p>
                  </a:txBody>
                  <a:tcPr marL="3800" marR="3800" marT="380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CED2E2"/>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CA" sz="1600" b="0" i="0" u="none" strike="noStrike" cap="none">
                          <a:solidFill>
                            <a:srgbClr val="000000"/>
                          </a:solidFill>
                          <a:latin typeface="Calibri"/>
                          <a:ea typeface="Calibri"/>
                          <a:cs typeface="Calibri"/>
                          <a:sym typeface="Calibri"/>
                        </a:rPr>
                        <a:t>0.4804</a:t>
                      </a:r>
                      <a:endParaRPr sz="1400" u="none" strike="noStrike" cap="none"/>
                    </a:p>
                  </a:txBody>
                  <a:tcPr marL="3800" marR="3800" marT="38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CED2E2"/>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CA" sz="1600" b="0" i="0" u="none" strike="noStrike" cap="none">
                          <a:solidFill>
                            <a:srgbClr val="000000"/>
                          </a:solidFill>
                          <a:latin typeface="Calibri"/>
                          <a:ea typeface="Calibri"/>
                          <a:cs typeface="Calibri"/>
                          <a:sym typeface="Calibri"/>
                        </a:rPr>
                        <a:t>-0.633</a:t>
                      </a:r>
                      <a:endParaRPr sz="1400" u="none" strike="noStrike" cap="none"/>
                    </a:p>
                  </a:txBody>
                  <a:tcPr marL="3800" marR="3800" marT="38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CED2E2"/>
                    </a:solidFill>
                  </a:tcPr>
                </a:tc>
                <a:extLst>
                  <a:ext uri="{0D108BD9-81ED-4DB2-BD59-A6C34878D82A}">
                    <a16:rowId xmlns:a16="http://schemas.microsoft.com/office/drawing/2014/main" val="10016"/>
                  </a:ext>
                </a:extLst>
              </a:tr>
              <a:tr h="237825">
                <a:tc>
                  <a:txBody>
                    <a:bodyPr/>
                    <a:lstStyle/>
                    <a:p>
                      <a:pPr marL="0" marR="0" lvl="0" indent="0" algn="l" rtl="0">
                        <a:lnSpc>
                          <a:spcPct val="100000"/>
                        </a:lnSpc>
                        <a:spcBef>
                          <a:spcPts val="0"/>
                        </a:spcBef>
                        <a:spcAft>
                          <a:spcPts val="0"/>
                        </a:spcAft>
                        <a:buClr>
                          <a:srgbClr val="000000"/>
                        </a:buClr>
                        <a:buSzPts val="1400"/>
                        <a:buFont typeface="Arial"/>
                        <a:buNone/>
                      </a:pPr>
                      <a:r>
                        <a:rPr lang="en-CA" sz="1400" b="1" i="0" u="sng" strike="noStrike" cap="none">
                          <a:solidFill>
                            <a:srgbClr val="000000"/>
                          </a:solidFill>
                          <a:latin typeface="Calibri"/>
                          <a:ea typeface="Calibri"/>
                          <a:cs typeface="Calibri"/>
                          <a:sym typeface="Calibri"/>
                        </a:rPr>
                        <a:t>XLU</a:t>
                      </a:r>
                      <a:endParaRPr sz="1400" u="none" strike="noStrike" cap="none"/>
                    </a:p>
                  </a:txBody>
                  <a:tcPr marL="3400" marR="3400" marT="34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CED2E2"/>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CA" sz="1600" b="0" i="0" u="none" strike="noStrike" cap="none">
                          <a:solidFill>
                            <a:srgbClr val="000000"/>
                          </a:solidFill>
                          <a:latin typeface="Calibri"/>
                          <a:ea typeface="Calibri"/>
                          <a:cs typeface="Calibri"/>
                          <a:sym typeface="Calibri"/>
                        </a:rPr>
                        <a:t>1.6708</a:t>
                      </a:r>
                      <a:endParaRPr sz="1400" u="none" strike="noStrike" cap="none"/>
                    </a:p>
                  </a:txBody>
                  <a:tcPr marL="3800" marR="3800" marT="38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8EAF1"/>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CA" sz="1600" b="0" i="0" u="none" strike="noStrike" cap="none">
                          <a:solidFill>
                            <a:srgbClr val="000000"/>
                          </a:solidFill>
                          <a:latin typeface="Calibri"/>
                          <a:ea typeface="Calibri"/>
                          <a:cs typeface="Calibri"/>
                          <a:sym typeface="Calibri"/>
                        </a:rPr>
                        <a:t>0.287</a:t>
                      </a:r>
                      <a:endParaRPr sz="1400" u="none" strike="noStrike" cap="none"/>
                    </a:p>
                  </a:txBody>
                  <a:tcPr marL="3800" marR="3800" marT="38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8EAF1"/>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CA" sz="1600" b="0" i="0" u="none" strike="noStrike" cap="none">
                          <a:solidFill>
                            <a:srgbClr val="000000"/>
                          </a:solidFill>
                          <a:latin typeface="Calibri"/>
                          <a:ea typeface="Calibri"/>
                          <a:cs typeface="Calibri"/>
                          <a:sym typeface="Calibri"/>
                        </a:rPr>
                        <a:t>-1.356</a:t>
                      </a:r>
                      <a:endParaRPr sz="1400" u="none" strike="noStrike" cap="none"/>
                    </a:p>
                  </a:txBody>
                  <a:tcPr marL="3800" marR="3800" marT="380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8EAF1"/>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CA" sz="1600" b="0" i="0" u="none" strike="noStrike" cap="none">
                          <a:solidFill>
                            <a:srgbClr val="000000"/>
                          </a:solidFill>
                          <a:latin typeface="Calibri"/>
                          <a:ea typeface="Calibri"/>
                          <a:cs typeface="Calibri"/>
                          <a:sym typeface="Calibri"/>
                        </a:rPr>
                        <a:t>0.4645</a:t>
                      </a:r>
                      <a:endParaRPr sz="1400" u="none" strike="noStrike" cap="none"/>
                    </a:p>
                  </a:txBody>
                  <a:tcPr marL="3800" marR="3800" marT="38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8EAF1"/>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CA" sz="1600" b="0" i="0" u="none" strike="noStrike" cap="none">
                          <a:solidFill>
                            <a:srgbClr val="000000"/>
                          </a:solidFill>
                          <a:latin typeface="Calibri"/>
                          <a:ea typeface="Calibri"/>
                          <a:cs typeface="Calibri"/>
                          <a:sym typeface="Calibri"/>
                        </a:rPr>
                        <a:t>-0.288</a:t>
                      </a:r>
                      <a:endParaRPr sz="1400" u="none" strike="noStrike" cap="none"/>
                    </a:p>
                  </a:txBody>
                  <a:tcPr marL="3800" marR="3800" marT="38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8EAF1"/>
                    </a:solidFill>
                  </a:tcPr>
                </a:tc>
                <a:extLst>
                  <a:ext uri="{0D108BD9-81ED-4DB2-BD59-A6C34878D82A}">
                    <a16:rowId xmlns:a16="http://schemas.microsoft.com/office/drawing/2014/main" val="10017"/>
                  </a:ext>
                </a:extLst>
              </a:tr>
              <a:tr h="237825">
                <a:tc>
                  <a:txBody>
                    <a:bodyPr/>
                    <a:lstStyle/>
                    <a:p>
                      <a:pPr marL="0" marR="0" lvl="0" indent="0" algn="l" rtl="0">
                        <a:lnSpc>
                          <a:spcPct val="100000"/>
                        </a:lnSpc>
                        <a:spcBef>
                          <a:spcPts val="0"/>
                        </a:spcBef>
                        <a:spcAft>
                          <a:spcPts val="0"/>
                        </a:spcAft>
                        <a:buClr>
                          <a:srgbClr val="000000"/>
                        </a:buClr>
                        <a:buSzPts val="1400"/>
                        <a:buFont typeface="Arial"/>
                        <a:buNone/>
                      </a:pPr>
                      <a:r>
                        <a:rPr lang="en-CA" sz="1400" b="1" i="0" u="sng" strike="noStrike" cap="none">
                          <a:solidFill>
                            <a:srgbClr val="000000"/>
                          </a:solidFill>
                          <a:latin typeface="Calibri"/>
                          <a:ea typeface="Calibri"/>
                          <a:cs typeface="Calibri"/>
                          <a:sym typeface="Calibri"/>
                        </a:rPr>
                        <a:t>XLV</a:t>
                      </a:r>
                      <a:endParaRPr sz="1400" u="none" strike="noStrike" cap="none"/>
                    </a:p>
                  </a:txBody>
                  <a:tcPr marL="3400" marR="3400" marT="34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CED2E2"/>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CA" sz="1600" b="0" i="0" u="none" strike="noStrike" cap="none">
                          <a:solidFill>
                            <a:srgbClr val="000000"/>
                          </a:solidFill>
                          <a:latin typeface="Calibri"/>
                          <a:ea typeface="Calibri"/>
                          <a:cs typeface="Calibri"/>
                          <a:sym typeface="Calibri"/>
                        </a:rPr>
                        <a:t>0.5686</a:t>
                      </a:r>
                      <a:endParaRPr sz="1400" u="none" strike="noStrike" cap="none"/>
                    </a:p>
                  </a:txBody>
                  <a:tcPr marL="3800" marR="3800" marT="38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CED2E2"/>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CA" sz="1600" b="0" i="0" u="none" strike="noStrike" cap="none">
                          <a:solidFill>
                            <a:srgbClr val="000000"/>
                          </a:solidFill>
                          <a:latin typeface="Calibri"/>
                          <a:ea typeface="Calibri"/>
                          <a:cs typeface="Calibri"/>
                          <a:sym typeface="Calibri"/>
                        </a:rPr>
                        <a:t>0.461</a:t>
                      </a:r>
                      <a:endParaRPr sz="1400" u="none" strike="noStrike" cap="none"/>
                    </a:p>
                  </a:txBody>
                  <a:tcPr marL="3800" marR="3800" marT="3800" marB="0" anchor="b">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CED2E2"/>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CA" sz="1600" b="0" i="0" u="none" strike="noStrike" cap="none">
                          <a:solidFill>
                            <a:srgbClr val="000000"/>
                          </a:solidFill>
                          <a:latin typeface="Calibri"/>
                          <a:ea typeface="Calibri"/>
                          <a:cs typeface="Calibri"/>
                          <a:sym typeface="Calibri"/>
                        </a:rPr>
                        <a:t>0.069</a:t>
                      </a:r>
                      <a:endParaRPr sz="1400" u="none" strike="noStrike" cap="none"/>
                    </a:p>
                  </a:txBody>
                  <a:tcPr marL="3800" marR="3800" marT="380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CED2E2"/>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CA" sz="1600" b="0" i="0" u="none" strike="noStrike" cap="none">
                          <a:solidFill>
                            <a:srgbClr val="000000"/>
                          </a:solidFill>
                          <a:latin typeface="Calibri"/>
                          <a:ea typeface="Calibri"/>
                          <a:cs typeface="Calibri"/>
                          <a:sym typeface="Calibri"/>
                        </a:rPr>
                        <a:t>0.8035</a:t>
                      </a:r>
                      <a:endParaRPr sz="1400" u="none" strike="noStrike" cap="none"/>
                    </a:p>
                  </a:txBody>
                  <a:tcPr marL="3800" marR="3800" marT="38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CED2E2"/>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CA" sz="1600" b="0" i="0" u="none" strike="noStrike" cap="none">
                          <a:solidFill>
                            <a:srgbClr val="000000"/>
                          </a:solidFill>
                          <a:latin typeface="Calibri"/>
                          <a:ea typeface="Calibri"/>
                          <a:cs typeface="Calibri"/>
                          <a:sym typeface="Calibri"/>
                        </a:rPr>
                        <a:t>0.582</a:t>
                      </a:r>
                      <a:endParaRPr sz="1400" u="none" strike="noStrike" cap="none"/>
                    </a:p>
                  </a:txBody>
                  <a:tcPr marL="3800" marR="3800" marT="3800" marB="0" anchor="b">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CED2E2"/>
                    </a:solidFill>
                  </a:tcPr>
                </a:tc>
                <a:extLst>
                  <a:ext uri="{0D108BD9-81ED-4DB2-BD59-A6C34878D82A}">
                    <a16:rowId xmlns:a16="http://schemas.microsoft.com/office/drawing/2014/main" val="10018"/>
                  </a:ext>
                </a:extLst>
              </a:tr>
              <a:tr h="237825">
                <a:tc>
                  <a:txBody>
                    <a:bodyPr/>
                    <a:lstStyle/>
                    <a:p>
                      <a:pPr marL="0" marR="0" lvl="0" indent="0" algn="l" rtl="0">
                        <a:lnSpc>
                          <a:spcPct val="100000"/>
                        </a:lnSpc>
                        <a:spcBef>
                          <a:spcPts val="0"/>
                        </a:spcBef>
                        <a:spcAft>
                          <a:spcPts val="0"/>
                        </a:spcAft>
                        <a:buClr>
                          <a:srgbClr val="000000"/>
                        </a:buClr>
                        <a:buSzPts val="1400"/>
                        <a:buFont typeface="Arial"/>
                        <a:buNone/>
                      </a:pPr>
                      <a:r>
                        <a:rPr lang="en-CA" sz="1400" b="1" i="0" u="sng" strike="noStrike" cap="none">
                          <a:solidFill>
                            <a:srgbClr val="000000"/>
                          </a:solidFill>
                          <a:latin typeface="Calibri"/>
                          <a:ea typeface="Calibri"/>
                          <a:cs typeface="Calibri"/>
                          <a:sym typeface="Calibri"/>
                        </a:rPr>
                        <a:t>XLY</a:t>
                      </a:r>
                      <a:endParaRPr sz="1400" u="none" strike="noStrike" cap="none"/>
                    </a:p>
                  </a:txBody>
                  <a:tcPr marL="3400" marR="3400" marT="34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CED2E2"/>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CA" sz="1600" b="0" i="0" u="none" strike="noStrike" cap="none">
                          <a:solidFill>
                            <a:srgbClr val="000000"/>
                          </a:solidFill>
                          <a:latin typeface="Calibri"/>
                          <a:ea typeface="Calibri"/>
                          <a:cs typeface="Calibri"/>
                          <a:sym typeface="Calibri"/>
                        </a:rPr>
                        <a:t>1.4414</a:t>
                      </a:r>
                      <a:endParaRPr sz="1400" u="none" strike="noStrike" cap="none"/>
                    </a:p>
                  </a:txBody>
                  <a:tcPr marL="3800" marR="3800" marT="38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8EAF1"/>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CA" sz="1600" b="0" i="0" u="none" strike="noStrike" cap="none">
                          <a:solidFill>
                            <a:srgbClr val="000000"/>
                          </a:solidFill>
                          <a:latin typeface="Calibri"/>
                          <a:ea typeface="Calibri"/>
                          <a:cs typeface="Calibri"/>
                          <a:sym typeface="Calibri"/>
                        </a:rPr>
                        <a:t>0.322</a:t>
                      </a:r>
                      <a:endParaRPr sz="1400" u="none" strike="noStrike" cap="none"/>
                    </a:p>
                  </a:txBody>
                  <a:tcPr marL="3800" marR="3800" marT="3800" marB="0" anchor="b">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8EAF1"/>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CA" sz="1600" b="0" i="0" u="none" strike="noStrike" cap="none">
                          <a:solidFill>
                            <a:srgbClr val="000000"/>
                          </a:solidFill>
                          <a:latin typeface="Calibri"/>
                          <a:ea typeface="Calibri"/>
                          <a:cs typeface="Calibri"/>
                          <a:sym typeface="Calibri"/>
                        </a:rPr>
                        <a:t>-1.522</a:t>
                      </a:r>
                      <a:endParaRPr sz="1400" u="none" strike="noStrike" cap="none"/>
                    </a:p>
                  </a:txBody>
                  <a:tcPr marL="3800" marR="3800" marT="380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8EAF1"/>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CA" sz="1600" b="0" i="0" u="none" strike="noStrike" cap="none">
                          <a:solidFill>
                            <a:srgbClr val="000000"/>
                          </a:solidFill>
                          <a:latin typeface="Calibri"/>
                          <a:ea typeface="Calibri"/>
                          <a:cs typeface="Calibri"/>
                          <a:sym typeface="Calibri"/>
                        </a:rPr>
                        <a:t>0.4685</a:t>
                      </a:r>
                      <a:endParaRPr sz="1400" u="none" strike="noStrike" cap="none"/>
                    </a:p>
                  </a:txBody>
                  <a:tcPr marL="3800" marR="3800" marT="38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8EAF1"/>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CA" sz="1600" b="0" i="0" u="none" strike="noStrike" cap="none">
                          <a:solidFill>
                            <a:srgbClr val="000000"/>
                          </a:solidFill>
                          <a:latin typeface="Calibri"/>
                          <a:ea typeface="Calibri"/>
                          <a:cs typeface="Calibri"/>
                          <a:sym typeface="Calibri"/>
                        </a:rPr>
                        <a:t>-0.696</a:t>
                      </a:r>
                      <a:endParaRPr sz="1400" u="none" strike="noStrike" cap="none"/>
                    </a:p>
                  </a:txBody>
                  <a:tcPr marL="3800" marR="3800" marT="3800" marB="0" anchor="b">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8EAF1"/>
                    </a:solidFill>
                  </a:tcPr>
                </a:tc>
                <a:extLst>
                  <a:ext uri="{0D108BD9-81ED-4DB2-BD59-A6C34878D82A}">
                    <a16:rowId xmlns:a16="http://schemas.microsoft.com/office/drawing/2014/main" val="10019"/>
                  </a:ext>
                </a:extLst>
              </a:tr>
              <a:tr h="237825">
                <a:tc>
                  <a:txBody>
                    <a:bodyPr/>
                    <a:lstStyle/>
                    <a:p>
                      <a:pPr marL="0" marR="0" lvl="0" indent="0" algn="l" rtl="0">
                        <a:lnSpc>
                          <a:spcPct val="100000"/>
                        </a:lnSpc>
                        <a:spcBef>
                          <a:spcPts val="0"/>
                        </a:spcBef>
                        <a:spcAft>
                          <a:spcPts val="0"/>
                        </a:spcAft>
                        <a:buClr>
                          <a:srgbClr val="000000"/>
                        </a:buClr>
                        <a:buSzPts val="1400"/>
                        <a:buFont typeface="Arial"/>
                        <a:buNone/>
                      </a:pPr>
                      <a:r>
                        <a:rPr lang="en-CA" sz="1400" b="1" i="0" u="sng" strike="noStrike" cap="none">
                          <a:solidFill>
                            <a:srgbClr val="000000"/>
                          </a:solidFill>
                          <a:latin typeface="Calibri"/>
                          <a:ea typeface="Calibri"/>
                          <a:cs typeface="Calibri"/>
                          <a:sym typeface="Calibri"/>
                        </a:rPr>
                        <a:t>SIL</a:t>
                      </a:r>
                      <a:endParaRPr sz="1400" u="none" strike="noStrike" cap="none"/>
                    </a:p>
                  </a:txBody>
                  <a:tcPr marL="3400" marR="3400" marT="34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CED2E2"/>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CA" sz="1600" b="0" i="0" u="none" strike="noStrike" cap="none">
                          <a:solidFill>
                            <a:srgbClr val="000000"/>
                          </a:solidFill>
                          <a:latin typeface="Calibri"/>
                          <a:ea typeface="Calibri"/>
                          <a:cs typeface="Calibri"/>
                          <a:sym typeface="Calibri"/>
                        </a:rPr>
                        <a:t>0.1341</a:t>
                      </a:r>
                      <a:endParaRPr sz="1400" u="none" strike="noStrike" cap="none"/>
                    </a:p>
                  </a:txBody>
                  <a:tcPr marL="3800" marR="3800" marT="38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8EAF1"/>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CA" sz="1600" b="0" i="0" u="none" strike="noStrike" cap="none">
                          <a:solidFill>
                            <a:srgbClr val="000000"/>
                          </a:solidFill>
                          <a:latin typeface="Calibri"/>
                          <a:ea typeface="Calibri"/>
                          <a:cs typeface="Calibri"/>
                          <a:sym typeface="Calibri"/>
                        </a:rPr>
                        <a:t>0.866</a:t>
                      </a:r>
                      <a:endParaRPr sz="1400" u="none" strike="noStrike" cap="none"/>
                    </a:p>
                  </a:txBody>
                  <a:tcPr marL="3800" marR="3800" marT="38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8EAF1"/>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CA" sz="1600" b="0" i="0" u="none" strike="noStrike" cap="none">
                          <a:solidFill>
                            <a:srgbClr val="000000"/>
                          </a:solidFill>
                          <a:latin typeface="Calibri"/>
                          <a:ea typeface="Calibri"/>
                          <a:cs typeface="Calibri"/>
                          <a:sym typeface="Calibri"/>
                        </a:rPr>
                        <a:t>-0.155</a:t>
                      </a:r>
                      <a:endParaRPr sz="1400" u="none" strike="noStrike" cap="none"/>
                    </a:p>
                  </a:txBody>
                  <a:tcPr marL="3800" marR="3800" marT="38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8EAF1"/>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CA" sz="1600" b="0" i="0" u="none" strike="noStrike" cap="none">
                          <a:solidFill>
                            <a:srgbClr val="000000"/>
                          </a:solidFill>
                          <a:latin typeface="Calibri"/>
                          <a:ea typeface="Calibri"/>
                          <a:cs typeface="Calibri"/>
                          <a:sym typeface="Calibri"/>
                        </a:rPr>
                        <a:t>0.7799</a:t>
                      </a:r>
                      <a:endParaRPr sz="1400" u="none" strike="noStrike" cap="none"/>
                    </a:p>
                  </a:txBody>
                  <a:tcPr marL="3800" marR="3800" marT="38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8EAF1"/>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CA" sz="1600" b="0" i="0" u="none" strike="noStrike" cap="none">
                          <a:solidFill>
                            <a:srgbClr val="000000"/>
                          </a:solidFill>
                          <a:latin typeface="Calibri"/>
                          <a:ea typeface="Calibri"/>
                          <a:cs typeface="Calibri"/>
                          <a:sym typeface="Calibri"/>
                        </a:rPr>
                        <a:t>0.536</a:t>
                      </a:r>
                      <a:endParaRPr sz="1400" u="none" strike="noStrike" cap="none"/>
                    </a:p>
                  </a:txBody>
                  <a:tcPr marL="3800" marR="3800" marT="38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8EAF1"/>
                    </a:solidFill>
                  </a:tcPr>
                </a:tc>
                <a:extLst>
                  <a:ext uri="{0D108BD9-81ED-4DB2-BD59-A6C34878D82A}">
                    <a16:rowId xmlns:a16="http://schemas.microsoft.com/office/drawing/2014/main" val="10020"/>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27" name="Google Shape;327;g6c353b20fa_0_0"/>
          <p:cNvSpPr txBox="1">
            <a:spLocks noGrp="1"/>
          </p:cNvSpPr>
          <p:nvPr>
            <p:ph type="title"/>
          </p:nvPr>
        </p:nvSpPr>
        <p:spPr>
          <a:xfrm>
            <a:off x="288925" y="461219"/>
            <a:ext cx="8674200" cy="430800"/>
          </a:xfrm>
          <a:prstGeom prst="rect">
            <a:avLst/>
          </a:prstGeom>
          <a:noFill/>
          <a:ln>
            <a:noFill/>
          </a:ln>
        </p:spPr>
        <p:txBody>
          <a:bodyPr spcFirstLastPara="1" wrap="square" lIns="0" tIns="0" rIns="0" bIns="0" anchor="b" anchorCtr="0">
            <a:noAutofit/>
          </a:bodyPr>
          <a:lstStyle/>
          <a:p>
            <a:pPr marL="0" lvl="0" indent="0" algn="l" rtl="0">
              <a:lnSpc>
                <a:spcPct val="100000"/>
              </a:lnSpc>
              <a:spcBef>
                <a:spcPts val="0"/>
              </a:spcBef>
              <a:spcAft>
                <a:spcPts val="0"/>
              </a:spcAft>
              <a:buClr>
                <a:schemeClr val="lt1"/>
              </a:buClr>
              <a:buSzPts val="2800"/>
              <a:buFont typeface="Calibri"/>
              <a:buNone/>
            </a:pPr>
            <a:r>
              <a:rPr lang="en-CA"/>
              <a:t>MACHINE LEARNING MODELS FOR ETF RETURN PREDICTION</a:t>
            </a:r>
            <a:endParaRPr/>
          </a:p>
        </p:txBody>
      </p:sp>
      <p:sp>
        <p:nvSpPr>
          <p:cNvPr id="328" name="Google Shape;328;g6c353b20fa_0_0"/>
          <p:cNvSpPr txBox="1">
            <a:spLocks noGrp="1"/>
          </p:cNvSpPr>
          <p:nvPr>
            <p:ph type="sldNum" idx="12"/>
          </p:nvPr>
        </p:nvSpPr>
        <p:spPr>
          <a:xfrm>
            <a:off x="10248969" y="7115904"/>
            <a:ext cx="157200" cy="153900"/>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SzPts val="1000"/>
              <a:buNone/>
            </a:pPr>
            <a:fld id="{00000000-1234-1234-1234-123412341234}" type="slidenum">
              <a:rPr lang="en-CA"/>
              <a:t>22</a:t>
            </a:fld>
            <a:endParaRPr/>
          </a:p>
        </p:txBody>
      </p:sp>
      <p:sp>
        <p:nvSpPr>
          <p:cNvPr id="329" name="Google Shape;329;g6c353b20fa_0_0"/>
          <p:cNvSpPr txBox="1"/>
          <p:nvPr/>
        </p:nvSpPr>
        <p:spPr>
          <a:xfrm>
            <a:off x="280887" y="1241509"/>
            <a:ext cx="10125300" cy="285000"/>
          </a:xfrm>
          <a:prstGeom prst="rect">
            <a:avLst/>
          </a:prstGeom>
          <a:solidFill>
            <a:schemeClr val="lt1"/>
          </a:solidFill>
          <a:ln>
            <a:noFill/>
          </a:ln>
          <a:effectLst>
            <a:outerShdw dist="25400" dir="5400000" algn="tl" rotWithShape="0">
              <a:srgbClr val="408B70"/>
            </a:outerShdw>
          </a:effectLst>
        </p:spPr>
        <p:txBody>
          <a:bodyPr spcFirstLastPara="1" wrap="square" lIns="0" tIns="0" rIns="0" bIns="27425" anchor="b" anchorCtr="0">
            <a:noAutofit/>
          </a:bodyPr>
          <a:lstStyle/>
          <a:p>
            <a:pPr marL="342900" marR="0" lvl="0" indent="-342900" algn="l" rtl="0">
              <a:lnSpc>
                <a:spcPct val="110000"/>
              </a:lnSpc>
              <a:spcBef>
                <a:spcPts val="0"/>
              </a:spcBef>
              <a:spcAft>
                <a:spcPts val="0"/>
              </a:spcAft>
              <a:buClr>
                <a:srgbClr val="000000"/>
              </a:buClr>
              <a:buSzPts val="1600"/>
              <a:buFont typeface="Arial"/>
              <a:buNone/>
            </a:pPr>
            <a:r>
              <a:rPr lang="en-CA" sz="1600" b="1">
                <a:solidFill>
                  <a:schemeClr val="dk1"/>
                </a:solidFill>
                <a:latin typeface="Calibri"/>
                <a:ea typeface="Calibri"/>
                <a:cs typeface="Calibri"/>
                <a:sym typeface="Calibri"/>
              </a:rPr>
              <a:t>Support Vector Machine </a:t>
            </a:r>
            <a:r>
              <a:rPr lang="en-CA" sz="1600" b="1" i="0" u="none" strike="noStrike" cap="none">
                <a:solidFill>
                  <a:schemeClr val="dk1"/>
                </a:solidFill>
                <a:latin typeface="Calibri"/>
                <a:ea typeface="Calibri"/>
                <a:cs typeface="Calibri"/>
                <a:sym typeface="Calibri"/>
              </a:rPr>
              <a:t>Regression</a:t>
            </a:r>
            <a:r>
              <a:rPr lang="en-CA" sz="1600" b="1">
                <a:solidFill>
                  <a:schemeClr val="dk1"/>
                </a:solidFill>
                <a:latin typeface="Calibri"/>
                <a:ea typeface="Calibri"/>
                <a:cs typeface="Calibri"/>
                <a:sym typeface="Calibri"/>
              </a:rPr>
              <a:t> </a:t>
            </a:r>
            <a:r>
              <a:rPr lang="en-CA" sz="1600" b="1" i="0" u="none" strike="noStrike" cap="none">
                <a:solidFill>
                  <a:schemeClr val="dk1"/>
                </a:solidFill>
                <a:latin typeface="Calibri"/>
                <a:ea typeface="Calibri"/>
                <a:cs typeface="Calibri"/>
                <a:sym typeface="Calibri"/>
              </a:rPr>
              <a:t>Result</a:t>
            </a:r>
            <a:r>
              <a:rPr lang="en-CA" sz="1600" b="1">
                <a:solidFill>
                  <a:schemeClr val="dk1"/>
                </a:solidFill>
                <a:latin typeface="Calibri"/>
                <a:ea typeface="Calibri"/>
                <a:cs typeface="Calibri"/>
                <a:sym typeface="Calibri"/>
              </a:rPr>
              <a:t> for XLU ETF</a:t>
            </a:r>
            <a:endParaRPr sz="1400" b="0" i="0" u="none" strike="noStrike" cap="none">
              <a:solidFill>
                <a:srgbClr val="000000"/>
              </a:solidFill>
              <a:latin typeface="Arial"/>
              <a:ea typeface="Arial"/>
              <a:cs typeface="Arial"/>
              <a:sym typeface="Arial"/>
            </a:endParaRPr>
          </a:p>
        </p:txBody>
      </p:sp>
      <p:pic>
        <p:nvPicPr>
          <p:cNvPr id="330" name="Google Shape;330;g6c353b20fa_0_0"/>
          <p:cNvPicPr preferRelativeResize="0"/>
          <p:nvPr/>
        </p:nvPicPr>
        <p:blipFill>
          <a:blip r:embed="rId3">
            <a:alphaModFix/>
          </a:blip>
          <a:stretch>
            <a:fillRect/>
          </a:stretch>
        </p:blipFill>
        <p:spPr>
          <a:xfrm>
            <a:off x="467031" y="1797200"/>
            <a:ext cx="9342021" cy="5087524"/>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Google Shape;335;g6c353b20fa_0_40"/>
          <p:cNvSpPr txBox="1">
            <a:spLocks noGrp="1"/>
          </p:cNvSpPr>
          <p:nvPr>
            <p:ph type="title"/>
          </p:nvPr>
        </p:nvSpPr>
        <p:spPr>
          <a:xfrm>
            <a:off x="288925" y="461219"/>
            <a:ext cx="8674200" cy="430800"/>
          </a:xfrm>
          <a:prstGeom prst="rect">
            <a:avLst/>
          </a:prstGeom>
          <a:noFill/>
          <a:ln>
            <a:noFill/>
          </a:ln>
        </p:spPr>
        <p:txBody>
          <a:bodyPr spcFirstLastPara="1" wrap="square" lIns="0" tIns="0" rIns="0" bIns="0" anchor="b" anchorCtr="0">
            <a:noAutofit/>
          </a:bodyPr>
          <a:lstStyle/>
          <a:p>
            <a:pPr marL="0" lvl="0" indent="0" algn="l" rtl="0">
              <a:lnSpc>
                <a:spcPct val="100000"/>
              </a:lnSpc>
              <a:spcBef>
                <a:spcPts val="0"/>
              </a:spcBef>
              <a:spcAft>
                <a:spcPts val="0"/>
              </a:spcAft>
              <a:buClr>
                <a:schemeClr val="lt1"/>
              </a:buClr>
              <a:buSzPts val="2800"/>
              <a:buFont typeface="Calibri"/>
              <a:buNone/>
            </a:pPr>
            <a:r>
              <a:rPr lang="en-CA"/>
              <a:t>MACHINE LEARNING MODELS FOR ETF RETURN PREDICTION</a:t>
            </a:r>
            <a:endParaRPr/>
          </a:p>
        </p:txBody>
      </p:sp>
      <p:sp>
        <p:nvSpPr>
          <p:cNvPr id="336" name="Google Shape;336;g6c353b20fa_0_40"/>
          <p:cNvSpPr txBox="1">
            <a:spLocks noGrp="1"/>
          </p:cNvSpPr>
          <p:nvPr>
            <p:ph type="sldNum" idx="12"/>
          </p:nvPr>
        </p:nvSpPr>
        <p:spPr>
          <a:xfrm>
            <a:off x="10248969" y="7115904"/>
            <a:ext cx="157200" cy="153900"/>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SzPts val="1000"/>
              <a:buNone/>
            </a:pPr>
            <a:fld id="{00000000-1234-1234-1234-123412341234}" type="slidenum">
              <a:rPr lang="en-CA"/>
              <a:t>23</a:t>
            </a:fld>
            <a:endParaRPr/>
          </a:p>
        </p:txBody>
      </p:sp>
      <p:sp>
        <p:nvSpPr>
          <p:cNvPr id="337" name="Google Shape;337;g6c353b20fa_0_40"/>
          <p:cNvSpPr txBox="1"/>
          <p:nvPr/>
        </p:nvSpPr>
        <p:spPr>
          <a:xfrm>
            <a:off x="280887" y="1241509"/>
            <a:ext cx="10125300" cy="285000"/>
          </a:xfrm>
          <a:prstGeom prst="rect">
            <a:avLst/>
          </a:prstGeom>
          <a:solidFill>
            <a:schemeClr val="lt1"/>
          </a:solidFill>
          <a:ln>
            <a:noFill/>
          </a:ln>
          <a:effectLst>
            <a:outerShdw dist="25400" dir="5400000" algn="tl" rotWithShape="0">
              <a:srgbClr val="408B70"/>
            </a:outerShdw>
          </a:effectLst>
        </p:spPr>
        <p:txBody>
          <a:bodyPr spcFirstLastPara="1" wrap="square" lIns="0" tIns="0" rIns="0" bIns="27425" anchor="b" anchorCtr="0">
            <a:noAutofit/>
          </a:bodyPr>
          <a:lstStyle/>
          <a:p>
            <a:pPr marL="342900" marR="0" lvl="0" indent="-342900" algn="l" rtl="0">
              <a:lnSpc>
                <a:spcPct val="110000"/>
              </a:lnSpc>
              <a:spcBef>
                <a:spcPts val="0"/>
              </a:spcBef>
              <a:spcAft>
                <a:spcPts val="0"/>
              </a:spcAft>
              <a:buClr>
                <a:srgbClr val="000000"/>
              </a:buClr>
              <a:buSzPts val="1600"/>
              <a:buFont typeface="Arial"/>
              <a:buNone/>
            </a:pPr>
            <a:r>
              <a:rPr lang="en-CA" sz="1600" b="1">
                <a:solidFill>
                  <a:schemeClr val="dk1"/>
                </a:solidFill>
                <a:latin typeface="Calibri"/>
                <a:ea typeface="Calibri"/>
                <a:cs typeface="Calibri"/>
                <a:sym typeface="Calibri"/>
              </a:rPr>
              <a:t>Support Vector Machine Classification </a:t>
            </a:r>
            <a:r>
              <a:rPr lang="en-CA" sz="1600" b="1" i="0" u="none" strike="noStrike" cap="none">
                <a:solidFill>
                  <a:schemeClr val="dk1"/>
                </a:solidFill>
                <a:latin typeface="Calibri"/>
                <a:ea typeface="Calibri"/>
                <a:cs typeface="Calibri"/>
                <a:sym typeface="Calibri"/>
              </a:rPr>
              <a:t>Result</a:t>
            </a:r>
            <a:r>
              <a:rPr lang="en-CA" sz="1600" b="1">
                <a:solidFill>
                  <a:schemeClr val="dk1"/>
                </a:solidFill>
                <a:latin typeface="Calibri"/>
                <a:ea typeface="Calibri"/>
                <a:cs typeface="Calibri"/>
                <a:sym typeface="Calibri"/>
              </a:rPr>
              <a:t> for XLU ETF</a:t>
            </a:r>
            <a:endParaRPr sz="1400" b="0" i="0" u="none" strike="noStrike" cap="none">
              <a:solidFill>
                <a:srgbClr val="000000"/>
              </a:solidFill>
              <a:latin typeface="Arial"/>
              <a:ea typeface="Arial"/>
              <a:cs typeface="Arial"/>
              <a:sym typeface="Arial"/>
            </a:endParaRPr>
          </a:p>
        </p:txBody>
      </p:sp>
      <p:pic>
        <p:nvPicPr>
          <p:cNvPr id="338" name="Google Shape;338;g6c353b20fa_0_40"/>
          <p:cNvPicPr preferRelativeResize="0"/>
          <p:nvPr/>
        </p:nvPicPr>
        <p:blipFill>
          <a:blip r:embed="rId3">
            <a:alphaModFix/>
          </a:blip>
          <a:stretch>
            <a:fillRect/>
          </a:stretch>
        </p:blipFill>
        <p:spPr>
          <a:xfrm>
            <a:off x="677374" y="1875974"/>
            <a:ext cx="8899373" cy="486215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33"/>
          <p:cNvSpPr txBox="1">
            <a:spLocks noGrp="1"/>
          </p:cNvSpPr>
          <p:nvPr>
            <p:ph type="title"/>
          </p:nvPr>
        </p:nvSpPr>
        <p:spPr>
          <a:xfrm>
            <a:off x="288925" y="461219"/>
            <a:ext cx="8674200" cy="430800"/>
          </a:xfrm>
          <a:prstGeom prst="rect">
            <a:avLst/>
          </a:prstGeom>
          <a:noFill/>
          <a:ln>
            <a:noFill/>
          </a:ln>
        </p:spPr>
        <p:txBody>
          <a:bodyPr spcFirstLastPara="1" wrap="square" lIns="0" tIns="0" rIns="0" bIns="0" anchor="b" anchorCtr="0">
            <a:noAutofit/>
          </a:bodyPr>
          <a:lstStyle/>
          <a:p>
            <a:pPr marL="0" lvl="0" indent="0" algn="l" rtl="0">
              <a:lnSpc>
                <a:spcPct val="100000"/>
              </a:lnSpc>
              <a:spcBef>
                <a:spcPts val="0"/>
              </a:spcBef>
              <a:spcAft>
                <a:spcPts val="0"/>
              </a:spcAft>
              <a:buClr>
                <a:schemeClr val="lt1"/>
              </a:buClr>
              <a:buSzPts val="2800"/>
              <a:buFont typeface="Calibri"/>
              <a:buNone/>
            </a:pPr>
            <a:r>
              <a:rPr lang="en-CA"/>
              <a:t>MACHINE LEARNING MODELS FOR ETF PRICE PREDICTION</a:t>
            </a:r>
            <a:endParaRPr/>
          </a:p>
        </p:txBody>
      </p:sp>
      <p:sp>
        <p:nvSpPr>
          <p:cNvPr id="271" name="Google Shape;271;p33"/>
          <p:cNvSpPr txBox="1">
            <a:spLocks noGrp="1"/>
          </p:cNvSpPr>
          <p:nvPr>
            <p:ph type="sldNum" idx="12"/>
          </p:nvPr>
        </p:nvSpPr>
        <p:spPr>
          <a:xfrm>
            <a:off x="10248969" y="7115904"/>
            <a:ext cx="157200" cy="153900"/>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SzPts val="1000"/>
              <a:buNone/>
            </a:pPr>
            <a:fld id="{00000000-1234-1234-1234-123412341234}" type="slidenum">
              <a:rPr lang="en-CA"/>
              <a:t>24</a:t>
            </a:fld>
            <a:endParaRPr/>
          </a:p>
        </p:txBody>
      </p:sp>
      <p:sp>
        <p:nvSpPr>
          <p:cNvPr id="272" name="Google Shape;272;p33"/>
          <p:cNvSpPr txBox="1"/>
          <p:nvPr/>
        </p:nvSpPr>
        <p:spPr>
          <a:xfrm>
            <a:off x="280887" y="1241509"/>
            <a:ext cx="10125300" cy="285000"/>
          </a:xfrm>
          <a:prstGeom prst="rect">
            <a:avLst/>
          </a:prstGeom>
          <a:solidFill>
            <a:schemeClr val="lt1"/>
          </a:solidFill>
          <a:ln>
            <a:noFill/>
          </a:ln>
          <a:effectLst>
            <a:outerShdw dist="25400" dir="5400000" algn="tl" rotWithShape="0">
              <a:srgbClr val="408B70"/>
            </a:outerShdw>
          </a:effectLst>
        </p:spPr>
        <p:txBody>
          <a:bodyPr spcFirstLastPara="1" wrap="square" lIns="0" tIns="0" rIns="0" bIns="27425" anchor="b" anchorCtr="0">
            <a:noAutofit/>
          </a:bodyPr>
          <a:lstStyle/>
          <a:p>
            <a:pPr marL="342900" marR="0" lvl="0" indent="-342900" algn="l" rtl="0">
              <a:lnSpc>
                <a:spcPct val="110000"/>
              </a:lnSpc>
              <a:spcBef>
                <a:spcPts val="0"/>
              </a:spcBef>
              <a:spcAft>
                <a:spcPts val="0"/>
              </a:spcAft>
              <a:buClr>
                <a:srgbClr val="000000"/>
              </a:buClr>
              <a:buSzPts val="1600"/>
              <a:buFont typeface="Arial"/>
              <a:buNone/>
            </a:pPr>
            <a:r>
              <a:rPr lang="en-CA" sz="1600" b="1" i="0" u="none" strike="noStrike" cap="none">
                <a:solidFill>
                  <a:schemeClr val="dk1"/>
                </a:solidFill>
                <a:latin typeface="Calibri"/>
                <a:ea typeface="Calibri"/>
                <a:cs typeface="Calibri"/>
                <a:sym typeface="Calibri"/>
              </a:rPr>
              <a:t>Gradient Boosting Model Results</a:t>
            </a:r>
            <a:endParaRPr sz="1400" b="0" i="0" u="none" strike="noStrike" cap="none">
              <a:solidFill>
                <a:srgbClr val="000000"/>
              </a:solidFill>
              <a:latin typeface="Arial"/>
              <a:ea typeface="Arial"/>
              <a:cs typeface="Arial"/>
              <a:sym typeface="Arial"/>
            </a:endParaRPr>
          </a:p>
        </p:txBody>
      </p:sp>
      <p:graphicFrame>
        <p:nvGraphicFramePr>
          <p:cNvPr id="273" name="Google Shape;273;p33"/>
          <p:cNvGraphicFramePr/>
          <p:nvPr/>
        </p:nvGraphicFramePr>
        <p:xfrm>
          <a:off x="679708" y="1825658"/>
          <a:ext cx="3046525" cy="5177410"/>
        </p:xfrm>
        <a:graphic>
          <a:graphicData uri="http://schemas.openxmlformats.org/drawingml/2006/table">
            <a:tbl>
              <a:tblPr>
                <a:noFill/>
              </a:tblPr>
              <a:tblGrid>
                <a:gridCol w="566275">
                  <a:extLst>
                    <a:ext uri="{9D8B030D-6E8A-4147-A177-3AD203B41FA5}">
                      <a16:colId xmlns:a16="http://schemas.microsoft.com/office/drawing/2014/main" val="20000"/>
                    </a:ext>
                  </a:extLst>
                </a:gridCol>
                <a:gridCol w="826750">
                  <a:extLst>
                    <a:ext uri="{9D8B030D-6E8A-4147-A177-3AD203B41FA5}">
                      <a16:colId xmlns:a16="http://schemas.microsoft.com/office/drawing/2014/main" val="20001"/>
                    </a:ext>
                  </a:extLst>
                </a:gridCol>
                <a:gridCol w="826750">
                  <a:extLst>
                    <a:ext uri="{9D8B030D-6E8A-4147-A177-3AD203B41FA5}">
                      <a16:colId xmlns:a16="http://schemas.microsoft.com/office/drawing/2014/main" val="20002"/>
                    </a:ext>
                  </a:extLst>
                </a:gridCol>
                <a:gridCol w="826750">
                  <a:extLst>
                    <a:ext uri="{9D8B030D-6E8A-4147-A177-3AD203B41FA5}">
                      <a16:colId xmlns:a16="http://schemas.microsoft.com/office/drawing/2014/main" val="20003"/>
                    </a:ext>
                  </a:extLst>
                </a:gridCol>
              </a:tblGrid>
              <a:tr h="234425">
                <a:tc gridSpan="4">
                  <a:txBody>
                    <a:bodyPr/>
                    <a:lstStyle/>
                    <a:p>
                      <a:pPr marL="0" marR="0" lvl="0" indent="0" algn="ctr" rtl="0">
                        <a:lnSpc>
                          <a:spcPct val="100000"/>
                        </a:lnSpc>
                        <a:spcBef>
                          <a:spcPts val="0"/>
                        </a:spcBef>
                        <a:spcAft>
                          <a:spcPts val="0"/>
                        </a:spcAft>
                        <a:buClr>
                          <a:srgbClr val="000000"/>
                        </a:buClr>
                        <a:buSzPts val="1400"/>
                        <a:buFont typeface="Arial"/>
                        <a:buNone/>
                      </a:pPr>
                      <a:r>
                        <a:rPr lang="en-CA" sz="1400" b="1" i="0" u="none" strike="noStrike" cap="none">
                          <a:solidFill>
                            <a:srgbClr val="FFFFFF"/>
                          </a:solidFill>
                          <a:latin typeface="Calibri"/>
                          <a:ea typeface="Calibri"/>
                          <a:cs typeface="Calibri"/>
                          <a:sym typeface="Calibri"/>
                        </a:rPr>
                        <a:t>Gradient Boosting Machine Regression</a:t>
                      </a:r>
                      <a:endParaRPr sz="1400" u="none" strike="noStrike" cap="none"/>
                    </a:p>
                  </a:txBody>
                  <a:tcPr marL="3400" marR="3400" marT="34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253356"/>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237825">
                <a:tc>
                  <a:txBody>
                    <a:bodyPr/>
                    <a:lstStyle/>
                    <a:p>
                      <a:pPr marL="0" marR="0" lvl="0" indent="0" algn="l" rtl="0">
                        <a:lnSpc>
                          <a:spcPct val="100000"/>
                        </a:lnSpc>
                        <a:spcBef>
                          <a:spcPts val="0"/>
                        </a:spcBef>
                        <a:spcAft>
                          <a:spcPts val="0"/>
                        </a:spcAft>
                        <a:buClr>
                          <a:srgbClr val="000000"/>
                        </a:buClr>
                        <a:buSzPts val="1400"/>
                        <a:buFont typeface="Arial"/>
                        <a:buNone/>
                      </a:pPr>
                      <a:endParaRPr sz="1400" b="1" i="0" u="sng" strike="noStrike" cap="none">
                        <a:solidFill>
                          <a:srgbClr val="000000"/>
                        </a:solidFill>
                        <a:latin typeface="Calibri"/>
                        <a:ea typeface="Calibri"/>
                        <a:cs typeface="Calibri"/>
                        <a:sym typeface="Calibri"/>
                      </a:endParaRPr>
                    </a:p>
                  </a:txBody>
                  <a:tcPr marL="3400" marR="3400" marT="34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CED2E2"/>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CA" sz="1400" b="1" i="0" u="sng" strike="noStrike" cap="none">
                          <a:solidFill>
                            <a:srgbClr val="000000"/>
                          </a:solidFill>
                          <a:latin typeface="Calibri"/>
                          <a:ea typeface="Calibri"/>
                          <a:cs typeface="Calibri"/>
                          <a:sym typeface="Calibri"/>
                        </a:rPr>
                        <a:t>error</a:t>
                      </a:r>
                      <a:endParaRPr sz="1400" u="none" strike="noStrike" cap="none"/>
                    </a:p>
                  </a:txBody>
                  <a:tcPr marL="3400" marR="3400" marT="34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CED2E2"/>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CA" sz="1400" b="1" i="0" u="sng" strike="noStrike" cap="none">
                          <a:solidFill>
                            <a:srgbClr val="000000"/>
                          </a:solidFill>
                          <a:latin typeface="Calibri"/>
                          <a:ea typeface="Calibri"/>
                          <a:cs typeface="Calibri"/>
                          <a:sym typeface="Calibri"/>
                        </a:rPr>
                        <a:t>testr2</a:t>
                      </a:r>
                      <a:endParaRPr sz="1400" u="none" strike="noStrike" cap="none"/>
                    </a:p>
                  </a:txBody>
                  <a:tcPr marL="3400" marR="3400" marT="34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CED2E2"/>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CA" sz="1400" b="1" i="0" u="sng" strike="noStrike" cap="none">
                          <a:solidFill>
                            <a:srgbClr val="000000"/>
                          </a:solidFill>
                          <a:latin typeface="Calibri"/>
                          <a:ea typeface="Calibri"/>
                          <a:cs typeface="Calibri"/>
                          <a:sym typeface="Calibri"/>
                        </a:rPr>
                        <a:t>trainr2</a:t>
                      </a:r>
                      <a:endParaRPr sz="1400" u="none" strike="noStrike" cap="none"/>
                    </a:p>
                  </a:txBody>
                  <a:tcPr marL="3400" marR="3400" marT="34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CED2E2"/>
                    </a:solidFill>
                  </a:tcPr>
                </a:tc>
                <a:extLst>
                  <a:ext uri="{0D108BD9-81ED-4DB2-BD59-A6C34878D82A}">
                    <a16:rowId xmlns:a16="http://schemas.microsoft.com/office/drawing/2014/main" val="10001"/>
                  </a:ext>
                </a:extLst>
              </a:tr>
              <a:tr h="237825">
                <a:tc>
                  <a:txBody>
                    <a:bodyPr/>
                    <a:lstStyle/>
                    <a:p>
                      <a:pPr marL="0" marR="0" lvl="0" indent="0" algn="l" rtl="0">
                        <a:lnSpc>
                          <a:spcPct val="100000"/>
                        </a:lnSpc>
                        <a:spcBef>
                          <a:spcPts val="0"/>
                        </a:spcBef>
                        <a:spcAft>
                          <a:spcPts val="0"/>
                        </a:spcAft>
                        <a:buClr>
                          <a:srgbClr val="000000"/>
                        </a:buClr>
                        <a:buSzPts val="1400"/>
                        <a:buFont typeface="Arial"/>
                        <a:buNone/>
                      </a:pPr>
                      <a:r>
                        <a:rPr lang="en-CA" sz="1400" b="1" i="0" u="sng" strike="noStrike" cap="none">
                          <a:solidFill>
                            <a:srgbClr val="000000"/>
                          </a:solidFill>
                          <a:latin typeface="Calibri"/>
                          <a:ea typeface="Calibri"/>
                          <a:cs typeface="Calibri"/>
                          <a:sym typeface="Calibri"/>
                        </a:rPr>
                        <a:t>FXU</a:t>
                      </a:r>
                      <a:endParaRPr sz="1400" u="none" strike="noStrike" cap="none"/>
                    </a:p>
                  </a:txBody>
                  <a:tcPr marL="3400" marR="3400" marT="34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CED2E2"/>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CA" sz="1600" b="0" i="0" u="none" strike="noStrike" cap="none">
                          <a:solidFill>
                            <a:srgbClr val="000000"/>
                          </a:solidFill>
                          <a:latin typeface="Calibri"/>
                          <a:ea typeface="Calibri"/>
                          <a:cs typeface="Calibri"/>
                          <a:sym typeface="Calibri"/>
                        </a:rPr>
                        <a:t>0.0089</a:t>
                      </a:r>
                      <a:endParaRPr sz="1400" u="none" strike="noStrike" cap="none"/>
                    </a:p>
                  </a:txBody>
                  <a:tcPr marL="3800" marR="3800" marT="38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8EAF1"/>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CA" sz="1600" b="0" i="0" u="none" strike="noStrike" cap="none">
                          <a:solidFill>
                            <a:srgbClr val="000000"/>
                          </a:solidFill>
                          <a:latin typeface="Calibri"/>
                          <a:ea typeface="Calibri"/>
                          <a:cs typeface="Calibri"/>
                          <a:sym typeface="Calibri"/>
                        </a:rPr>
                        <a:t>-1.185</a:t>
                      </a:r>
                      <a:endParaRPr sz="1400" u="none" strike="noStrike" cap="none"/>
                    </a:p>
                  </a:txBody>
                  <a:tcPr marL="3800" marR="3800" marT="38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8EAF1"/>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CA" sz="1600" b="0" i="0" u="none" strike="noStrike" cap="none">
                          <a:solidFill>
                            <a:srgbClr val="000000"/>
                          </a:solidFill>
                          <a:latin typeface="Calibri"/>
                          <a:ea typeface="Calibri"/>
                          <a:cs typeface="Calibri"/>
                          <a:sym typeface="Calibri"/>
                        </a:rPr>
                        <a:t>1.000</a:t>
                      </a:r>
                      <a:endParaRPr sz="1400" u="none" strike="noStrike" cap="none"/>
                    </a:p>
                  </a:txBody>
                  <a:tcPr marL="3800" marR="3800" marT="38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8EAF1"/>
                    </a:solidFill>
                  </a:tcPr>
                </a:tc>
                <a:extLst>
                  <a:ext uri="{0D108BD9-81ED-4DB2-BD59-A6C34878D82A}">
                    <a16:rowId xmlns:a16="http://schemas.microsoft.com/office/drawing/2014/main" val="10002"/>
                  </a:ext>
                </a:extLst>
              </a:tr>
              <a:tr h="237825">
                <a:tc>
                  <a:txBody>
                    <a:bodyPr/>
                    <a:lstStyle/>
                    <a:p>
                      <a:pPr marL="0" marR="0" lvl="0" indent="0" algn="l" rtl="0">
                        <a:lnSpc>
                          <a:spcPct val="100000"/>
                        </a:lnSpc>
                        <a:spcBef>
                          <a:spcPts val="0"/>
                        </a:spcBef>
                        <a:spcAft>
                          <a:spcPts val="0"/>
                        </a:spcAft>
                        <a:buClr>
                          <a:srgbClr val="000000"/>
                        </a:buClr>
                        <a:buSzPts val="1400"/>
                        <a:buFont typeface="Arial"/>
                        <a:buNone/>
                      </a:pPr>
                      <a:r>
                        <a:rPr lang="en-CA" sz="1400" b="1" i="0" u="sng" strike="noStrike" cap="none">
                          <a:solidFill>
                            <a:srgbClr val="000000"/>
                          </a:solidFill>
                          <a:latin typeface="Calibri"/>
                          <a:ea typeface="Calibri"/>
                          <a:cs typeface="Calibri"/>
                          <a:sym typeface="Calibri"/>
                        </a:rPr>
                        <a:t>GDX</a:t>
                      </a:r>
                      <a:endParaRPr sz="1400" u="none" strike="noStrike" cap="none"/>
                    </a:p>
                  </a:txBody>
                  <a:tcPr marL="3400" marR="3400" marT="34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CED2E2"/>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CA" sz="1600" b="0" i="0" u="none" strike="noStrike" cap="none">
                          <a:solidFill>
                            <a:srgbClr val="000000"/>
                          </a:solidFill>
                          <a:latin typeface="Calibri"/>
                          <a:ea typeface="Calibri"/>
                          <a:cs typeface="Calibri"/>
                          <a:sym typeface="Calibri"/>
                        </a:rPr>
                        <a:t>0.0329</a:t>
                      </a:r>
                      <a:endParaRPr sz="1400" u="none" strike="noStrike" cap="none"/>
                    </a:p>
                  </a:txBody>
                  <a:tcPr marL="3800" marR="3800" marT="38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CED2E2"/>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CA" sz="1600" b="0" i="0" u="none" strike="noStrike" cap="none">
                          <a:solidFill>
                            <a:srgbClr val="000000"/>
                          </a:solidFill>
                          <a:latin typeface="Calibri"/>
                          <a:ea typeface="Calibri"/>
                          <a:cs typeface="Calibri"/>
                          <a:sym typeface="Calibri"/>
                        </a:rPr>
                        <a:t>-5.238</a:t>
                      </a:r>
                      <a:endParaRPr sz="1400" u="none" strike="noStrike" cap="none"/>
                    </a:p>
                  </a:txBody>
                  <a:tcPr marL="3800" marR="3800" marT="38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CED2E2"/>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CA" sz="1600" b="0" i="0" u="none" strike="noStrike" cap="none">
                          <a:solidFill>
                            <a:srgbClr val="000000"/>
                          </a:solidFill>
                          <a:latin typeface="Calibri"/>
                          <a:ea typeface="Calibri"/>
                          <a:cs typeface="Calibri"/>
                          <a:sym typeface="Calibri"/>
                        </a:rPr>
                        <a:t>0.992</a:t>
                      </a:r>
                      <a:endParaRPr sz="1400" u="none" strike="noStrike" cap="none"/>
                    </a:p>
                  </a:txBody>
                  <a:tcPr marL="3800" marR="3800" marT="38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CED2E2"/>
                    </a:solidFill>
                  </a:tcPr>
                </a:tc>
                <a:extLst>
                  <a:ext uri="{0D108BD9-81ED-4DB2-BD59-A6C34878D82A}">
                    <a16:rowId xmlns:a16="http://schemas.microsoft.com/office/drawing/2014/main" val="10003"/>
                  </a:ext>
                </a:extLst>
              </a:tr>
              <a:tr h="237825">
                <a:tc>
                  <a:txBody>
                    <a:bodyPr/>
                    <a:lstStyle/>
                    <a:p>
                      <a:pPr marL="0" marR="0" lvl="0" indent="0" algn="l" rtl="0">
                        <a:lnSpc>
                          <a:spcPct val="100000"/>
                        </a:lnSpc>
                        <a:spcBef>
                          <a:spcPts val="0"/>
                        </a:spcBef>
                        <a:spcAft>
                          <a:spcPts val="0"/>
                        </a:spcAft>
                        <a:buClr>
                          <a:srgbClr val="000000"/>
                        </a:buClr>
                        <a:buSzPts val="1400"/>
                        <a:buFont typeface="Arial"/>
                        <a:buNone/>
                      </a:pPr>
                      <a:r>
                        <a:rPr lang="en-CA" sz="1400" b="1" i="0" u="sng" strike="noStrike" cap="none">
                          <a:solidFill>
                            <a:srgbClr val="000000"/>
                          </a:solidFill>
                          <a:latin typeface="Calibri"/>
                          <a:ea typeface="Calibri"/>
                          <a:cs typeface="Calibri"/>
                          <a:sym typeface="Calibri"/>
                        </a:rPr>
                        <a:t>KBE</a:t>
                      </a:r>
                      <a:endParaRPr sz="1400" u="none" strike="noStrike" cap="none"/>
                    </a:p>
                  </a:txBody>
                  <a:tcPr marL="3400" marR="3400" marT="34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CED2E2"/>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CA" sz="1600" b="0" i="0" u="none" strike="noStrike" cap="none">
                          <a:solidFill>
                            <a:srgbClr val="000000"/>
                          </a:solidFill>
                          <a:latin typeface="Calibri"/>
                          <a:ea typeface="Calibri"/>
                          <a:cs typeface="Calibri"/>
                          <a:sym typeface="Calibri"/>
                        </a:rPr>
                        <a:t>0.0130</a:t>
                      </a:r>
                      <a:endParaRPr sz="1400" u="none" strike="noStrike" cap="none"/>
                    </a:p>
                  </a:txBody>
                  <a:tcPr marL="3800" marR="3800" marT="38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8EAF1"/>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CA" sz="1600" b="0" i="0" u="none" strike="noStrike" cap="none">
                          <a:solidFill>
                            <a:srgbClr val="000000"/>
                          </a:solidFill>
                          <a:latin typeface="Calibri"/>
                          <a:ea typeface="Calibri"/>
                          <a:cs typeface="Calibri"/>
                          <a:sym typeface="Calibri"/>
                        </a:rPr>
                        <a:t>-0.502</a:t>
                      </a:r>
                      <a:endParaRPr sz="1400" u="none" strike="noStrike" cap="none"/>
                    </a:p>
                  </a:txBody>
                  <a:tcPr marL="3800" marR="3800" marT="38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8EAF1"/>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CA" sz="1600" b="0" i="0" u="none" strike="noStrike" cap="none">
                          <a:solidFill>
                            <a:srgbClr val="000000"/>
                          </a:solidFill>
                          <a:latin typeface="Calibri"/>
                          <a:ea typeface="Calibri"/>
                          <a:cs typeface="Calibri"/>
                          <a:sym typeface="Calibri"/>
                        </a:rPr>
                        <a:t>0.475</a:t>
                      </a:r>
                      <a:endParaRPr sz="1400" u="none" strike="noStrike" cap="none"/>
                    </a:p>
                  </a:txBody>
                  <a:tcPr marL="3800" marR="3800" marT="38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8EAF1"/>
                    </a:solidFill>
                  </a:tcPr>
                </a:tc>
                <a:extLst>
                  <a:ext uri="{0D108BD9-81ED-4DB2-BD59-A6C34878D82A}">
                    <a16:rowId xmlns:a16="http://schemas.microsoft.com/office/drawing/2014/main" val="10004"/>
                  </a:ext>
                </a:extLst>
              </a:tr>
              <a:tr h="237825">
                <a:tc>
                  <a:txBody>
                    <a:bodyPr/>
                    <a:lstStyle/>
                    <a:p>
                      <a:pPr marL="0" marR="0" lvl="0" indent="0" algn="l" rtl="0">
                        <a:lnSpc>
                          <a:spcPct val="100000"/>
                        </a:lnSpc>
                        <a:spcBef>
                          <a:spcPts val="0"/>
                        </a:spcBef>
                        <a:spcAft>
                          <a:spcPts val="0"/>
                        </a:spcAft>
                        <a:buClr>
                          <a:srgbClr val="000000"/>
                        </a:buClr>
                        <a:buSzPts val="1400"/>
                        <a:buFont typeface="Arial"/>
                        <a:buNone/>
                      </a:pPr>
                      <a:r>
                        <a:rPr lang="en-CA" sz="1400" b="1" i="0" u="sng" strike="noStrike" cap="none">
                          <a:solidFill>
                            <a:srgbClr val="000000"/>
                          </a:solidFill>
                          <a:latin typeface="Calibri"/>
                          <a:ea typeface="Calibri"/>
                          <a:cs typeface="Calibri"/>
                          <a:sym typeface="Calibri"/>
                        </a:rPr>
                        <a:t>RXI</a:t>
                      </a:r>
                      <a:endParaRPr sz="1400" u="none" strike="noStrike" cap="none"/>
                    </a:p>
                  </a:txBody>
                  <a:tcPr marL="3400" marR="3400" marT="34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CED2E2"/>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CA" sz="1600" b="0" i="0" u="none" strike="noStrike" cap="none">
                          <a:solidFill>
                            <a:srgbClr val="000000"/>
                          </a:solidFill>
                          <a:latin typeface="Calibri"/>
                          <a:ea typeface="Calibri"/>
                          <a:cs typeface="Calibri"/>
                          <a:sym typeface="Calibri"/>
                        </a:rPr>
                        <a:t>0.0047</a:t>
                      </a:r>
                      <a:endParaRPr sz="1400" u="none" strike="noStrike" cap="none"/>
                    </a:p>
                  </a:txBody>
                  <a:tcPr marL="3800" marR="3800" marT="38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CED2E2"/>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CA" sz="1600" b="0" i="0" u="none" strike="noStrike" cap="none">
                          <a:solidFill>
                            <a:srgbClr val="000000"/>
                          </a:solidFill>
                          <a:latin typeface="Calibri"/>
                          <a:ea typeface="Calibri"/>
                          <a:cs typeface="Calibri"/>
                          <a:sym typeface="Calibri"/>
                        </a:rPr>
                        <a:t>-0.123</a:t>
                      </a:r>
                      <a:endParaRPr sz="1400" u="none" strike="noStrike" cap="none"/>
                    </a:p>
                  </a:txBody>
                  <a:tcPr marL="3800" marR="3800" marT="38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CED2E2"/>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CA" sz="1600" b="0" i="0" u="none" strike="noStrike" cap="none">
                          <a:solidFill>
                            <a:srgbClr val="000000"/>
                          </a:solidFill>
                          <a:latin typeface="Calibri"/>
                          <a:ea typeface="Calibri"/>
                          <a:cs typeface="Calibri"/>
                          <a:sym typeface="Calibri"/>
                        </a:rPr>
                        <a:t>0.997</a:t>
                      </a:r>
                      <a:endParaRPr sz="1400" u="none" strike="noStrike" cap="none"/>
                    </a:p>
                  </a:txBody>
                  <a:tcPr marL="3800" marR="3800" marT="380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CED2E2"/>
                    </a:solidFill>
                  </a:tcPr>
                </a:tc>
                <a:extLst>
                  <a:ext uri="{0D108BD9-81ED-4DB2-BD59-A6C34878D82A}">
                    <a16:rowId xmlns:a16="http://schemas.microsoft.com/office/drawing/2014/main" val="10005"/>
                  </a:ext>
                </a:extLst>
              </a:tr>
              <a:tr h="237825">
                <a:tc>
                  <a:txBody>
                    <a:bodyPr/>
                    <a:lstStyle/>
                    <a:p>
                      <a:pPr marL="0" marR="0" lvl="0" indent="0" algn="l" rtl="0">
                        <a:lnSpc>
                          <a:spcPct val="100000"/>
                        </a:lnSpc>
                        <a:spcBef>
                          <a:spcPts val="0"/>
                        </a:spcBef>
                        <a:spcAft>
                          <a:spcPts val="0"/>
                        </a:spcAft>
                        <a:buClr>
                          <a:srgbClr val="000000"/>
                        </a:buClr>
                        <a:buSzPts val="1400"/>
                        <a:buFont typeface="Arial"/>
                        <a:buNone/>
                      </a:pPr>
                      <a:r>
                        <a:rPr lang="en-CA" sz="1400" b="1" i="0" u="sng" strike="noStrike" cap="none">
                          <a:solidFill>
                            <a:srgbClr val="000000"/>
                          </a:solidFill>
                          <a:latin typeface="Calibri"/>
                          <a:ea typeface="Calibri"/>
                          <a:cs typeface="Calibri"/>
                          <a:sym typeface="Calibri"/>
                        </a:rPr>
                        <a:t>VNQ</a:t>
                      </a:r>
                      <a:endParaRPr sz="1400" u="none" strike="noStrike" cap="none"/>
                    </a:p>
                  </a:txBody>
                  <a:tcPr marL="3400" marR="3400" marT="34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CED2E2"/>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CA" sz="1600" b="0" i="0" u="none" strike="noStrike" cap="none">
                          <a:solidFill>
                            <a:srgbClr val="000000"/>
                          </a:solidFill>
                          <a:latin typeface="Calibri"/>
                          <a:ea typeface="Calibri"/>
                          <a:cs typeface="Calibri"/>
                          <a:sym typeface="Calibri"/>
                        </a:rPr>
                        <a:t>0.0105</a:t>
                      </a:r>
                      <a:endParaRPr sz="1400" u="none" strike="noStrike" cap="none"/>
                    </a:p>
                  </a:txBody>
                  <a:tcPr marL="3800" marR="3800" marT="38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8EAF1"/>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CA" sz="1600" b="0" i="0" u="none" strike="noStrike" cap="none">
                          <a:solidFill>
                            <a:srgbClr val="000000"/>
                          </a:solidFill>
                          <a:latin typeface="Calibri"/>
                          <a:ea typeface="Calibri"/>
                          <a:cs typeface="Calibri"/>
                          <a:sym typeface="Calibri"/>
                        </a:rPr>
                        <a:t>-1.514</a:t>
                      </a:r>
                      <a:endParaRPr sz="1400" u="none" strike="noStrike" cap="none"/>
                    </a:p>
                  </a:txBody>
                  <a:tcPr marL="3800" marR="3800" marT="38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8EAF1"/>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CA" sz="1600" b="0" i="0" u="none" strike="noStrike" cap="none">
                          <a:solidFill>
                            <a:srgbClr val="000000"/>
                          </a:solidFill>
                          <a:latin typeface="Calibri"/>
                          <a:ea typeface="Calibri"/>
                          <a:cs typeface="Calibri"/>
                          <a:sym typeface="Calibri"/>
                        </a:rPr>
                        <a:t>0.817</a:t>
                      </a:r>
                      <a:endParaRPr sz="1400" u="none" strike="noStrike" cap="none"/>
                    </a:p>
                  </a:txBody>
                  <a:tcPr marL="3800" marR="3800" marT="380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8EAF1"/>
                    </a:solidFill>
                  </a:tcPr>
                </a:tc>
                <a:extLst>
                  <a:ext uri="{0D108BD9-81ED-4DB2-BD59-A6C34878D82A}">
                    <a16:rowId xmlns:a16="http://schemas.microsoft.com/office/drawing/2014/main" val="10006"/>
                  </a:ext>
                </a:extLst>
              </a:tr>
              <a:tr h="237825">
                <a:tc>
                  <a:txBody>
                    <a:bodyPr/>
                    <a:lstStyle/>
                    <a:p>
                      <a:pPr marL="0" marR="0" lvl="0" indent="0" algn="l" rtl="0">
                        <a:lnSpc>
                          <a:spcPct val="100000"/>
                        </a:lnSpc>
                        <a:spcBef>
                          <a:spcPts val="0"/>
                        </a:spcBef>
                        <a:spcAft>
                          <a:spcPts val="0"/>
                        </a:spcAft>
                        <a:buClr>
                          <a:srgbClr val="000000"/>
                        </a:buClr>
                        <a:buSzPts val="1400"/>
                        <a:buFont typeface="Arial"/>
                        <a:buNone/>
                      </a:pPr>
                      <a:r>
                        <a:rPr lang="en-CA" sz="1400" b="1" i="0" u="sng" strike="noStrike" cap="none">
                          <a:solidFill>
                            <a:srgbClr val="000000"/>
                          </a:solidFill>
                          <a:latin typeface="Calibri"/>
                          <a:ea typeface="Calibri"/>
                          <a:cs typeface="Calibri"/>
                          <a:sym typeface="Calibri"/>
                        </a:rPr>
                        <a:t>XLP</a:t>
                      </a:r>
                      <a:endParaRPr sz="1400" u="none" strike="noStrike" cap="none"/>
                    </a:p>
                  </a:txBody>
                  <a:tcPr marL="3400" marR="3400" marT="34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CED2E2"/>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CA" sz="1600" b="0" i="0" u="none" strike="noStrike" cap="none">
                          <a:solidFill>
                            <a:srgbClr val="000000"/>
                          </a:solidFill>
                          <a:latin typeface="Calibri"/>
                          <a:ea typeface="Calibri"/>
                          <a:cs typeface="Calibri"/>
                          <a:sym typeface="Calibri"/>
                        </a:rPr>
                        <a:t>0.0071</a:t>
                      </a:r>
                      <a:endParaRPr sz="1400" u="none" strike="noStrike" cap="none"/>
                    </a:p>
                  </a:txBody>
                  <a:tcPr marL="3800" marR="3800" marT="38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CED2E2"/>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CA" sz="1600" b="0" i="0" u="none" strike="noStrike" cap="none">
                          <a:solidFill>
                            <a:srgbClr val="000000"/>
                          </a:solidFill>
                          <a:latin typeface="Calibri"/>
                          <a:ea typeface="Calibri"/>
                          <a:cs typeface="Calibri"/>
                          <a:sym typeface="Calibri"/>
                        </a:rPr>
                        <a:t>-0.856</a:t>
                      </a:r>
                      <a:endParaRPr sz="1400" u="none" strike="noStrike" cap="none"/>
                    </a:p>
                  </a:txBody>
                  <a:tcPr marL="3800" marR="3800" marT="38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CED2E2"/>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CA" sz="1600" b="0" i="0" u="none" strike="noStrike" cap="none">
                          <a:solidFill>
                            <a:srgbClr val="000000"/>
                          </a:solidFill>
                          <a:latin typeface="Calibri"/>
                          <a:ea typeface="Calibri"/>
                          <a:cs typeface="Calibri"/>
                          <a:sym typeface="Calibri"/>
                        </a:rPr>
                        <a:t>0.929</a:t>
                      </a:r>
                      <a:endParaRPr sz="1400" u="none" strike="noStrike" cap="none"/>
                    </a:p>
                  </a:txBody>
                  <a:tcPr marL="3800" marR="3800" marT="380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CED2E2"/>
                    </a:solidFill>
                  </a:tcPr>
                </a:tc>
                <a:extLst>
                  <a:ext uri="{0D108BD9-81ED-4DB2-BD59-A6C34878D82A}">
                    <a16:rowId xmlns:a16="http://schemas.microsoft.com/office/drawing/2014/main" val="10007"/>
                  </a:ext>
                </a:extLst>
              </a:tr>
              <a:tr h="237825">
                <a:tc>
                  <a:txBody>
                    <a:bodyPr/>
                    <a:lstStyle/>
                    <a:p>
                      <a:pPr marL="0" marR="0" lvl="0" indent="0" algn="l" rtl="0">
                        <a:lnSpc>
                          <a:spcPct val="100000"/>
                        </a:lnSpc>
                        <a:spcBef>
                          <a:spcPts val="0"/>
                        </a:spcBef>
                        <a:spcAft>
                          <a:spcPts val="0"/>
                        </a:spcAft>
                        <a:buClr>
                          <a:srgbClr val="000000"/>
                        </a:buClr>
                        <a:buSzPts val="1400"/>
                        <a:buFont typeface="Arial"/>
                        <a:buNone/>
                      </a:pPr>
                      <a:r>
                        <a:rPr lang="en-CA" sz="1400" b="1" i="0" u="sng" strike="noStrike" cap="none">
                          <a:solidFill>
                            <a:srgbClr val="000000"/>
                          </a:solidFill>
                          <a:latin typeface="Calibri"/>
                          <a:ea typeface="Calibri"/>
                          <a:cs typeface="Calibri"/>
                          <a:sym typeface="Calibri"/>
                        </a:rPr>
                        <a:t>XRT</a:t>
                      </a:r>
                      <a:endParaRPr sz="1400" u="none" strike="noStrike" cap="none"/>
                    </a:p>
                  </a:txBody>
                  <a:tcPr marL="3400" marR="3400" marT="34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CED2E2"/>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CA" sz="1600" b="0" i="0" u="none" strike="noStrike" cap="none">
                          <a:solidFill>
                            <a:srgbClr val="000000"/>
                          </a:solidFill>
                          <a:latin typeface="Calibri"/>
                          <a:ea typeface="Calibri"/>
                          <a:cs typeface="Calibri"/>
                          <a:sym typeface="Calibri"/>
                        </a:rPr>
                        <a:t>0.0147</a:t>
                      </a:r>
                      <a:endParaRPr sz="1400" u="none" strike="noStrike" cap="none"/>
                    </a:p>
                  </a:txBody>
                  <a:tcPr marL="3800" marR="3800" marT="38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8EAF1"/>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CA" sz="1600" b="0" i="0" u="none" strike="noStrike" cap="none">
                          <a:solidFill>
                            <a:srgbClr val="000000"/>
                          </a:solidFill>
                          <a:latin typeface="Calibri"/>
                          <a:ea typeface="Calibri"/>
                          <a:cs typeface="Calibri"/>
                          <a:sym typeface="Calibri"/>
                        </a:rPr>
                        <a:t>-0.611</a:t>
                      </a:r>
                      <a:endParaRPr sz="1400" u="none" strike="noStrike" cap="none"/>
                    </a:p>
                  </a:txBody>
                  <a:tcPr marL="3800" marR="3800" marT="38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8EAF1"/>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CA" sz="1600" b="0" i="0" u="none" strike="noStrike" cap="none">
                          <a:solidFill>
                            <a:srgbClr val="000000"/>
                          </a:solidFill>
                          <a:latin typeface="Calibri"/>
                          <a:ea typeface="Calibri"/>
                          <a:cs typeface="Calibri"/>
                          <a:sym typeface="Calibri"/>
                        </a:rPr>
                        <a:t>1.000</a:t>
                      </a:r>
                      <a:endParaRPr sz="1400" u="none" strike="noStrike" cap="none"/>
                    </a:p>
                  </a:txBody>
                  <a:tcPr marL="3800" marR="3800" marT="380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8EAF1"/>
                    </a:solidFill>
                  </a:tcPr>
                </a:tc>
                <a:extLst>
                  <a:ext uri="{0D108BD9-81ED-4DB2-BD59-A6C34878D82A}">
                    <a16:rowId xmlns:a16="http://schemas.microsoft.com/office/drawing/2014/main" val="10008"/>
                  </a:ext>
                </a:extLst>
              </a:tr>
              <a:tr h="237825">
                <a:tc>
                  <a:txBody>
                    <a:bodyPr/>
                    <a:lstStyle/>
                    <a:p>
                      <a:pPr marL="0" marR="0" lvl="0" indent="0" algn="l" rtl="0">
                        <a:lnSpc>
                          <a:spcPct val="100000"/>
                        </a:lnSpc>
                        <a:spcBef>
                          <a:spcPts val="0"/>
                        </a:spcBef>
                        <a:spcAft>
                          <a:spcPts val="0"/>
                        </a:spcAft>
                        <a:buClr>
                          <a:srgbClr val="000000"/>
                        </a:buClr>
                        <a:buSzPts val="1400"/>
                        <a:buFont typeface="Arial"/>
                        <a:buNone/>
                      </a:pPr>
                      <a:r>
                        <a:rPr lang="en-CA" sz="1400" b="1" i="0" u="sng" strike="noStrike" cap="none">
                          <a:solidFill>
                            <a:srgbClr val="000000"/>
                          </a:solidFill>
                          <a:latin typeface="Calibri"/>
                          <a:ea typeface="Calibri"/>
                          <a:cs typeface="Calibri"/>
                          <a:sym typeface="Calibri"/>
                        </a:rPr>
                        <a:t>DIA</a:t>
                      </a:r>
                      <a:endParaRPr sz="1400" u="none" strike="noStrike" cap="none"/>
                    </a:p>
                  </a:txBody>
                  <a:tcPr marL="3400" marR="3400" marT="34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CED2E2"/>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CA" sz="1600" b="0" i="0" u="none" strike="noStrike" cap="none">
                          <a:solidFill>
                            <a:srgbClr val="000000"/>
                          </a:solidFill>
                          <a:latin typeface="Calibri"/>
                          <a:ea typeface="Calibri"/>
                          <a:cs typeface="Calibri"/>
                          <a:sym typeface="Calibri"/>
                        </a:rPr>
                        <a:t>0.0029</a:t>
                      </a:r>
                      <a:endParaRPr sz="1400" u="none" strike="noStrike" cap="none"/>
                    </a:p>
                  </a:txBody>
                  <a:tcPr marL="3800" marR="3800" marT="38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CED2E2"/>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CA" sz="1600" b="0" i="0" u="none" strike="noStrike" cap="none">
                          <a:solidFill>
                            <a:srgbClr val="000000"/>
                          </a:solidFill>
                          <a:latin typeface="Calibri"/>
                          <a:ea typeface="Calibri"/>
                          <a:cs typeface="Calibri"/>
                          <a:sym typeface="Calibri"/>
                        </a:rPr>
                        <a:t>0.161</a:t>
                      </a:r>
                      <a:endParaRPr sz="1400" u="none" strike="noStrike" cap="none"/>
                    </a:p>
                  </a:txBody>
                  <a:tcPr marL="3800" marR="3800" marT="3800" marB="0" anchor="b">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CED2E2"/>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CA" sz="1600" b="0" i="0" u="none" strike="noStrike" cap="none">
                          <a:solidFill>
                            <a:srgbClr val="000000"/>
                          </a:solidFill>
                          <a:latin typeface="Calibri"/>
                          <a:ea typeface="Calibri"/>
                          <a:cs typeface="Calibri"/>
                          <a:sym typeface="Calibri"/>
                        </a:rPr>
                        <a:t>0.697</a:t>
                      </a:r>
                      <a:endParaRPr sz="1400" u="none" strike="noStrike" cap="none"/>
                    </a:p>
                  </a:txBody>
                  <a:tcPr marL="3800" marR="3800" marT="380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CED2E2"/>
                    </a:solidFill>
                  </a:tcPr>
                </a:tc>
                <a:extLst>
                  <a:ext uri="{0D108BD9-81ED-4DB2-BD59-A6C34878D82A}">
                    <a16:rowId xmlns:a16="http://schemas.microsoft.com/office/drawing/2014/main" val="10009"/>
                  </a:ext>
                </a:extLst>
              </a:tr>
              <a:tr h="237825">
                <a:tc>
                  <a:txBody>
                    <a:bodyPr/>
                    <a:lstStyle/>
                    <a:p>
                      <a:pPr marL="0" marR="0" lvl="0" indent="0" algn="l" rtl="0">
                        <a:lnSpc>
                          <a:spcPct val="100000"/>
                        </a:lnSpc>
                        <a:spcBef>
                          <a:spcPts val="0"/>
                        </a:spcBef>
                        <a:spcAft>
                          <a:spcPts val="0"/>
                        </a:spcAft>
                        <a:buClr>
                          <a:srgbClr val="000000"/>
                        </a:buClr>
                        <a:buSzPts val="1400"/>
                        <a:buFont typeface="Arial"/>
                        <a:buNone/>
                      </a:pPr>
                      <a:r>
                        <a:rPr lang="en-CA" sz="1400" b="1" i="0" u="sng" strike="noStrike" cap="none">
                          <a:solidFill>
                            <a:srgbClr val="000000"/>
                          </a:solidFill>
                          <a:latin typeface="Calibri"/>
                          <a:ea typeface="Calibri"/>
                          <a:cs typeface="Calibri"/>
                          <a:sym typeface="Calibri"/>
                        </a:rPr>
                        <a:t>IHI</a:t>
                      </a:r>
                      <a:endParaRPr sz="1400" u="none" strike="noStrike" cap="none"/>
                    </a:p>
                  </a:txBody>
                  <a:tcPr marL="3400" marR="3400" marT="34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CED2E2"/>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CA" sz="1600" b="0" i="0" u="none" strike="noStrike" cap="none">
                          <a:solidFill>
                            <a:srgbClr val="000000"/>
                          </a:solidFill>
                          <a:latin typeface="Calibri"/>
                          <a:ea typeface="Calibri"/>
                          <a:cs typeface="Calibri"/>
                          <a:sym typeface="Calibri"/>
                        </a:rPr>
                        <a:t>0.0030</a:t>
                      </a:r>
                      <a:endParaRPr sz="1400" u="none" strike="noStrike" cap="none"/>
                    </a:p>
                  </a:txBody>
                  <a:tcPr marL="3800" marR="3800" marT="38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8EAF1"/>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CA" sz="1600" b="0" i="0" u="none" strike="noStrike" cap="none">
                          <a:solidFill>
                            <a:srgbClr val="000000"/>
                          </a:solidFill>
                          <a:latin typeface="Calibri"/>
                          <a:ea typeface="Calibri"/>
                          <a:cs typeface="Calibri"/>
                          <a:sym typeface="Calibri"/>
                        </a:rPr>
                        <a:t>0.027</a:t>
                      </a:r>
                      <a:endParaRPr sz="1400" u="none" strike="noStrike" cap="none"/>
                    </a:p>
                  </a:txBody>
                  <a:tcPr marL="3800" marR="3800" marT="3800" marB="0" anchor="b">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8EAF1"/>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CA" sz="1600" b="0" i="0" u="none" strike="noStrike" cap="none">
                          <a:solidFill>
                            <a:srgbClr val="000000"/>
                          </a:solidFill>
                          <a:latin typeface="Calibri"/>
                          <a:ea typeface="Calibri"/>
                          <a:cs typeface="Calibri"/>
                          <a:sym typeface="Calibri"/>
                        </a:rPr>
                        <a:t>0.805</a:t>
                      </a:r>
                      <a:endParaRPr sz="1400" u="none" strike="noStrike" cap="none"/>
                    </a:p>
                  </a:txBody>
                  <a:tcPr marL="3800" marR="3800" marT="380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8EAF1"/>
                    </a:solidFill>
                  </a:tcPr>
                </a:tc>
                <a:extLst>
                  <a:ext uri="{0D108BD9-81ED-4DB2-BD59-A6C34878D82A}">
                    <a16:rowId xmlns:a16="http://schemas.microsoft.com/office/drawing/2014/main" val="10010"/>
                  </a:ext>
                </a:extLst>
              </a:tr>
              <a:tr h="237825">
                <a:tc>
                  <a:txBody>
                    <a:bodyPr/>
                    <a:lstStyle/>
                    <a:p>
                      <a:pPr marL="0" marR="0" lvl="0" indent="0" algn="l" rtl="0">
                        <a:lnSpc>
                          <a:spcPct val="100000"/>
                        </a:lnSpc>
                        <a:spcBef>
                          <a:spcPts val="0"/>
                        </a:spcBef>
                        <a:spcAft>
                          <a:spcPts val="0"/>
                        </a:spcAft>
                        <a:buClr>
                          <a:srgbClr val="000000"/>
                        </a:buClr>
                        <a:buSzPts val="1400"/>
                        <a:buFont typeface="Arial"/>
                        <a:buNone/>
                      </a:pPr>
                      <a:r>
                        <a:rPr lang="en-CA" sz="1400" b="1" i="0" u="sng" strike="noStrike" cap="none">
                          <a:solidFill>
                            <a:srgbClr val="000000"/>
                          </a:solidFill>
                          <a:latin typeface="Calibri"/>
                          <a:ea typeface="Calibri"/>
                          <a:cs typeface="Calibri"/>
                          <a:sym typeface="Calibri"/>
                        </a:rPr>
                        <a:t>IYW</a:t>
                      </a:r>
                      <a:endParaRPr sz="1400" u="none" strike="noStrike" cap="none"/>
                    </a:p>
                  </a:txBody>
                  <a:tcPr marL="3400" marR="3400" marT="34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CED2E2"/>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CA" sz="1600" b="0" i="0" u="none" strike="noStrike" cap="none">
                          <a:solidFill>
                            <a:srgbClr val="000000"/>
                          </a:solidFill>
                          <a:latin typeface="Calibri"/>
                          <a:ea typeface="Calibri"/>
                          <a:cs typeface="Calibri"/>
                          <a:sym typeface="Calibri"/>
                        </a:rPr>
                        <a:t>0.0071</a:t>
                      </a:r>
                      <a:endParaRPr sz="1400" u="none" strike="noStrike" cap="none"/>
                    </a:p>
                  </a:txBody>
                  <a:tcPr marL="3800" marR="3800" marT="38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8EAF1"/>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CA" sz="1600" b="0" i="0" u="none" strike="noStrike" cap="none">
                          <a:solidFill>
                            <a:srgbClr val="000000"/>
                          </a:solidFill>
                          <a:latin typeface="Calibri"/>
                          <a:ea typeface="Calibri"/>
                          <a:cs typeface="Calibri"/>
                          <a:sym typeface="Calibri"/>
                        </a:rPr>
                        <a:t>-0.231</a:t>
                      </a:r>
                      <a:endParaRPr sz="1400" u="none" strike="noStrike" cap="none"/>
                    </a:p>
                  </a:txBody>
                  <a:tcPr marL="3800" marR="3800" marT="38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8EAF1"/>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CA" sz="1600" b="0" i="0" u="none" strike="noStrike" cap="none">
                          <a:solidFill>
                            <a:srgbClr val="000000"/>
                          </a:solidFill>
                          <a:latin typeface="Calibri"/>
                          <a:ea typeface="Calibri"/>
                          <a:cs typeface="Calibri"/>
                          <a:sym typeface="Calibri"/>
                        </a:rPr>
                        <a:t>0.937</a:t>
                      </a:r>
                      <a:endParaRPr sz="1400" u="none" strike="noStrike" cap="none"/>
                    </a:p>
                  </a:txBody>
                  <a:tcPr marL="3800" marR="3800" marT="38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8EAF1"/>
                    </a:solidFill>
                  </a:tcPr>
                </a:tc>
                <a:extLst>
                  <a:ext uri="{0D108BD9-81ED-4DB2-BD59-A6C34878D82A}">
                    <a16:rowId xmlns:a16="http://schemas.microsoft.com/office/drawing/2014/main" val="10011"/>
                  </a:ext>
                </a:extLst>
              </a:tr>
              <a:tr h="237825">
                <a:tc>
                  <a:txBody>
                    <a:bodyPr/>
                    <a:lstStyle/>
                    <a:p>
                      <a:pPr marL="0" marR="0" lvl="0" indent="0" algn="l" rtl="0">
                        <a:lnSpc>
                          <a:spcPct val="100000"/>
                        </a:lnSpc>
                        <a:spcBef>
                          <a:spcPts val="0"/>
                        </a:spcBef>
                        <a:spcAft>
                          <a:spcPts val="0"/>
                        </a:spcAft>
                        <a:buClr>
                          <a:srgbClr val="000000"/>
                        </a:buClr>
                        <a:buSzPts val="1400"/>
                        <a:buFont typeface="Arial"/>
                        <a:buNone/>
                      </a:pPr>
                      <a:r>
                        <a:rPr lang="en-CA" sz="1400" b="1" i="0" u="sng" strike="noStrike" cap="none">
                          <a:solidFill>
                            <a:srgbClr val="000000"/>
                          </a:solidFill>
                          <a:latin typeface="Calibri"/>
                          <a:ea typeface="Calibri"/>
                          <a:cs typeface="Calibri"/>
                          <a:sym typeface="Calibri"/>
                        </a:rPr>
                        <a:t>SHY</a:t>
                      </a:r>
                      <a:endParaRPr sz="1400" u="none" strike="noStrike" cap="none"/>
                    </a:p>
                  </a:txBody>
                  <a:tcPr marL="3400" marR="3400" marT="34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CED2E2"/>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CA" sz="1600" b="0" i="0" u="none" strike="noStrike" cap="none">
                          <a:solidFill>
                            <a:srgbClr val="000000"/>
                          </a:solidFill>
                          <a:latin typeface="Calibri"/>
                          <a:ea typeface="Calibri"/>
                          <a:cs typeface="Calibri"/>
                          <a:sym typeface="Calibri"/>
                        </a:rPr>
                        <a:t>0.0001</a:t>
                      </a:r>
                      <a:endParaRPr sz="1400" u="none" strike="noStrike" cap="none"/>
                    </a:p>
                  </a:txBody>
                  <a:tcPr marL="3800" marR="3800" marT="38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CED2E2"/>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CA" sz="1600" b="0" i="0" u="none" strike="noStrike" cap="none">
                          <a:solidFill>
                            <a:srgbClr val="000000"/>
                          </a:solidFill>
                          <a:latin typeface="Calibri"/>
                          <a:ea typeface="Calibri"/>
                          <a:cs typeface="Calibri"/>
                          <a:sym typeface="Calibri"/>
                        </a:rPr>
                        <a:t>-5.286</a:t>
                      </a:r>
                      <a:endParaRPr sz="1400" u="none" strike="noStrike" cap="none"/>
                    </a:p>
                  </a:txBody>
                  <a:tcPr marL="3800" marR="3800" marT="38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CED2E2"/>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CA" sz="1600" b="0" i="0" u="none" strike="noStrike" cap="none">
                          <a:solidFill>
                            <a:srgbClr val="000000"/>
                          </a:solidFill>
                          <a:latin typeface="Calibri"/>
                          <a:ea typeface="Calibri"/>
                          <a:cs typeface="Calibri"/>
                          <a:sym typeface="Calibri"/>
                        </a:rPr>
                        <a:t>0.675</a:t>
                      </a:r>
                      <a:endParaRPr sz="1400" u="none" strike="noStrike" cap="none"/>
                    </a:p>
                  </a:txBody>
                  <a:tcPr marL="3800" marR="3800" marT="38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CED2E2"/>
                    </a:solidFill>
                  </a:tcPr>
                </a:tc>
                <a:extLst>
                  <a:ext uri="{0D108BD9-81ED-4DB2-BD59-A6C34878D82A}">
                    <a16:rowId xmlns:a16="http://schemas.microsoft.com/office/drawing/2014/main" val="10012"/>
                  </a:ext>
                </a:extLst>
              </a:tr>
              <a:tr h="237825">
                <a:tc>
                  <a:txBody>
                    <a:bodyPr/>
                    <a:lstStyle/>
                    <a:p>
                      <a:pPr marL="0" marR="0" lvl="0" indent="0" algn="l" rtl="0">
                        <a:lnSpc>
                          <a:spcPct val="100000"/>
                        </a:lnSpc>
                        <a:spcBef>
                          <a:spcPts val="0"/>
                        </a:spcBef>
                        <a:spcAft>
                          <a:spcPts val="0"/>
                        </a:spcAft>
                        <a:buClr>
                          <a:srgbClr val="000000"/>
                        </a:buClr>
                        <a:buSzPts val="1400"/>
                        <a:buFont typeface="Arial"/>
                        <a:buNone/>
                      </a:pPr>
                      <a:r>
                        <a:rPr lang="en-CA" sz="1400" b="1" i="0" u="sng" strike="noStrike" cap="none">
                          <a:solidFill>
                            <a:srgbClr val="000000"/>
                          </a:solidFill>
                          <a:latin typeface="Calibri"/>
                          <a:ea typeface="Calibri"/>
                          <a:cs typeface="Calibri"/>
                          <a:sym typeface="Calibri"/>
                        </a:rPr>
                        <a:t>VIS</a:t>
                      </a:r>
                      <a:endParaRPr sz="1400" u="none" strike="noStrike" cap="none"/>
                    </a:p>
                  </a:txBody>
                  <a:tcPr marL="3400" marR="3400" marT="34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CED2E2"/>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CA" sz="1600" b="0" i="0" u="none" strike="noStrike" cap="none">
                          <a:solidFill>
                            <a:srgbClr val="000000"/>
                          </a:solidFill>
                          <a:latin typeface="Calibri"/>
                          <a:ea typeface="Calibri"/>
                          <a:cs typeface="Calibri"/>
                          <a:sym typeface="Calibri"/>
                        </a:rPr>
                        <a:t>0.0042</a:t>
                      </a:r>
                      <a:endParaRPr sz="1400" u="none" strike="noStrike" cap="none"/>
                    </a:p>
                  </a:txBody>
                  <a:tcPr marL="3800" marR="3800" marT="38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8EAF1"/>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CA" sz="1600" b="0" i="0" u="none" strike="noStrike" cap="none">
                          <a:solidFill>
                            <a:srgbClr val="000000"/>
                          </a:solidFill>
                          <a:latin typeface="Calibri"/>
                          <a:ea typeface="Calibri"/>
                          <a:cs typeface="Calibri"/>
                          <a:sym typeface="Calibri"/>
                        </a:rPr>
                        <a:t>-0.018</a:t>
                      </a:r>
                      <a:endParaRPr sz="1400" u="none" strike="noStrike" cap="none"/>
                    </a:p>
                  </a:txBody>
                  <a:tcPr marL="3800" marR="3800" marT="38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8EAF1"/>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CA" sz="1600" b="0" i="0" u="none" strike="noStrike" cap="none">
                          <a:solidFill>
                            <a:srgbClr val="000000"/>
                          </a:solidFill>
                          <a:latin typeface="Calibri"/>
                          <a:ea typeface="Calibri"/>
                          <a:cs typeface="Calibri"/>
                          <a:sym typeface="Calibri"/>
                        </a:rPr>
                        <a:t>0.999</a:t>
                      </a:r>
                      <a:endParaRPr sz="1400" u="none" strike="noStrike" cap="none"/>
                    </a:p>
                  </a:txBody>
                  <a:tcPr marL="3800" marR="3800" marT="38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8EAF1"/>
                    </a:solidFill>
                  </a:tcPr>
                </a:tc>
                <a:extLst>
                  <a:ext uri="{0D108BD9-81ED-4DB2-BD59-A6C34878D82A}">
                    <a16:rowId xmlns:a16="http://schemas.microsoft.com/office/drawing/2014/main" val="10013"/>
                  </a:ext>
                </a:extLst>
              </a:tr>
              <a:tr h="237825">
                <a:tc>
                  <a:txBody>
                    <a:bodyPr/>
                    <a:lstStyle/>
                    <a:p>
                      <a:pPr marL="0" marR="0" lvl="0" indent="0" algn="l" rtl="0">
                        <a:lnSpc>
                          <a:spcPct val="100000"/>
                        </a:lnSpc>
                        <a:spcBef>
                          <a:spcPts val="0"/>
                        </a:spcBef>
                        <a:spcAft>
                          <a:spcPts val="0"/>
                        </a:spcAft>
                        <a:buClr>
                          <a:srgbClr val="000000"/>
                        </a:buClr>
                        <a:buSzPts val="1400"/>
                        <a:buFont typeface="Arial"/>
                        <a:buNone/>
                      </a:pPr>
                      <a:r>
                        <a:rPr lang="en-CA" sz="1400" b="1" i="0" u="sng" strike="noStrike" cap="none">
                          <a:solidFill>
                            <a:srgbClr val="000000"/>
                          </a:solidFill>
                          <a:latin typeface="Calibri"/>
                          <a:ea typeface="Calibri"/>
                          <a:cs typeface="Calibri"/>
                          <a:sym typeface="Calibri"/>
                        </a:rPr>
                        <a:t>XLE</a:t>
                      </a:r>
                      <a:endParaRPr sz="1400" u="none" strike="noStrike" cap="none"/>
                    </a:p>
                  </a:txBody>
                  <a:tcPr marL="3400" marR="3400" marT="34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CED2E2"/>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CA" sz="1600" b="0" i="0" u="none" strike="noStrike" cap="none">
                          <a:solidFill>
                            <a:srgbClr val="000000"/>
                          </a:solidFill>
                          <a:latin typeface="Calibri"/>
                          <a:ea typeface="Calibri"/>
                          <a:cs typeface="Calibri"/>
                          <a:sym typeface="Calibri"/>
                        </a:rPr>
                        <a:t>0.0249</a:t>
                      </a:r>
                      <a:endParaRPr sz="1400" u="none" strike="noStrike" cap="none"/>
                    </a:p>
                  </a:txBody>
                  <a:tcPr marL="3800" marR="3800" marT="38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CED2E2"/>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CA" sz="1600" b="0" i="0" u="none" strike="noStrike" cap="none">
                          <a:solidFill>
                            <a:srgbClr val="000000"/>
                          </a:solidFill>
                          <a:latin typeface="Calibri"/>
                          <a:ea typeface="Calibri"/>
                          <a:cs typeface="Calibri"/>
                          <a:sym typeface="Calibri"/>
                        </a:rPr>
                        <a:t>-1.526</a:t>
                      </a:r>
                      <a:endParaRPr sz="1400" u="none" strike="noStrike" cap="none"/>
                    </a:p>
                  </a:txBody>
                  <a:tcPr marL="3800" marR="3800" marT="38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CED2E2"/>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CA" sz="1600" b="0" i="0" u="none" strike="noStrike" cap="none">
                          <a:solidFill>
                            <a:srgbClr val="000000"/>
                          </a:solidFill>
                          <a:latin typeface="Calibri"/>
                          <a:ea typeface="Calibri"/>
                          <a:cs typeface="Calibri"/>
                          <a:sym typeface="Calibri"/>
                        </a:rPr>
                        <a:t>0.960</a:t>
                      </a:r>
                      <a:endParaRPr sz="1400" u="none" strike="noStrike" cap="none"/>
                    </a:p>
                  </a:txBody>
                  <a:tcPr marL="3800" marR="3800" marT="380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CED2E2"/>
                    </a:solidFill>
                  </a:tcPr>
                </a:tc>
                <a:extLst>
                  <a:ext uri="{0D108BD9-81ED-4DB2-BD59-A6C34878D82A}">
                    <a16:rowId xmlns:a16="http://schemas.microsoft.com/office/drawing/2014/main" val="10014"/>
                  </a:ext>
                </a:extLst>
              </a:tr>
              <a:tr h="237825">
                <a:tc>
                  <a:txBody>
                    <a:bodyPr/>
                    <a:lstStyle/>
                    <a:p>
                      <a:pPr marL="0" marR="0" lvl="0" indent="0" algn="l" rtl="0">
                        <a:lnSpc>
                          <a:spcPct val="100000"/>
                        </a:lnSpc>
                        <a:spcBef>
                          <a:spcPts val="0"/>
                        </a:spcBef>
                        <a:spcAft>
                          <a:spcPts val="0"/>
                        </a:spcAft>
                        <a:buClr>
                          <a:srgbClr val="000000"/>
                        </a:buClr>
                        <a:buSzPts val="1400"/>
                        <a:buFont typeface="Arial"/>
                        <a:buNone/>
                      </a:pPr>
                      <a:r>
                        <a:rPr lang="en-CA" sz="1400" b="1" i="0" u="sng" strike="noStrike" cap="none">
                          <a:solidFill>
                            <a:srgbClr val="000000"/>
                          </a:solidFill>
                          <a:latin typeface="Calibri"/>
                          <a:ea typeface="Calibri"/>
                          <a:cs typeface="Calibri"/>
                          <a:sym typeface="Calibri"/>
                        </a:rPr>
                        <a:t>XLF</a:t>
                      </a:r>
                      <a:endParaRPr sz="1400" u="none" strike="noStrike" cap="none"/>
                    </a:p>
                  </a:txBody>
                  <a:tcPr marL="3400" marR="3400" marT="34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CED2E2"/>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CA" sz="1600" b="0" i="0" u="none" strike="noStrike" cap="none">
                          <a:solidFill>
                            <a:srgbClr val="000000"/>
                          </a:solidFill>
                          <a:latin typeface="Calibri"/>
                          <a:ea typeface="Calibri"/>
                          <a:cs typeface="Calibri"/>
                          <a:sym typeface="Calibri"/>
                        </a:rPr>
                        <a:t>0.0052</a:t>
                      </a:r>
                      <a:endParaRPr sz="1400" u="none" strike="noStrike" cap="none"/>
                    </a:p>
                  </a:txBody>
                  <a:tcPr marL="3800" marR="3800" marT="38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8EAF1"/>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CA" sz="1600" b="0" i="0" u="none" strike="noStrike" cap="none">
                          <a:solidFill>
                            <a:srgbClr val="000000"/>
                          </a:solidFill>
                          <a:latin typeface="Calibri"/>
                          <a:ea typeface="Calibri"/>
                          <a:cs typeface="Calibri"/>
                          <a:sym typeface="Calibri"/>
                        </a:rPr>
                        <a:t>0.126</a:t>
                      </a:r>
                      <a:endParaRPr sz="1400" u="none" strike="noStrike" cap="none"/>
                    </a:p>
                  </a:txBody>
                  <a:tcPr marL="3800" marR="3800" marT="38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8EAF1"/>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CA" sz="1600" b="0" i="0" u="none" strike="noStrike" cap="none">
                          <a:solidFill>
                            <a:srgbClr val="000000"/>
                          </a:solidFill>
                          <a:latin typeface="Calibri"/>
                          <a:ea typeface="Calibri"/>
                          <a:cs typeface="Calibri"/>
                          <a:sym typeface="Calibri"/>
                        </a:rPr>
                        <a:t>0.997</a:t>
                      </a:r>
                      <a:endParaRPr sz="1400" u="none" strike="noStrike" cap="none"/>
                    </a:p>
                  </a:txBody>
                  <a:tcPr marL="3800" marR="3800" marT="380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8EAF1"/>
                    </a:solidFill>
                  </a:tcPr>
                </a:tc>
                <a:extLst>
                  <a:ext uri="{0D108BD9-81ED-4DB2-BD59-A6C34878D82A}">
                    <a16:rowId xmlns:a16="http://schemas.microsoft.com/office/drawing/2014/main" val="10015"/>
                  </a:ext>
                </a:extLst>
              </a:tr>
              <a:tr h="237825">
                <a:tc>
                  <a:txBody>
                    <a:bodyPr/>
                    <a:lstStyle/>
                    <a:p>
                      <a:pPr marL="0" marR="0" lvl="0" indent="0" algn="l" rtl="0">
                        <a:lnSpc>
                          <a:spcPct val="100000"/>
                        </a:lnSpc>
                        <a:spcBef>
                          <a:spcPts val="0"/>
                        </a:spcBef>
                        <a:spcAft>
                          <a:spcPts val="0"/>
                        </a:spcAft>
                        <a:buClr>
                          <a:srgbClr val="000000"/>
                        </a:buClr>
                        <a:buSzPts val="1400"/>
                        <a:buFont typeface="Arial"/>
                        <a:buNone/>
                      </a:pPr>
                      <a:r>
                        <a:rPr lang="en-CA" sz="1400" b="1" i="0" u="sng" strike="noStrike" cap="none">
                          <a:solidFill>
                            <a:srgbClr val="000000"/>
                          </a:solidFill>
                          <a:latin typeface="Calibri"/>
                          <a:ea typeface="Calibri"/>
                          <a:cs typeface="Calibri"/>
                          <a:sym typeface="Calibri"/>
                        </a:rPr>
                        <a:t>XLK</a:t>
                      </a:r>
                      <a:endParaRPr sz="1400" u="none" strike="noStrike" cap="none"/>
                    </a:p>
                  </a:txBody>
                  <a:tcPr marL="3400" marR="3400" marT="34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CED2E2"/>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CA" sz="1600" b="0" i="0" u="none" strike="noStrike" cap="none">
                          <a:solidFill>
                            <a:srgbClr val="000000"/>
                          </a:solidFill>
                          <a:latin typeface="Calibri"/>
                          <a:ea typeface="Calibri"/>
                          <a:cs typeface="Calibri"/>
                          <a:sym typeface="Calibri"/>
                        </a:rPr>
                        <a:t>0.0053</a:t>
                      </a:r>
                      <a:endParaRPr sz="1400" u="none" strike="noStrike" cap="none"/>
                    </a:p>
                  </a:txBody>
                  <a:tcPr marL="3800" marR="3800" marT="38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CED2E2"/>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CA" sz="1600" b="0" i="0" u="none" strike="noStrike" cap="none">
                          <a:solidFill>
                            <a:srgbClr val="000000"/>
                          </a:solidFill>
                          <a:latin typeface="Calibri"/>
                          <a:ea typeface="Calibri"/>
                          <a:cs typeface="Calibri"/>
                          <a:sym typeface="Calibri"/>
                        </a:rPr>
                        <a:t>-0.062</a:t>
                      </a:r>
                      <a:endParaRPr sz="1400" u="none" strike="noStrike" cap="none"/>
                    </a:p>
                  </a:txBody>
                  <a:tcPr marL="3800" marR="3800" marT="38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CED2E2"/>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CA" sz="1600" b="0" i="0" u="none" strike="noStrike" cap="none">
                          <a:solidFill>
                            <a:srgbClr val="000000"/>
                          </a:solidFill>
                          <a:latin typeface="Calibri"/>
                          <a:ea typeface="Calibri"/>
                          <a:cs typeface="Calibri"/>
                          <a:sym typeface="Calibri"/>
                        </a:rPr>
                        <a:t>0.647</a:t>
                      </a:r>
                      <a:endParaRPr sz="1400" u="none" strike="noStrike" cap="none"/>
                    </a:p>
                  </a:txBody>
                  <a:tcPr marL="3800" marR="3800" marT="380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CED2E2"/>
                    </a:solidFill>
                  </a:tcPr>
                </a:tc>
                <a:extLst>
                  <a:ext uri="{0D108BD9-81ED-4DB2-BD59-A6C34878D82A}">
                    <a16:rowId xmlns:a16="http://schemas.microsoft.com/office/drawing/2014/main" val="10016"/>
                  </a:ext>
                </a:extLst>
              </a:tr>
              <a:tr h="237825">
                <a:tc>
                  <a:txBody>
                    <a:bodyPr/>
                    <a:lstStyle/>
                    <a:p>
                      <a:pPr marL="0" marR="0" lvl="0" indent="0" algn="l" rtl="0">
                        <a:lnSpc>
                          <a:spcPct val="100000"/>
                        </a:lnSpc>
                        <a:spcBef>
                          <a:spcPts val="0"/>
                        </a:spcBef>
                        <a:spcAft>
                          <a:spcPts val="0"/>
                        </a:spcAft>
                        <a:buClr>
                          <a:srgbClr val="000000"/>
                        </a:buClr>
                        <a:buSzPts val="1400"/>
                        <a:buFont typeface="Arial"/>
                        <a:buNone/>
                      </a:pPr>
                      <a:r>
                        <a:rPr lang="en-CA" sz="1400" b="1" i="0" u="sng" strike="noStrike" cap="none">
                          <a:solidFill>
                            <a:srgbClr val="000000"/>
                          </a:solidFill>
                          <a:latin typeface="Calibri"/>
                          <a:ea typeface="Calibri"/>
                          <a:cs typeface="Calibri"/>
                          <a:sym typeface="Calibri"/>
                        </a:rPr>
                        <a:t>XLU</a:t>
                      </a:r>
                      <a:endParaRPr sz="1400" u="none" strike="noStrike" cap="none"/>
                    </a:p>
                  </a:txBody>
                  <a:tcPr marL="3400" marR="3400" marT="34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CED2E2"/>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CA" sz="1600" b="0" i="0" u="none" strike="noStrike" cap="none">
                          <a:solidFill>
                            <a:srgbClr val="000000"/>
                          </a:solidFill>
                          <a:latin typeface="Calibri"/>
                          <a:ea typeface="Calibri"/>
                          <a:cs typeface="Calibri"/>
                          <a:sym typeface="Calibri"/>
                        </a:rPr>
                        <a:t>0.0067</a:t>
                      </a:r>
                      <a:endParaRPr sz="1400" u="none" strike="noStrike" cap="none"/>
                    </a:p>
                  </a:txBody>
                  <a:tcPr marL="3800" marR="3800" marT="38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8EAF1"/>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CA" sz="1600" b="0" i="0" u="none" strike="noStrike" cap="none">
                          <a:solidFill>
                            <a:srgbClr val="000000"/>
                          </a:solidFill>
                          <a:latin typeface="Calibri"/>
                          <a:ea typeface="Calibri"/>
                          <a:cs typeface="Calibri"/>
                          <a:sym typeface="Calibri"/>
                        </a:rPr>
                        <a:t>-0.496</a:t>
                      </a:r>
                      <a:endParaRPr sz="1400" u="none" strike="noStrike" cap="none"/>
                    </a:p>
                  </a:txBody>
                  <a:tcPr marL="3800" marR="3800" marT="38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8EAF1"/>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CA" sz="1600" b="0" i="0" u="none" strike="noStrike" cap="none">
                          <a:solidFill>
                            <a:srgbClr val="000000"/>
                          </a:solidFill>
                          <a:latin typeface="Calibri"/>
                          <a:ea typeface="Calibri"/>
                          <a:cs typeface="Calibri"/>
                          <a:sym typeface="Calibri"/>
                        </a:rPr>
                        <a:t>0.932</a:t>
                      </a:r>
                      <a:endParaRPr sz="1400" u="none" strike="noStrike" cap="none"/>
                    </a:p>
                  </a:txBody>
                  <a:tcPr marL="3800" marR="3800" marT="380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8EAF1"/>
                    </a:solidFill>
                  </a:tcPr>
                </a:tc>
                <a:extLst>
                  <a:ext uri="{0D108BD9-81ED-4DB2-BD59-A6C34878D82A}">
                    <a16:rowId xmlns:a16="http://schemas.microsoft.com/office/drawing/2014/main" val="10017"/>
                  </a:ext>
                </a:extLst>
              </a:tr>
              <a:tr h="237825">
                <a:tc>
                  <a:txBody>
                    <a:bodyPr/>
                    <a:lstStyle/>
                    <a:p>
                      <a:pPr marL="0" marR="0" lvl="0" indent="0" algn="l" rtl="0">
                        <a:lnSpc>
                          <a:spcPct val="100000"/>
                        </a:lnSpc>
                        <a:spcBef>
                          <a:spcPts val="0"/>
                        </a:spcBef>
                        <a:spcAft>
                          <a:spcPts val="0"/>
                        </a:spcAft>
                        <a:buClr>
                          <a:srgbClr val="000000"/>
                        </a:buClr>
                        <a:buSzPts val="1400"/>
                        <a:buFont typeface="Arial"/>
                        <a:buNone/>
                      </a:pPr>
                      <a:r>
                        <a:rPr lang="en-CA" sz="1400" b="1" i="0" u="sng" strike="noStrike" cap="none">
                          <a:solidFill>
                            <a:srgbClr val="000000"/>
                          </a:solidFill>
                          <a:latin typeface="Calibri"/>
                          <a:ea typeface="Calibri"/>
                          <a:cs typeface="Calibri"/>
                          <a:sym typeface="Calibri"/>
                        </a:rPr>
                        <a:t>XLV</a:t>
                      </a:r>
                      <a:endParaRPr sz="1400" u="none" strike="noStrike" cap="none"/>
                    </a:p>
                  </a:txBody>
                  <a:tcPr marL="3400" marR="3400" marT="34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CED2E2"/>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CA" sz="1600" b="0" i="0" u="none" strike="noStrike" cap="none">
                          <a:solidFill>
                            <a:srgbClr val="000000"/>
                          </a:solidFill>
                          <a:latin typeface="Calibri"/>
                          <a:ea typeface="Calibri"/>
                          <a:cs typeface="Calibri"/>
                          <a:sym typeface="Calibri"/>
                        </a:rPr>
                        <a:t>0.0093</a:t>
                      </a:r>
                      <a:endParaRPr sz="1400" u="none" strike="noStrike" cap="none"/>
                    </a:p>
                  </a:txBody>
                  <a:tcPr marL="3800" marR="3800" marT="38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CED2E2"/>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CA" sz="1600" b="0" i="0" u="none" strike="noStrike" cap="none">
                          <a:solidFill>
                            <a:srgbClr val="000000"/>
                          </a:solidFill>
                          <a:latin typeface="Calibri"/>
                          <a:ea typeface="Calibri"/>
                          <a:cs typeface="Calibri"/>
                          <a:sym typeface="Calibri"/>
                        </a:rPr>
                        <a:t>-2.281</a:t>
                      </a:r>
                      <a:endParaRPr sz="1400" u="none" strike="noStrike" cap="none"/>
                    </a:p>
                  </a:txBody>
                  <a:tcPr marL="3800" marR="3800" marT="3800" marB="0" anchor="b">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CED2E2"/>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CA" sz="1600" b="0" i="0" u="none" strike="noStrike" cap="none">
                          <a:solidFill>
                            <a:srgbClr val="000000"/>
                          </a:solidFill>
                          <a:latin typeface="Calibri"/>
                          <a:ea typeface="Calibri"/>
                          <a:cs typeface="Calibri"/>
                          <a:sym typeface="Calibri"/>
                        </a:rPr>
                        <a:t>0.700</a:t>
                      </a:r>
                      <a:endParaRPr sz="1400" u="none" strike="noStrike" cap="none"/>
                    </a:p>
                  </a:txBody>
                  <a:tcPr marL="3800" marR="3800" marT="380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CED2E2"/>
                    </a:solidFill>
                  </a:tcPr>
                </a:tc>
                <a:extLst>
                  <a:ext uri="{0D108BD9-81ED-4DB2-BD59-A6C34878D82A}">
                    <a16:rowId xmlns:a16="http://schemas.microsoft.com/office/drawing/2014/main" val="10018"/>
                  </a:ext>
                </a:extLst>
              </a:tr>
              <a:tr h="237825">
                <a:tc>
                  <a:txBody>
                    <a:bodyPr/>
                    <a:lstStyle/>
                    <a:p>
                      <a:pPr marL="0" marR="0" lvl="0" indent="0" algn="l" rtl="0">
                        <a:lnSpc>
                          <a:spcPct val="100000"/>
                        </a:lnSpc>
                        <a:spcBef>
                          <a:spcPts val="0"/>
                        </a:spcBef>
                        <a:spcAft>
                          <a:spcPts val="0"/>
                        </a:spcAft>
                        <a:buClr>
                          <a:srgbClr val="000000"/>
                        </a:buClr>
                        <a:buSzPts val="1400"/>
                        <a:buFont typeface="Arial"/>
                        <a:buNone/>
                      </a:pPr>
                      <a:r>
                        <a:rPr lang="en-CA" sz="1400" b="1" i="0" u="sng" strike="noStrike" cap="none">
                          <a:solidFill>
                            <a:srgbClr val="000000"/>
                          </a:solidFill>
                          <a:latin typeface="Calibri"/>
                          <a:ea typeface="Calibri"/>
                          <a:cs typeface="Calibri"/>
                          <a:sym typeface="Calibri"/>
                        </a:rPr>
                        <a:t>XLY</a:t>
                      </a:r>
                      <a:endParaRPr sz="1400" u="none" strike="noStrike" cap="none"/>
                    </a:p>
                  </a:txBody>
                  <a:tcPr marL="3400" marR="3400" marT="34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CED2E2"/>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CA" sz="1600" b="0" i="0" u="none" strike="noStrike" cap="none">
                          <a:solidFill>
                            <a:srgbClr val="000000"/>
                          </a:solidFill>
                          <a:latin typeface="Calibri"/>
                          <a:ea typeface="Calibri"/>
                          <a:cs typeface="Calibri"/>
                          <a:sym typeface="Calibri"/>
                        </a:rPr>
                        <a:t>0.0044</a:t>
                      </a:r>
                      <a:endParaRPr sz="1400" u="none" strike="noStrike" cap="none"/>
                    </a:p>
                  </a:txBody>
                  <a:tcPr marL="3800" marR="3800" marT="38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8EAF1"/>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CA" sz="1600" b="0" i="0" u="none" strike="noStrike" cap="none">
                          <a:solidFill>
                            <a:srgbClr val="000000"/>
                          </a:solidFill>
                          <a:latin typeface="Calibri"/>
                          <a:ea typeface="Calibri"/>
                          <a:cs typeface="Calibri"/>
                          <a:sym typeface="Calibri"/>
                        </a:rPr>
                        <a:t>0.036</a:t>
                      </a:r>
                      <a:endParaRPr sz="1400" u="none" strike="noStrike" cap="none"/>
                    </a:p>
                  </a:txBody>
                  <a:tcPr marL="3800" marR="3800" marT="3800" marB="0" anchor="b">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8EAF1"/>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CA" sz="1600" b="0" i="0" u="none" strike="noStrike" cap="none">
                          <a:solidFill>
                            <a:srgbClr val="000000"/>
                          </a:solidFill>
                          <a:latin typeface="Calibri"/>
                          <a:ea typeface="Calibri"/>
                          <a:cs typeface="Calibri"/>
                          <a:sym typeface="Calibri"/>
                        </a:rPr>
                        <a:t>0.730</a:t>
                      </a:r>
                      <a:endParaRPr sz="1400" u="none" strike="noStrike" cap="none"/>
                    </a:p>
                  </a:txBody>
                  <a:tcPr marL="3800" marR="3800" marT="380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8EAF1"/>
                    </a:solidFill>
                  </a:tcPr>
                </a:tc>
                <a:extLst>
                  <a:ext uri="{0D108BD9-81ED-4DB2-BD59-A6C34878D82A}">
                    <a16:rowId xmlns:a16="http://schemas.microsoft.com/office/drawing/2014/main" val="10019"/>
                  </a:ext>
                </a:extLst>
              </a:tr>
              <a:tr h="237825">
                <a:tc>
                  <a:txBody>
                    <a:bodyPr/>
                    <a:lstStyle/>
                    <a:p>
                      <a:pPr marL="0" marR="0" lvl="0" indent="0" algn="l" rtl="0">
                        <a:lnSpc>
                          <a:spcPct val="100000"/>
                        </a:lnSpc>
                        <a:spcBef>
                          <a:spcPts val="0"/>
                        </a:spcBef>
                        <a:spcAft>
                          <a:spcPts val="0"/>
                        </a:spcAft>
                        <a:buClr>
                          <a:srgbClr val="000000"/>
                        </a:buClr>
                        <a:buSzPts val="1400"/>
                        <a:buFont typeface="Arial"/>
                        <a:buNone/>
                      </a:pPr>
                      <a:r>
                        <a:rPr lang="en-CA" sz="1400" b="1" i="0" u="sng" strike="noStrike" cap="none">
                          <a:solidFill>
                            <a:srgbClr val="000000"/>
                          </a:solidFill>
                          <a:latin typeface="Calibri"/>
                          <a:ea typeface="Calibri"/>
                          <a:cs typeface="Calibri"/>
                          <a:sym typeface="Calibri"/>
                        </a:rPr>
                        <a:t>SIL</a:t>
                      </a:r>
                      <a:endParaRPr sz="1400" u="none" strike="noStrike" cap="none"/>
                    </a:p>
                  </a:txBody>
                  <a:tcPr marL="3400" marR="3400" marT="34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CED2E2"/>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CA" sz="1600" b="0" i="0" u="none" strike="noStrike" cap="none">
                          <a:solidFill>
                            <a:srgbClr val="000000"/>
                          </a:solidFill>
                          <a:latin typeface="Calibri"/>
                          <a:ea typeface="Calibri"/>
                          <a:cs typeface="Calibri"/>
                          <a:sym typeface="Calibri"/>
                        </a:rPr>
                        <a:t>0.0049</a:t>
                      </a:r>
                      <a:endParaRPr sz="1400" u="none" strike="noStrike" cap="none"/>
                    </a:p>
                  </a:txBody>
                  <a:tcPr marL="3800" marR="3800" marT="38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8EAF1"/>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CA" sz="1600" b="0" i="0" u="none" strike="noStrike" cap="none">
                          <a:solidFill>
                            <a:srgbClr val="000000"/>
                          </a:solidFill>
                          <a:latin typeface="Calibri"/>
                          <a:ea typeface="Calibri"/>
                          <a:cs typeface="Calibri"/>
                          <a:sym typeface="Calibri"/>
                        </a:rPr>
                        <a:t>-1.143</a:t>
                      </a:r>
                      <a:endParaRPr sz="1400" u="none" strike="noStrike" cap="none"/>
                    </a:p>
                  </a:txBody>
                  <a:tcPr marL="3800" marR="3800" marT="38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8EAF1"/>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CA" sz="1600" b="0" i="0" u="none" strike="noStrike" cap="none">
                          <a:solidFill>
                            <a:srgbClr val="000000"/>
                          </a:solidFill>
                          <a:latin typeface="Calibri"/>
                          <a:ea typeface="Calibri"/>
                          <a:cs typeface="Calibri"/>
                          <a:sym typeface="Calibri"/>
                        </a:rPr>
                        <a:t>0.843</a:t>
                      </a:r>
                      <a:endParaRPr sz="1400" u="none" strike="noStrike" cap="none"/>
                    </a:p>
                  </a:txBody>
                  <a:tcPr marL="3800" marR="3800" marT="38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8EAF1"/>
                    </a:solidFill>
                  </a:tcPr>
                </a:tc>
                <a:extLst>
                  <a:ext uri="{0D108BD9-81ED-4DB2-BD59-A6C34878D82A}">
                    <a16:rowId xmlns:a16="http://schemas.microsoft.com/office/drawing/2014/main" val="10020"/>
                  </a:ext>
                </a:extLst>
              </a:tr>
            </a:tbl>
          </a:graphicData>
        </a:graphic>
      </p:graphicFrame>
      <p:graphicFrame>
        <p:nvGraphicFramePr>
          <p:cNvPr id="274" name="Google Shape;274;p33"/>
          <p:cNvGraphicFramePr/>
          <p:nvPr/>
        </p:nvGraphicFramePr>
        <p:xfrm>
          <a:off x="4626025" y="1825658"/>
          <a:ext cx="5198350" cy="5177410"/>
        </p:xfrm>
        <a:graphic>
          <a:graphicData uri="http://schemas.openxmlformats.org/drawingml/2006/table">
            <a:tbl>
              <a:tblPr>
                <a:noFill/>
              </a:tblPr>
              <a:tblGrid>
                <a:gridCol w="566275">
                  <a:extLst>
                    <a:ext uri="{9D8B030D-6E8A-4147-A177-3AD203B41FA5}">
                      <a16:colId xmlns:a16="http://schemas.microsoft.com/office/drawing/2014/main" val="20000"/>
                    </a:ext>
                  </a:extLst>
                </a:gridCol>
                <a:gridCol w="826750">
                  <a:extLst>
                    <a:ext uri="{9D8B030D-6E8A-4147-A177-3AD203B41FA5}">
                      <a16:colId xmlns:a16="http://schemas.microsoft.com/office/drawing/2014/main" val="20001"/>
                    </a:ext>
                  </a:extLst>
                </a:gridCol>
                <a:gridCol w="1041925">
                  <a:extLst>
                    <a:ext uri="{9D8B030D-6E8A-4147-A177-3AD203B41FA5}">
                      <a16:colId xmlns:a16="http://schemas.microsoft.com/office/drawing/2014/main" val="20002"/>
                    </a:ext>
                  </a:extLst>
                </a:gridCol>
                <a:gridCol w="826750">
                  <a:extLst>
                    <a:ext uri="{9D8B030D-6E8A-4147-A177-3AD203B41FA5}">
                      <a16:colId xmlns:a16="http://schemas.microsoft.com/office/drawing/2014/main" val="20003"/>
                    </a:ext>
                  </a:extLst>
                </a:gridCol>
                <a:gridCol w="1109900">
                  <a:extLst>
                    <a:ext uri="{9D8B030D-6E8A-4147-A177-3AD203B41FA5}">
                      <a16:colId xmlns:a16="http://schemas.microsoft.com/office/drawing/2014/main" val="20004"/>
                    </a:ext>
                  </a:extLst>
                </a:gridCol>
                <a:gridCol w="826750">
                  <a:extLst>
                    <a:ext uri="{9D8B030D-6E8A-4147-A177-3AD203B41FA5}">
                      <a16:colId xmlns:a16="http://schemas.microsoft.com/office/drawing/2014/main" val="20005"/>
                    </a:ext>
                  </a:extLst>
                </a:gridCol>
              </a:tblGrid>
              <a:tr h="234425">
                <a:tc gridSpan="6">
                  <a:txBody>
                    <a:bodyPr/>
                    <a:lstStyle/>
                    <a:p>
                      <a:pPr marL="0" marR="0" lvl="0" indent="0" algn="ctr" rtl="0">
                        <a:lnSpc>
                          <a:spcPct val="100000"/>
                        </a:lnSpc>
                        <a:spcBef>
                          <a:spcPts val="0"/>
                        </a:spcBef>
                        <a:spcAft>
                          <a:spcPts val="0"/>
                        </a:spcAft>
                        <a:buClr>
                          <a:srgbClr val="000000"/>
                        </a:buClr>
                        <a:buSzPts val="1400"/>
                        <a:buFont typeface="Arial"/>
                        <a:buNone/>
                      </a:pPr>
                      <a:r>
                        <a:rPr lang="en-CA" sz="1400" b="1" i="0" u="none" strike="noStrike" cap="none">
                          <a:solidFill>
                            <a:srgbClr val="FFFFFF"/>
                          </a:solidFill>
                          <a:latin typeface="Calibri"/>
                          <a:ea typeface="Calibri"/>
                          <a:cs typeface="Calibri"/>
                          <a:sym typeface="Calibri"/>
                        </a:rPr>
                        <a:t>Gradient Boosting Classification</a:t>
                      </a:r>
                      <a:endParaRPr sz="1400" u="none" strike="noStrike" cap="none"/>
                    </a:p>
                  </a:txBody>
                  <a:tcPr marL="3400" marR="3400" marT="3400" marB="0" anchor="ctr">
                    <a:lnL w="12700" cap="flat" cmpd="sng">
                      <a:solidFill>
                        <a:srgbClr val="FFFFFF"/>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9050" cap="flat" cmpd="sng">
                      <a:solidFill>
                        <a:srgbClr val="FFFFFF"/>
                      </a:solidFill>
                      <a:prstDash val="solid"/>
                      <a:round/>
                      <a:headEnd type="none" w="sm" len="sm"/>
                      <a:tailEnd type="none" w="sm" len="sm"/>
                    </a:lnB>
                    <a:solidFill>
                      <a:srgbClr val="253356"/>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237825">
                <a:tc>
                  <a:txBody>
                    <a:bodyPr/>
                    <a:lstStyle/>
                    <a:p>
                      <a:pPr marL="0" marR="0" lvl="0" indent="0" algn="l" rtl="0">
                        <a:lnSpc>
                          <a:spcPct val="100000"/>
                        </a:lnSpc>
                        <a:spcBef>
                          <a:spcPts val="0"/>
                        </a:spcBef>
                        <a:spcAft>
                          <a:spcPts val="0"/>
                        </a:spcAft>
                        <a:buClr>
                          <a:srgbClr val="000000"/>
                        </a:buClr>
                        <a:buSzPts val="1400"/>
                        <a:buFont typeface="Arial"/>
                        <a:buNone/>
                      </a:pPr>
                      <a:endParaRPr sz="1400" b="1" i="0" u="sng" strike="noStrike" cap="none">
                        <a:solidFill>
                          <a:srgbClr val="000000"/>
                        </a:solidFill>
                        <a:latin typeface="Calibri"/>
                        <a:ea typeface="Calibri"/>
                        <a:cs typeface="Calibri"/>
                        <a:sym typeface="Calibri"/>
                      </a:endParaRPr>
                    </a:p>
                  </a:txBody>
                  <a:tcPr marL="3400" marR="3400" marT="34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CED2E2"/>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CA" sz="1400" b="1" i="0" u="sng" strike="noStrike" cap="none">
                          <a:solidFill>
                            <a:srgbClr val="000000"/>
                          </a:solidFill>
                          <a:latin typeface="Calibri"/>
                          <a:ea typeface="Calibri"/>
                          <a:cs typeface="Calibri"/>
                          <a:sym typeface="Calibri"/>
                        </a:rPr>
                        <a:t>error</a:t>
                      </a:r>
                      <a:endParaRPr sz="1400" u="none" strike="noStrike" cap="none"/>
                    </a:p>
                  </a:txBody>
                  <a:tcPr marL="3400" marR="3400" marT="34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CED2E2"/>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CA" sz="1400" b="1" i="0" u="sng" strike="noStrike" cap="none">
                          <a:solidFill>
                            <a:srgbClr val="000000"/>
                          </a:solidFill>
                          <a:latin typeface="Calibri"/>
                          <a:ea typeface="Calibri"/>
                          <a:cs typeface="Calibri"/>
                          <a:sym typeface="Calibri"/>
                        </a:rPr>
                        <a:t>test accuracy</a:t>
                      </a:r>
                      <a:endParaRPr sz="1400" u="none" strike="noStrike" cap="none"/>
                    </a:p>
                  </a:txBody>
                  <a:tcPr marL="3400" marR="3400" marT="34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CED2E2"/>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CA" sz="1400" b="1" i="0" u="sng" strike="noStrike" cap="none">
                          <a:solidFill>
                            <a:srgbClr val="000000"/>
                          </a:solidFill>
                          <a:latin typeface="Calibri"/>
                          <a:ea typeface="Calibri"/>
                          <a:cs typeface="Calibri"/>
                          <a:sym typeface="Calibri"/>
                        </a:rPr>
                        <a:t>testr2</a:t>
                      </a:r>
                      <a:endParaRPr sz="1400" u="none" strike="noStrike" cap="none"/>
                    </a:p>
                  </a:txBody>
                  <a:tcPr marL="3400" marR="3400" marT="34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CED2E2"/>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CA" sz="1400" b="1" i="0" u="sng" strike="noStrike" cap="none">
                          <a:solidFill>
                            <a:srgbClr val="000000"/>
                          </a:solidFill>
                          <a:latin typeface="Calibri"/>
                          <a:ea typeface="Calibri"/>
                          <a:cs typeface="Calibri"/>
                          <a:sym typeface="Calibri"/>
                        </a:rPr>
                        <a:t>train accuracy</a:t>
                      </a:r>
                      <a:endParaRPr sz="1400" u="none" strike="noStrike" cap="none"/>
                    </a:p>
                  </a:txBody>
                  <a:tcPr marL="3400" marR="3400" marT="34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CED2E2"/>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CA" sz="1400" b="1" i="0" u="sng" strike="noStrike" cap="none">
                          <a:solidFill>
                            <a:srgbClr val="000000"/>
                          </a:solidFill>
                          <a:latin typeface="Calibri"/>
                          <a:ea typeface="Calibri"/>
                          <a:cs typeface="Calibri"/>
                          <a:sym typeface="Calibri"/>
                        </a:rPr>
                        <a:t>trainr2</a:t>
                      </a:r>
                      <a:endParaRPr sz="1400" u="none" strike="noStrike" cap="none"/>
                    </a:p>
                  </a:txBody>
                  <a:tcPr marL="3400" marR="3400" marT="34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CED2E2"/>
                    </a:solidFill>
                  </a:tcPr>
                </a:tc>
                <a:extLst>
                  <a:ext uri="{0D108BD9-81ED-4DB2-BD59-A6C34878D82A}">
                    <a16:rowId xmlns:a16="http://schemas.microsoft.com/office/drawing/2014/main" val="10001"/>
                  </a:ext>
                </a:extLst>
              </a:tr>
              <a:tr h="237825">
                <a:tc>
                  <a:txBody>
                    <a:bodyPr/>
                    <a:lstStyle/>
                    <a:p>
                      <a:pPr marL="0" marR="0" lvl="0" indent="0" algn="l" rtl="0">
                        <a:lnSpc>
                          <a:spcPct val="100000"/>
                        </a:lnSpc>
                        <a:spcBef>
                          <a:spcPts val="0"/>
                        </a:spcBef>
                        <a:spcAft>
                          <a:spcPts val="0"/>
                        </a:spcAft>
                        <a:buClr>
                          <a:srgbClr val="000000"/>
                        </a:buClr>
                        <a:buSzPts val="1400"/>
                        <a:buFont typeface="Arial"/>
                        <a:buNone/>
                      </a:pPr>
                      <a:r>
                        <a:rPr lang="en-CA" sz="1400" b="1" i="0" u="sng" strike="noStrike" cap="none">
                          <a:solidFill>
                            <a:srgbClr val="000000"/>
                          </a:solidFill>
                          <a:latin typeface="Calibri"/>
                          <a:ea typeface="Calibri"/>
                          <a:cs typeface="Calibri"/>
                          <a:sym typeface="Calibri"/>
                        </a:rPr>
                        <a:t>FXU</a:t>
                      </a:r>
                      <a:endParaRPr sz="1400" u="none" strike="noStrike" cap="none"/>
                    </a:p>
                  </a:txBody>
                  <a:tcPr marL="3400" marR="3400" marT="34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CED2E2"/>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CA" sz="1600" b="0" i="0" u="none" strike="noStrike" cap="none">
                          <a:solidFill>
                            <a:srgbClr val="000000"/>
                          </a:solidFill>
                          <a:latin typeface="Calibri"/>
                          <a:ea typeface="Calibri"/>
                          <a:cs typeface="Calibri"/>
                          <a:sym typeface="Calibri"/>
                        </a:rPr>
                        <a:t>0.9202</a:t>
                      </a:r>
                      <a:endParaRPr sz="1400" u="none" strike="noStrike" cap="none"/>
                    </a:p>
                  </a:txBody>
                  <a:tcPr marL="3800" marR="3800" marT="38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8EAF1"/>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CA" sz="1600" b="0" i="0" u="none" strike="noStrike" cap="none">
                          <a:solidFill>
                            <a:srgbClr val="000000"/>
                          </a:solidFill>
                          <a:latin typeface="Calibri"/>
                          <a:ea typeface="Calibri"/>
                          <a:cs typeface="Calibri"/>
                          <a:sym typeface="Calibri"/>
                        </a:rPr>
                        <a:t>0.274</a:t>
                      </a:r>
                      <a:endParaRPr sz="1400" u="none" strike="noStrike" cap="none"/>
                    </a:p>
                  </a:txBody>
                  <a:tcPr marL="3800" marR="3800" marT="38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8EAF1"/>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CA" sz="1600" b="0" i="0" u="none" strike="noStrike" cap="none">
                          <a:solidFill>
                            <a:srgbClr val="000000"/>
                          </a:solidFill>
                          <a:latin typeface="Calibri"/>
                          <a:ea typeface="Calibri"/>
                          <a:cs typeface="Calibri"/>
                          <a:sym typeface="Calibri"/>
                        </a:rPr>
                        <a:t>-0.395</a:t>
                      </a:r>
                      <a:endParaRPr sz="1400" u="none" strike="noStrike" cap="none"/>
                    </a:p>
                  </a:txBody>
                  <a:tcPr marL="3800" marR="3800" marT="38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8EAF1"/>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CA" sz="1600" b="0" i="0" u="none" strike="noStrike" cap="none">
                          <a:solidFill>
                            <a:srgbClr val="000000"/>
                          </a:solidFill>
                          <a:latin typeface="Calibri"/>
                          <a:ea typeface="Calibri"/>
                          <a:cs typeface="Calibri"/>
                          <a:sym typeface="Calibri"/>
                        </a:rPr>
                        <a:t>1.0000</a:t>
                      </a:r>
                      <a:endParaRPr sz="1400" u="none" strike="noStrike" cap="none"/>
                    </a:p>
                  </a:txBody>
                  <a:tcPr marL="3800" marR="3800" marT="38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8EAF1"/>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CA" sz="1600" b="0" i="0" u="none" strike="noStrike" cap="none">
                          <a:solidFill>
                            <a:srgbClr val="000000"/>
                          </a:solidFill>
                          <a:latin typeface="Calibri"/>
                          <a:ea typeface="Calibri"/>
                          <a:cs typeface="Calibri"/>
                          <a:sym typeface="Calibri"/>
                        </a:rPr>
                        <a:t>1.000</a:t>
                      </a:r>
                      <a:endParaRPr sz="1400" u="none" strike="noStrike" cap="none"/>
                    </a:p>
                  </a:txBody>
                  <a:tcPr marL="3800" marR="3800" marT="38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8EAF1"/>
                    </a:solidFill>
                  </a:tcPr>
                </a:tc>
                <a:extLst>
                  <a:ext uri="{0D108BD9-81ED-4DB2-BD59-A6C34878D82A}">
                    <a16:rowId xmlns:a16="http://schemas.microsoft.com/office/drawing/2014/main" val="10002"/>
                  </a:ext>
                </a:extLst>
              </a:tr>
              <a:tr h="237825">
                <a:tc>
                  <a:txBody>
                    <a:bodyPr/>
                    <a:lstStyle/>
                    <a:p>
                      <a:pPr marL="0" marR="0" lvl="0" indent="0" algn="l" rtl="0">
                        <a:lnSpc>
                          <a:spcPct val="100000"/>
                        </a:lnSpc>
                        <a:spcBef>
                          <a:spcPts val="0"/>
                        </a:spcBef>
                        <a:spcAft>
                          <a:spcPts val="0"/>
                        </a:spcAft>
                        <a:buClr>
                          <a:srgbClr val="000000"/>
                        </a:buClr>
                        <a:buSzPts val="1400"/>
                        <a:buFont typeface="Arial"/>
                        <a:buNone/>
                      </a:pPr>
                      <a:r>
                        <a:rPr lang="en-CA" sz="1400" b="1" i="0" u="sng" strike="noStrike" cap="none">
                          <a:solidFill>
                            <a:srgbClr val="000000"/>
                          </a:solidFill>
                          <a:latin typeface="Calibri"/>
                          <a:ea typeface="Calibri"/>
                          <a:cs typeface="Calibri"/>
                          <a:sym typeface="Calibri"/>
                        </a:rPr>
                        <a:t>GDX</a:t>
                      </a:r>
                      <a:endParaRPr sz="1400" u="none" strike="noStrike" cap="none"/>
                    </a:p>
                  </a:txBody>
                  <a:tcPr marL="3400" marR="3400" marT="34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CED2E2"/>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CA" sz="1600" b="0" i="0" u="none" strike="noStrike" cap="none">
                          <a:solidFill>
                            <a:srgbClr val="000000"/>
                          </a:solidFill>
                          <a:latin typeface="Calibri"/>
                          <a:ea typeface="Calibri"/>
                          <a:cs typeface="Calibri"/>
                          <a:sym typeface="Calibri"/>
                        </a:rPr>
                        <a:t>0.9476</a:t>
                      </a:r>
                      <a:endParaRPr sz="1400" u="none" strike="noStrike" cap="none"/>
                    </a:p>
                  </a:txBody>
                  <a:tcPr marL="3800" marR="3800" marT="38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CED2E2"/>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CA" sz="1600" b="0" i="0" u="none" strike="noStrike" cap="none">
                          <a:solidFill>
                            <a:srgbClr val="000000"/>
                          </a:solidFill>
                          <a:latin typeface="Calibri"/>
                          <a:ea typeface="Calibri"/>
                          <a:cs typeface="Calibri"/>
                          <a:sym typeface="Calibri"/>
                        </a:rPr>
                        <a:t>0.374</a:t>
                      </a:r>
                      <a:endParaRPr sz="1400" u="none" strike="noStrike" cap="none"/>
                    </a:p>
                  </a:txBody>
                  <a:tcPr marL="3800" marR="3800" marT="38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CED2E2"/>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CA" sz="1600" b="0" i="0" u="none" strike="noStrike" cap="none">
                          <a:solidFill>
                            <a:srgbClr val="000000"/>
                          </a:solidFill>
                          <a:latin typeface="Calibri"/>
                          <a:ea typeface="Calibri"/>
                          <a:cs typeface="Calibri"/>
                          <a:sym typeface="Calibri"/>
                        </a:rPr>
                        <a:t>-1.639</a:t>
                      </a:r>
                      <a:endParaRPr sz="1400" u="none" strike="noStrike" cap="none"/>
                    </a:p>
                  </a:txBody>
                  <a:tcPr marL="3800" marR="3800" marT="38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CED2E2"/>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CA" sz="1600" b="0" i="0" u="none" strike="noStrike" cap="none">
                          <a:solidFill>
                            <a:srgbClr val="000000"/>
                          </a:solidFill>
                          <a:latin typeface="Calibri"/>
                          <a:ea typeface="Calibri"/>
                          <a:cs typeface="Calibri"/>
                          <a:sym typeface="Calibri"/>
                        </a:rPr>
                        <a:t>1.0000</a:t>
                      </a:r>
                      <a:endParaRPr sz="1400" u="none" strike="noStrike" cap="none"/>
                    </a:p>
                  </a:txBody>
                  <a:tcPr marL="3800" marR="3800" marT="38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CED2E2"/>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CA" sz="1600" b="0" i="0" u="none" strike="noStrike" cap="none">
                          <a:solidFill>
                            <a:srgbClr val="000000"/>
                          </a:solidFill>
                          <a:latin typeface="Calibri"/>
                          <a:ea typeface="Calibri"/>
                          <a:cs typeface="Calibri"/>
                          <a:sym typeface="Calibri"/>
                        </a:rPr>
                        <a:t>1.000</a:t>
                      </a:r>
                      <a:endParaRPr sz="1400" u="none" strike="noStrike" cap="none"/>
                    </a:p>
                  </a:txBody>
                  <a:tcPr marL="3800" marR="3800" marT="38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CED2E2"/>
                    </a:solidFill>
                  </a:tcPr>
                </a:tc>
                <a:extLst>
                  <a:ext uri="{0D108BD9-81ED-4DB2-BD59-A6C34878D82A}">
                    <a16:rowId xmlns:a16="http://schemas.microsoft.com/office/drawing/2014/main" val="10003"/>
                  </a:ext>
                </a:extLst>
              </a:tr>
              <a:tr h="237825">
                <a:tc>
                  <a:txBody>
                    <a:bodyPr/>
                    <a:lstStyle/>
                    <a:p>
                      <a:pPr marL="0" marR="0" lvl="0" indent="0" algn="l" rtl="0">
                        <a:lnSpc>
                          <a:spcPct val="100000"/>
                        </a:lnSpc>
                        <a:spcBef>
                          <a:spcPts val="0"/>
                        </a:spcBef>
                        <a:spcAft>
                          <a:spcPts val="0"/>
                        </a:spcAft>
                        <a:buClr>
                          <a:srgbClr val="000000"/>
                        </a:buClr>
                        <a:buSzPts val="1400"/>
                        <a:buFont typeface="Arial"/>
                        <a:buNone/>
                      </a:pPr>
                      <a:r>
                        <a:rPr lang="en-CA" sz="1400" b="1" i="0" u="sng" strike="noStrike" cap="none">
                          <a:solidFill>
                            <a:srgbClr val="000000"/>
                          </a:solidFill>
                          <a:latin typeface="Calibri"/>
                          <a:ea typeface="Calibri"/>
                          <a:cs typeface="Calibri"/>
                          <a:sym typeface="Calibri"/>
                        </a:rPr>
                        <a:t>KBE</a:t>
                      </a:r>
                      <a:endParaRPr sz="1400" u="none" strike="noStrike" cap="none"/>
                    </a:p>
                  </a:txBody>
                  <a:tcPr marL="3400" marR="3400" marT="34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CED2E2"/>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CA" sz="1600" b="0" i="0" u="none" strike="noStrike" cap="none">
                          <a:solidFill>
                            <a:srgbClr val="000000"/>
                          </a:solidFill>
                          <a:latin typeface="Calibri"/>
                          <a:ea typeface="Calibri"/>
                          <a:cs typeface="Calibri"/>
                          <a:sym typeface="Calibri"/>
                        </a:rPr>
                        <a:t>1.0723</a:t>
                      </a:r>
                      <a:endParaRPr sz="1400" u="none" strike="noStrike" cap="none"/>
                    </a:p>
                  </a:txBody>
                  <a:tcPr marL="3800" marR="3800" marT="38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8EAF1"/>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CA" sz="1600" b="0" i="0" u="none" strike="noStrike" cap="none">
                          <a:solidFill>
                            <a:srgbClr val="000000"/>
                          </a:solidFill>
                          <a:latin typeface="Calibri"/>
                          <a:ea typeface="Calibri"/>
                          <a:cs typeface="Calibri"/>
                          <a:sym typeface="Calibri"/>
                        </a:rPr>
                        <a:t>0.436</a:t>
                      </a:r>
                      <a:endParaRPr sz="1400" u="none" strike="noStrike" cap="none"/>
                    </a:p>
                  </a:txBody>
                  <a:tcPr marL="3800" marR="3800" marT="38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8EAF1"/>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CA" sz="1600" b="0" i="0" u="none" strike="noStrike" cap="none">
                          <a:solidFill>
                            <a:srgbClr val="000000"/>
                          </a:solidFill>
                          <a:latin typeface="Calibri"/>
                          <a:ea typeface="Calibri"/>
                          <a:cs typeface="Calibri"/>
                          <a:sym typeface="Calibri"/>
                        </a:rPr>
                        <a:t>-1.028</a:t>
                      </a:r>
                      <a:endParaRPr sz="1400" u="none" strike="noStrike" cap="none"/>
                    </a:p>
                  </a:txBody>
                  <a:tcPr marL="3800" marR="3800" marT="38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8EAF1"/>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CA" sz="1600" b="0" i="0" u="none" strike="noStrike" cap="none">
                          <a:solidFill>
                            <a:srgbClr val="000000"/>
                          </a:solidFill>
                          <a:latin typeface="Calibri"/>
                          <a:ea typeface="Calibri"/>
                          <a:cs typeface="Calibri"/>
                          <a:sym typeface="Calibri"/>
                        </a:rPr>
                        <a:t>1.0000</a:t>
                      </a:r>
                      <a:endParaRPr sz="1400" u="none" strike="noStrike" cap="none"/>
                    </a:p>
                  </a:txBody>
                  <a:tcPr marL="3800" marR="3800" marT="38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8EAF1"/>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CA" sz="1600" b="0" i="0" u="none" strike="noStrike" cap="none">
                          <a:solidFill>
                            <a:srgbClr val="000000"/>
                          </a:solidFill>
                          <a:latin typeface="Calibri"/>
                          <a:ea typeface="Calibri"/>
                          <a:cs typeface="Calibri"/>
                          <a:sym typeface="Calibri"/>
                        </a:rPr>
                        <a:t>1.000</a:t>
                      </a:r>
                      <a:endParaRPr sz="1400" u="none" strike="noStrike" cap="none"/>
                    </a:p>
                  </a:txBody>
                  <a:tcPr marL="3800" marR="3800" marT="38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8EAF1"/>
                    </a:solidFill>
                  </a:tcPr>
                </a:tc>
                <a:extLst>
                  <a:ext uri="{0D108BD9-81ED-4DB2-BD59-A6C34878D82A}">
                    <a16:rowId xmlns:a16="http://schemas.microsoft.com/office/drawing/2014/main" val="10004"/>
                  </a:ext>
                </a:extLst>
              </a:tr>
              <a:tr h="237825">
                <a:tc>
                  <a:txBody>
                    <a:bodyPr/>
                    <a:lstStyle/>
                    <a:p>
                      <a:pPr marL="0" marR="0" lvl="0" indent="0" algn="l" rtl="0">
                        <a:lnSpc>
                          <a:spcPct val="100000"/>
                        </a:lnSpc>
                        <a:spcBef>
                          <a:spcPts val="0"/>
                        </a:spcBef>
                        <a:spcAft>
                          <a:spcPts val="0"/>
                        </a:spcAft>
                        <a:buClr>
                          <a:srgbClr val="000000"/>
                        </a:buClr>
                        <a:buSzPts val="1400"/>
                        <a:buFont typeface="Arial"/>
                        <a:buNone/>
                      </a:pPr>
                      <a:r>
                        <a:rPr lang="en-CA" sz="1400" b="1" i="0" u="sng" strike="noStrike" cap="none">
                          <a:solidFill>
                            <a:srgbClr val="000000"/>
                          </a:solidFill>
                          <a:latin typeface="Calibri"/>
                          <a:ea typeface="Calibri"/>
                          <a:cs typeface="Calibri"/>
                          <a:sym typeface="Calibri"/>
                        </a:rPr>
                        <a:t>RXI</a:t>
                      </a:r>
                      <a:endParaRPr sz="1400" u="none" strike="noStrike" cap="none"/>
                    </a:p>
                  </a:txBody>
                  <a:tcPr marL="3400" marR="3400" marT="34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CED2E2"/>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CA" sz="1600" b="0" i="0" u="none" strike="noStrike" cap="none">
                          <a:solidFill>
                            <a:srgbClr val="000000"/>
                          </a:solidFill>
                          <a:latin typeface="Calibri"/>
                          <a:ea typeface="Calibri"/>
                          <a:cs typeface="Calibri"/>
                          <a:sym typeface="Calibri"/>
                        </a:rPr>
                        <a:t>0.5212</a:t>
                      </a:r>
                      <a:endParaRPr sz="1400" u="none" strike="noStrike" cap="none"/>
                    </a:p>
                  </a:txBody>
                  <a:tcPr marL="3800" marR="3800" marT="38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CED2E2"/>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CA" sz="1600" b="0" i="0" u="none" strike="noStrike" cap="none">
                          <a:solidFill>
                            <a:srgbClr val="000000"/>
                          </a:solidFill>
                          <a:latin typeface="Calibri"/>
                          <a:ea typeface="Calibri"/>
                          <a:cs typeface="Calibri"/>
                          <a:sym typeface="Calibri"/>
                        </a:rPr>
                        <a:t>0.584</a:t>
                      </a:r>
                      <a:endParaRPr sz="1400" u="none" strike="noStrike" cap="none"/>
                    </a:p>
                  </a:txBody>
                  <a:tcPr marL="3800" marR="3800" marT="38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CED2E2"/>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CA" sz="1600" b="0" i="0" u="none" strike="noStrike" cap="none">
                          <a:solidFill>
                            <a:srgbClr val="000000"/>
                          </a:solidFill>
                          <a:latin typeface="Calibri"/>
                          <a:ea typeface="Calibri"/>
                          <a:cs typeface="Calibri"/>
                          <a:sym typeface="Calibri"/>
                        </a:rPr>
                        <a:t>-0.325</a:t>
                      </a:r>
                      <a:endParaRPr sz="1400" u="none" strike="noStrike" cap="none"/>
                    </a:p>
                  </a:txBody>
                  <a:tcPr marL="3800" marR="3800" marT="380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CED2E2"/>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CA" sz="1600" b="0" i="0" u="none" strike="noStrike" cap="none">
                          <a:solidFill>
                            <a:srgbClr val="000000"/>
                          </a:solidFill>
                          <a:latin typeface="Calibri"/>
                          <a:ea typeface="Calibri"/>
                          <a:cs typeface="Calibri"/>
                          <a:sym typeface="Calibri"/>
                        </a:rPr>
                        <a:t>1.0000</a:t>
                      </a:r>
                      <a:endParaRPr sz="1400" u="none" strike="noStrike" cap="none"/>
                    </a:p>
                  </a:txBody>
                  <a:tcPr marL="3800" marR="3800" marT="38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CED2E2"/>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CA" sz="1600" b="0" i="0" u="none" strike="noStrike" cap="none">
                          <a:solidFill>
                            <a:srgbClr val="000000"/>
                          </a:solidFill>
                          <a:latin typeface="Calibri"/>
                          <a:ea typeface="Calibri"/>
                          <a:cs typeface="Calibri"/>
                          <a:sym typeface="Calibri"/>
                        </a:rPr>
                        <a:t>1.000</a:t>
                      </a:r>
                      <a:endParaRPr sz="1400" u="none" strike="noStrike" cap="none"/>
                    </a:p>
                  </a:txBody>
                  <a:tcPr marL="3800" marR="3800" marT="38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CED2E2"/>
                    </a:solidFill>
                  </a:tcPr>
                </a:tc>
                <a:extLst>
                  <a:ext uri="{0D108BD9-81ED-4DB2-BD59-A6C34878D82A}">
                    <a16:rowId xmlns:a16="http://schemas.microsoft.com/office/drawing/2014/main" val="10005"/>
                  </a:ext>
                </a:extLst>
              </a:tr>
              <a:tr h="237825">
                <a:tc>
                  <a:txBody>
                    <a:bodyPr/>
                    <a:lstStyle/>
                    <a:p>
                      <a:pPr marL="0" marR="0" lvl="0" indent="0" algn="l" rtl="0">
                        <a:lnSpc>
                          <a:spcPct val="100000"/>
                        </a:lnSpc>
                        <a:spcBef>
                          <a:spcPts val="0"/>
                        </a:spcBef>
                        <a:spcAft>
                          <a:spcPts val="0"/>
                        </a:spcAft>
                        <a:buClr>
                          <a:srgbClr val="000000"/>
                        </a:buClr>
                        <a:buSzPts val="1400"/>
                        <a:buFont typeface="Arial"/>
                        <a:buNone/>
                      </a:pPr>
                      <a:r>
                        <a:rPr lang="en-CA" sz="1400" b="1" i="0" u="sng" strike="noStrike" cap="none">
                          <a:solidFill>
                            <a:srgbClr val="000000"/>
                          </a:solidFill>
                          <a:latin typeface="Calibri"/>
                          <a:ea typeface="Calibri"/>
                          <a:cs typeface="Calibri"/>
                          <a:sym typeface="Calibri"/>
                        </a:rPr>
                        <a:t>VNQ</a:t>
                      </a:r>
                      <a:endParaRPr sz="1400" u="none" strike="noStrike" cap="none"/>
                    </a:p>
                  </a:txBody>
                  <a:tcPr marL="3400" marR="3400" marT="34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CED2E2"/>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CA" sz="1600" b="0" i="0" u="none" strike="noStrike" cap="none">
                          <a:solidFill>
                            <a:srgbClr val="000000"/>
                          </a:solidFill>
                          <a:latin typeface="Calibri"/>
                          <a:ea typeface="Calibri"/>
                          <a:cs typeface="Calibri"/>
                          <a:sym typeface="Calibri"/>
                        </a:rPr>
                        <a:t>1.1771</a:t>
                      </a:r>
                      <a:endParaRPr sz="1400" u="none" strike="noStrike" cap="none"/>
                    </a:p>
                  </a:txBody>
                  <a:tcPr marL="3800" marR="3800" marT="38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8EAF1"/>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CA" sz="1600" b="0" i="0" u="none" strike="noStrike" cap="none">
                          <a:solidFill>
                            <a:srgbClr val="000000"/>
                          </a:solidFill>
                          <a:latin typeface="Calibri"/>
                          <a:ea typeface="Calibri"/>
                          <a:cs typeface="Calibri"/>
                          <a:sym typeface="Calibri"/>
                        </a:rPr>
                        <a:t>0.474</a:t>
                      </a:r>
                      <a:endParaRPr sz="1400" u="none" strike="noStrike" cap="none"/>
                    </a:p>
                  </a:txBody>
                  <a:tcPr marL="3800" marR="3800" marT="38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8EAF1"/>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CA" sz="1600" b="0" i="0" u="none" strike="noStrike" cap="none">
                          <a:solidFill>
                            <a:srgbClr val="000000"/>
                          </a:solidFill>
                          <a:latin typeface="Calibri"/>
                          <a:ea typeface="Calibri"/>
                          <a:cs typeface="Calibri"/>
                          <a:sym typeface="Calibri"/>
                        </a:rPr>
                        <a:t>-1.253</a:t>
                      </a:r>
                      <a:endParaRPr sz="1400" u="none" strike="noStrike" cap="none"/>
                    </a:p>
                  </a:txBody>
                  <a:tcPr marL="3800" marR="3800" marT="380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8EAF1"/>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CA" sz="1600" b="0" i="0" u="none" strike="noStrike" cap="none">
                          <a:solidFill>
                            <a:srgbClr val="000000"/>
                          </a:solidFill>
                          <a:latin typeface="Calibri"/>
                          <a:ea typeface="Calibri"/>
                          <a:cs typeface="Calibri"/>
                          <a:sym typeface="Calibri"/>
                        </a:rPr>
                        <a:t>1.0000</a:t>
                      </a:r>
                      <a:endParaRPr sz="1400" u="none" strike="noStrike" cap="none"/>
                    </a:p>
                  </a:txBody>
                  <a:tcPr marL="3800" marR="3800" marT="38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8EAF1"/>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CA" sz="1600" b="0" i="0" u="none" strike="noStrike" cap="none">
                          <a:solidFill>
                            <a:srgbClr val="000000"/>
                          </a:solidFill>
                          <a:latin typeface="Calibri"/>
                          <a:ea typeface="Calibri"/>
                          <a:cs typeface="Calibri"/>
                          <a:sym typeface="Calibri"/>
                        </a:rPr>
                        <a:t>1.000</a:t>
                      </a:r>
                      <a:endParaRPr sz="1400" u="none" strike="noStrike" cap="none"/>
                    </a:p>
                  </a:txBody>
                  <a:tcPr marL="3800" marR="3800" marT="38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8EAF1"/>
                    </a:solidFill>
                  </a:tcPr>
                </a:tc>
                <a:extLst>
                  <a:ext uri="{0D108BD9-81ED-4DB2-BD59-A6C34878D82A}">
                    <a16:rowId xmlns:a16="http://schemas.microsoft.com/office/drawing/2014/main" val="10006"/>
                  </a:ext>
                </a:extLst>
              </a:tr>
              <a:tr h="237825">
                <a:tc>
                  <a:txBody>
                    <a:bodyPr/>
                    <a:lstStyle/>
                    <a:p>
                      <a:pPr marL="0" marR="0" lvl="0" indent="0" algn="l" rtl="0">
                        <a:lnSpc>
                          <a:spcPct val="100000"/>
                        </a:lnSpc>
                        <a:spcBef>
                          <a:spcPts val="0"/>
                        </a:spcBef>
                        <a:spcAft>
                          <a:spcPts val="0"/>
                        </a:spcAft>
                        <a:buClr>
                          <a:srgbClr val="000000"/>
                        </a:buClr>
                        <a:buSzPts val="1400"/>
                        <a:buFont typeface="Arial"/>
                        <a:buNone/>
                      </a:pPr>
                      <a:r>
                        <a:rPr lang="en-CA" sz="1400" b="1" i="0" u="sng" strike="noStrike" cap="none">
                          <a:solidFill>
                            <a:srgbClr val="000000"/>
                          </a:solidFill>
                          <a:latin typeface="Calibri"/>
                          <a:ea typeface="Calibri"/>
                          <a:cs typeface="Calibri"/>
                          <a:sym typeface="Calibri"/>
                        </a:rPr>
                        <a:t>XLP</a:t>
                      </a:r>
                      <a:endParaRPr sz="1400" u="none" strike="noStrike" cap="none"/>
                    </a:p>
                  </a:txBody>
                  <a:tcPr marL="3400" marR="3400" marT="34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CED2E2"/>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CA" sz="1600" b="0" i="0" u="none" strike="noStrike" cap="none">
                          <a:solidFill>
                            <a:srgbClr val="000000"/>
                          </a:solidFill>
                          <a:latin typeface="Calibri"/>
                          <a:ea typeface="Calibri"/>
                          <a:cs typeface="Calibri"/>
                          <a:sym typeface="Calibri"/>
                        </a:rPr>
                        <a:t>2.1172</a:t>
                      </a:r>
                      <a:endParaRPr sz="1400" u="none" strike="noStrike" cap="none"/>
                    </a:p>
                  </a:txBody>
                  <a:tcPr marL="3800" marR="3800" marT="38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CED2E2"/>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CA" sz="1600" b="0" i="0" u="none" strike="noStrike" cap="none">
                          <a:solidFill>
                            <a:srgbClr val="000000"/>
                          </a:solidFill>
                          <a:latin typeface="Calibri"/>
                          <a:ea typeface="Calibri"/>
                          <a:cs typeface="Calibri"/>
                          <a:sym typeface="Calibri"/>
                        </a:rPr>
                        <a:t>0.259</a:t>
                      </a:r>
                      <a:endParaRPr sz="1400" u="none" strike="noStrike" cap="none"/>
                    </a:p>
                  </a:txBody>
                  <a:tcPr marL="3800" marR="3800" marT="38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CED2E2"/>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CA" sz="1600" b="0" i="0" u="none" strike="noStrike" cap="none">
                          <a:solidFill>
                            <a:srgbClr val="000000"/>
                          </a:solidFill>
                          <a:latin typeface="Calibri"/>
                          <a:ea typeface="Calibri"/>
                          <a:cs typeface="Calibri"/>
                          <a:sym typeface="Calibri"/>
                        </a:rPr>
                        <a:t>-2.495</a:t>
                      </a:r>
                      <a:endParaRPr sz="1400" u="none" strike="noStrike" cap="none"/>
                    </a:p>
                  </a:txBody>
                  <a:tcPr marL="3800" marR="3800" marT="380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CED2E2"/>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CA" sz="1600" b="0" i="0" u="none" strike="noStrike" cap="none">
                          <a:solidFill>
                            <a:srgbClr val="000000"/>
                          </a:solidFill>
                          <a:latin typeface="Calibri"/>
                          <a:ea typeface="Calibri"/>
                          <a:cs typeface="Calibri"/>
                          <a:sym typeface="Calibri"/>
                        </a:rPr>
                        <a:t>0.9489</a:t>
                      </a:r>
                      <a:endParaRPr sz="1400" u="none" strike="noStrike" cap="none"/>
                    </a:p>
                  </a:txBody>
                  <a:tcPr marL="3800" marR="3800" marT="38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CED2E2"/>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CA" sz="1600" b="0" i="0" u="none" strike="noStrike" cap="none">
                          <a:solidFill>
                            <a:srgbClr val="000000"/>
                          </a:solidFill>
                          <a:latin typeface="Calibri"/>
                          <a:ea typeface="Calibri"/>
                          <a:cs typeface="Calibri"/>
                          <a:sym typeface="Calibri"/>
                        </a:rPr>
                        <a:t>0.918</a:t>
                      </a:r>
                      <a:endParaRPr sz="1400" u="none" strike="noStrike" cap="none"/>
                    </a:p>
                  </a:txBody>
                  <a:tcPr marL="3800" marR="3800" marT="38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CED2E2"/>
                    </a:solidFill>
                  </a:tcPr>
                </a:tc>
                <a:extLst>
                  <a:ext uri="{0D108BD9-81ED-4DB2-BD59-A6C34878D82A}">
                    <a16:rowId xmlns:a16="http://schemas.microsoft.com/office/drawing/2014/main" val="10007"/>
                  </a:ext>
                </a:extLst>
              </a:tr>
              <a:tr h="237825">
                <a:tc>
                  <a:txBody>
                    <a:bodyPr/>
                    <a:lstStyle/>
                    <a:p>
                      <a:pPr marL="0" marR="0" lvl="0" indent="0" algn="l" rtl="0">
                        <a:lnSpc>
                          <a:spcPct val="100000"/>
                        </a:lnSpc>
                        <a:spcBef>
                          <a:spcPts val="0"/>
                        </a:spcBef>
                        <a:spcAft>
                          <a:spcPts val="0"/>
                        </a:spcAft>
                        <a:buClr>
                          <a:srgbClr val="000000"/>
                        </a:buClr>
                        <a:buSzPts val="1400"/>
                        <a:buFont typeface="Arial"/>
                        <a:buNone/>
                      </a:pPr>
                      <a:r>
                        <a:rPr lang="en-CA" sz="1400" b="1" i="0" u="sng" strike="noStrike" cap="none">
                          <a:solidFill>
                            <a:srgbClr val="000000"/>
                          </a:solidFill>
                          <a:latin typeface="Calibri"/>
                          <a:ea typeface="Calibri"/>
                          <a:cs typeface="Calibri"/>
                          <a:sym typeface="Calibri"/>
                        </a:rPr>
                        <a:t>XRT</a:t>
                      </a:r>
                      <a:endParaRPr sz="1400" u="none" strike="noStrike" cap="none"/>
                    </a:p>
                  </a:txBody>
                  <a:tcPr marL="3400" marR="3400" marT="34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CED2E2"/>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CA" sz="1600" b="0" i="0" u="none" strike="noStrike" cap="none">
                          <a:solidFill>
                            <a:srgbClr val="000000"/>
                          </a:solidFill>
                          <a:latin typeface="Calibri"/>
                          <a:ea typeface="Calibri"/>
                          <a:cs typeface="Calibri"/>
                          <a:sym typeface="Calibri"/>
                        </a:rPr>
                        <a:t>1.2319</a:t>
                      </a:r>
                      <a:endParaRPr sz="1400" u="none" strike="noStrike" cap="none"/>
                    </a:p>
                  </a:txBody>
                  <a:tcPr marL="3800" marR="3800" marT="38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8EAF1"/>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CA" sz="1600" b="0" i="0" u="none" strike="noStrike" cap="none">
                          <a:solidFill>
                            <a:srgbClr val="000000"/>
                          </a:solidFill>
                          <a:latin typeface="Calibri"/>
                          <a:ea typeface="Calibri"/>
                          <a:cs typeface="Calibri"/>
                          <a:sym typeface="Calibri"/>
                        </a:rPr>
                        <a:t>0.367</a:t>
                      </a:r>
                      <a:endParaRPr sz="1400" u="none" strike="noStrike" cap="none"/>
                    </a:p>
                  </a:txBody>
                  <a:tcPr marL="3800" marR="3800" marT="38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8EAF1"/>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CA" sz="1600" b="0" i="0" u="none" strike="noStrike" cap="none">
                          <a:solidFill>
                            <a:srgbClr val="000000"/>
                          </a:solidFill>
                          <a:latin typeface="Calibri"/>
                          <a:ea typeface="Calibri"/>
                          <a:cs typeface="Calibri"/>
                          <a:sym typeface="Calibri"/>
                        </a:rPr>
                        <a:t>-0.813</a:t>
                      </a:r>
                      <a:endParaRPr sz="1400" u="none" strike="noStrike" cap="none"/>
                    </a:p>
                  </a:txBody>
                  <a:tcPr marL="3800" marR="3800" marT="380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8EAF1"/>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CA" sz="1600" b="0" i="0" u="none" strike="noStrike" cap="none">
                          <a:solidFill>
                            <a:srgbClr val="000000"/>
                          </a:solidFill>
                          <a:latin typeface="Calibri"/>
                          <a:ea typeface="Calibri"/>
                          <a:cs typeface="Calibri"/>
                          <a:sym typeface="Calibri"/>
                        </a:rPr>
                        <a:t>1.0000</a:t>
                      </a:r>
                      <a:endParaRPr sz="1400" u="none" strike="noStrike" cap="none"/>
                    </a:p>
                  </a:txBody>
                  <a:tcPr marL="3800" marR="3800" marT="38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8EAF1"/>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CA" sz="1600" b="0" i="0" u="none" strike="noStrike" cap="none">
                          <a:solidFill>
                            <a:srgbClr val="000000"/>
                          </a:solidFill>
                          <a:latin typeface="Calibri"/>
                          <a:ea typeface="Calibri"/>
                          <a:cs typeface="Calibri"/>
                          <a:sym typeface="Calibri"/>
                        </a:rPr>
                        <a:t>1.000</a:t>
                      </a:r>
                      <a:endParaRPr sz="1400" u="none" strike="noStrike" cap="none"/>
                    </a:p>
                  </a:txBody>
                  <a:tcPr marL="3800" marR="3800" marT="38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8EAF1"/>
                    </a:solidFill>
                  </a:tcPr>
                </a:tc>
                <a:extLst>
                  <a:ext uri="{0D108BD9-81ED-4DB2-BD59-A6C34878D82A}">
                    <a16:rowId xmlns:a16="http://schemas.microsoft.com/office/drawing/2014/main" val="10008"/>
                  </a:ext>
                </a:extLst>
              </a:tr>
              <a:tr h="237825">
                <a:tc>
                  <a:txBody>
                    <a:bodyPr/>
                    <a:lstStyle/>
                    <a:p>
                      <a:pPr marL="0" marR="0" lvl="0" indent="0" algn="l" rtl="0">
                        <a:lnSpc>
                          <a:spcPct val="100000"/>
                        </a:lnSpc>
                        <a:spcBef>
                          <a:spcPts val="0"/>
                        </a:spcBef>
                        <a:spcAft>
                          <a:spcPts val="0"/>
                        </a:spcAft>
                        <a:buClr>
                          <a:srgbClr val="000000"/>
                        </a:buClr>
                        <a:buSzPts val="1400"/>
                        <a:buFont typeface="Arial"/>
                        <a:buNone/>
                      </a:pPr>
                      <a:r>
                        <a:rPr lang="en-CA" sz="1400" b="1" i="0" u="sng" strike="noStrike" cap="none">
                          <a:solidFill>
                            <a:srgbClr val="000000"/>
                          </a:solidFill>
                          <a:latin typeface="Calibri"/>
                          <a:ea typeface="Calibri"/>
                          <a:cs typeface="Calibri"/>
                          <a:sym typeface="Calibri"/>
                        </a:rPr>
                        <a:t>DIA</a:t>
                      </a:r>
                      <a:endParaRPr sz="1400" u="none" strike="noStrike" cap="none"/>
                    </a:p>
                  </a:txBody>
                  <a:tcPr marL="3400" marR="3400" marT="34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CED2E2"/>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CA" sz="1600" b="0" i="0" u="none" strike="noStrike" cap="none">
                          <a:solidFill>
                            <a:srgbClr val="000000"/>
                          </a:solidFill>
                          <a:latin typeface="Calibri"/>
                          <a:ea typeface="Calibri"/>
                          <a:cs typeface="Calibri"/>
                          <a:sym typeface="Calibri"/>
                        </a:rPr>
                        <a:t>0.5985</a:t>
                      </a:r>
                      <a:endParaRPr sz="1400" u="none" strike="noStrike" cap="none"/>
                    </a:p>
                  </a:txBody>
                  <a:tcPr marL="3800" marR="3800" marT="38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CED2E2"/>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CA" sz="1600" b="0" i="0" u="none" strike="noStrike" cap="none">
                          <a:solidFill>
                            <a:srgbClr val="000000"/>
                          </a:solidFill>
                          <a:latin typeface="Calibri"/>
                          <a:ea typeface="Calibri"/>
                          <a:cs typeface="Calibri"/>
                          <a:sym typeface="Calibri"/>
                        </a:rPr>
                        <a:t>0.454</a:t>
                      </a:r>
                      <a:endParaRPr sz="1400" u="none" strike="noStrike" cap="none"/>
                    </a:p>
                  </a:txBody>
                  <a:tcPr marL="3800" marR="3800" marT="3800" marB="0" anchor="b">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CED2E2"/>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CA" sz="1600" b="0" i="0" u="none" strike="noStrike" cap="none">
                          <a:solidFill>
                            <a:srgbClr val="000000"/>
                          </a:solidFill>
                          <a:latin typeface="Calibri"/>
                          <a:ea typeface="Calibri"/>
                          <a:cs typeface="Calibri"/>
                          <a:sym typeface="Calibri"/>
                        </a:rPr>
                        <a:t>0.026</a:t>
                      </a:r>
                      <a:endParaRPr sz="1400" u="none" strike="noStrike" cap="none"/>
                    </a:p>
                  </a:txBody>
                  <a:tcPr marL="3800" marR="3800" marT="380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CED2E2"/>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CA" sz="1600" b="0" i="0" u="none" strike="noStrike" cap="none">
                          <a:solidFill>
                            <a:srgbClr val="000000"/>
                          </a:solidFill>
                          <a:latin typeface="Calibri"/>
                          <a:ea typeface="Calibri"/>
                          <a:cs typeface="Calibri"/>
                          <a:sym typeface="Calibri"/>
                        </a:rPr>
                        <a:t>0.9466</a:t>
                      </a:r>
                      <a:endParaRPr sz="1400" u="none" strike="noStrike" cap="none"/>
                    </a:p>
                  </a:txBody>
                  <a:tcPr marL="3800" marR="3800" marT="38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CED2E2"/>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CA" sz="1600" b="0" i="0" u="none" strike="noStrike" cap="none">
                          <a:solidFill>
                            <a:srgbClr val="000000"/>
                          </a:solidFill>
                          <a:latin typeface="Calibri"/>
                          <a:ea typeface="Calibri"/>
                          <a:cs typeface="Calibri"/>
                          <a:sym typeface="Calibri"/>
                        </a:rPr>
                        <a:t>0.918</a:t>
                      </a:r>
                      <a:endParaRPr sz="1400" u="none" strike="noStrike" cap="none"/>
                    </a:p>
                  </a:txBody>
                  <a:tcPr marL="3800" marR="3800" marT="3800" marB="0" anchor="b">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CED2E2"/>
                    </a:solidFill>
                  </a:tcPr>
                </a:tc>
                <a:extLst>
                  <a:ext uri="{0D108BD9-81ED-4DB2-BD59-A6C34878D82A}">
                    <a16:rowId xmlns:a16="http://schemas.microsoft.com/office/drawing/2014/main" val="10009"/>
                  </a:ext>
                </a:extLst>
              </a:tr>
              <a:tr h="237825">
                <a:tc>
                  <a:txBody>
                    <a:bodyPr/>
                    <a:lstStyle/>
                    <a:p>
                      <a:pPr marL="0" marR="0" lvl="0" indent="0" algn="l" rtl="0">
                        <a:lnSpc>
                          <a:spcPct val="100000"/>
                        </a:lnSpc>
                        <a:spcBef>
                          <a:spcPts val="0"/>
                        </a:spcBef>
                        <a:spcAft>
                          <a:spcPts val="0"/>
                        </a:spcAft>
                        <a:buClr>
                          <a:srgbClr val="000000"/>
                        </a:buClr>
                        <a:buSzPts val="1400"/>
                        <a:buFont typeface="Arial"/>
                        <a:buNone/>
                      </a:pPr>
                      <a:r>
                        <a:rPr lang="en-CA" sz="1400" b="1" i="0" u="sng" strike="noStrike" cap="none">
                          <a:solidFill>
                            <a:srgbClr val="000000"/>
                          </a:solidFill>
                          <a:latin typeface="Calibri"/>
                          <a:ea typeface="Calibri"/>
                          <a:cs typeface="Calibri"/>
                          <a:sym typeface="Calibri"/>
                        </a:rPr>
                        <a:t>IHI</a:t>
                      </a:r>
                      <a:endParaRPr sz="1400" u="none" strike="noStrike" cap="none"/>
                    </a:p>
                  </a:txBody>
                  <a:tcPr marL="3400" marR="3400" marT="34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CED2E2"/>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CA" sz="1600" b="0" i="0" u="none" strike="noStrike" cap="none">
                          <a:solidFill>
                            <a:srgbClr val="000000"/>
                          </a:solidFill>
                          <a:latin typeface="Calibri"/>
                          <a:ea typeface="Calibri"/>
                          <a:cs typeface="Calibri"/>
                          <a:sym typeface="Calibri"/>
                        </a:rPr>
                        <a:t>0.9776</a:t>
                      </a:r>
                      <a:endParaRPr sz="1400" u="none" strike="noStrike" cap="none"/>
                    </a:p>
                  </a:txBody>
                  <a:tcPr marL="3800" marR="3800" marT="38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8EAF1"/>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CA" sz="1600" b="0" i="0" u="none" strike="noStrike" cap="none">
                          <a:solidFill>
                            <a:srgbClr val="000000"/>
                          </a:solidFill>
                          <a:latin typeface="Calibri"/>
                          <a:ea typeface="Calibri"/>
                          <a:cs typeface="Calibri"/>
                          <a:sym typeface="Calibri"/>
                        </a:rPr>
                        <a:t>0.419</a:t>
                      </a:r>
                      <a:endParaRPr sz="1400" u="none" strike="noStrike" cap="none"/>
                    </a:p>
                  </a:txBody>
                  <a:tcPr marL="3800" marR="3800" marT="3800" marB="0" anchor="b">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8EAF1"/>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CA" sz="1600" b="0" i="0" u="none" strike="noStrike" cap="none">
                          <a:solidFill>
                            <a:srgbClr val="000000"/>
                          </a:solidFill>
                          <a:latin typeface="Calibri"/>
                          <a:ea typeface="Calibri"/>
                          <a:cs typeface="Calibri"/>
                          <a:sym typeface="Calibri"/>
                        </a:rPr>
                        <a:t>-1.125</a:t>
                      </a:r>
                      <a:endParaRPr sz="1400" u="none" strike="noStrike" cap="none"/>
                    </a:p>
                  </a:txBody>
                  <a:tcPr marL="3800" marR="3800" marT="380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8EAF1"/>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CA" sz="1600" b="0" i="0" u="none" strike="noStrike" cap="none">
                          <a:solidFill>
                            <a:srgbClr val="000000"/>
                          </a:solidFill>
                          <a:latin typeface="Calibri"/>
                          <a:ea typeface="Calibri"/>
                          <a:cs typeface="Calibri"/>
                          <a:sym typeface="Calibri"/>
                        </a:rPr>
                        <a:t>1.0000</a:t>
                      </a:r>
                      <a:endParaRPr sz="1400" u="none" strike="noStrike" cap="none"/>
                    </a:p>
                  </a:txBody>
                  <a:tcPr marL="3800" marR="3800" marT="38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8EAF1"/>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CA" sz="1600" b="0" i="0" u="none" strike="noStrike" cap="none">
                          <a:solidFill>
                            <a:srgbClr val="000000"/>
                          </a:solidFill>
                          <a:latin typeface="Calibri"/>
                          <a:ea typeface="Calibri"/>
                          <a:cs typeface="Calibri"/>
                          <a:sym typeface="Calibri"/>
                        </a:rPr>
                        <a:t>1.000</a:t>
                      </a:r>
                      <a:endParaRPr sz="1400" u="none" strike="noStrike" cap="none"/>
                    </a:p>
                  </a:txBody>
                  <a:tcPr marL="3800" marR="3800" marT="3800" marB="0" anchor="b">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8EAF1"/>
                    </a:solidFill>
                  </a:tcPr>
                </a:tc>
                <a:extLst>
                  <a:ext uri="{0D108BD9-81ED-4DB2-BD59-A6C34878D82A}">
                    <a16:rowId xmlns:a16="http://schemas.microsoft.com/office/drawing/2014/main" val="10010"/>
                  </a:ext>
                </a:extLst>
              </a:tr>
              <a:tr h="237825">
                <a:tc>
                  <a:txBody>
                    <a:bodyPr/>
                    <a:lstStyle/>
                    <a:p>
                      <a:pPr marL="0" marR="0" lvl="0" indent="0" algn="l" rtl="0">
                        <a:lnSpc>
                          <a:spcPct val="100000"/>
                        </a:lnSpc>
                        <a:spcBef>
                          <a:spcPts val="0"/>
                        </a:spcBef>
                        <a:spcAft>
                          <a:spcPts val="0"/>
                        </a:spcAft>
                        <a:buClr>
                          <a:srgbClr val="000000"/>
                        </a:buClr>
                        <a:buSzPts val="1400"/>
                        <a:buFont typeface="Arial"/>
                        <a:buNone/>
                      </a:pPr>
                      <a:r>
                        <a:rPr lang="en-CA" sz="1400" b="1" i="0" u="sng" strike="noStrike" cap="none">
                          <a:solidFill>
                            <a:srgbClr val="000000"/>
                          </a:solidFill>
                          <a:latin typeface="Calibri"/>
                          <a:ea typeface="Calibri"/>
                          <a:cs typeface="Calibri"/>
                          <a:sym typeface="Calibri"/>
                        </a:rPr>
                        <a:t>IYW</a:t>
                      </a:r>
                      <a:endParaRPr sz="1400" u="none" strike="noStrike" cap="none"/>
                    </a:p>
                  </a:txBody>
                  <a:tcPr marL="3400" marR="3400" marT="34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CED2E2"/>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CA" sz="1600" b="0" i="0" u="none" strike="noStrike" cap="none">
                          <a:solidFill>
                            <a:srgbClr val="000000"/>
                          </a:solidFill>
                          <a:latin typeface="Calibri"/>
                          <a:ea typeface="Calibri"/>
                          <a:cs typeface="Calibri"/>
                          <a:sym typeface="Calibri"/>
                        </a:rPr>
                        <a:t>0.6733</a:t>
                      </a:r>
                      <a:endParaRPr sz="1400" u="none" strike="noStrike" cap="none"/>
                    </a:p>
                  </a:txBody>
                  <a:tcPr marL="3800" marR="3800" marT="38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8EAF1"/>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CA" sz="1600" b="0" i="0" u="none" strike="noStrike" cap="none">
                          <a:solidFill>
                            <a:srgbClr val="000000"/>
                          </a:solidFill>
                          <a:latin typeface="Calibri"/>
                          <a:ea typeface="Calibri"/>
                          <a:cs typeface="Calibri"/>
                          <a:sym typeface="Calibri"/>
                        </a:rPr>
                        <a:t>0.416</a:t>
                      </a:r>
                      <a:endParaRPr sz="1400" u="none" strike="noStrike" cap="none"/>
                    </a:p>
                  </a:txBody>
                  <a:tcPr marL="3800" marR="3800" marT="38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8EAF1"/>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CA" sz="1600" b="0" i="0" u="none" strike="noStrike" cap="none">
                          <a:solidFill>
                            <a:srgbClr val="000000"/>
                          </a:solidFill>
                          <a:latin typeface="Calibri"/>
                          <a:ea typeface="Calibri"/>
                          <a:cs typeface="Calibri"/>
                          <a:sym typeface="Calibri"/>
                        </a:rPr>
                        <a:t>-0.233</a:t>
                      </a:r>
                      <a:endParaRPr sz="1400" u="none" strike="noStrike" cap="none"/>
                    </a:p>
                  </a:txBody>
                  <a:tcPr marL="3800" marR="3800" marT="38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8EAF1"/>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CA" sz="1600" b="0" i="0" u="none" strike="noStrike" cap="none">
                          <a:solidFill>
                            <a:srgbClr val="000000"/>
                          </a:solidFill>
                          <a:latin typeface="Calibri"/>
                          <a:ea typeface="Calibri"/>
                          <a:cs typeface="Calibri"/>
                          <a:sym typeface="Calibri"/>
                        </a:rPr>
                        <a:t>1.0000</a:t>
                      </a:r>
                      <a:endParaRPr sz="1400" u="none" strike="noStrike" cap="none"/>
                    </a:p>
                  </a:txBody>
                  <a:tcPr marL="3800" marR="3800" marT="38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8EAF1"/>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CA" sz="1600" b="0" i="0" u="none" strike="noStrike" cap="none">
                          <a:solidFill>
                            <a:srgbClr val="000000"/>
                          </a:solidFill>
                          <a:latin typeface="Calibri"/>
                          <a:ea typeface="Calibri"/>
                          <a:cs typeface="Calibri"/>
                          <a:sym typeface="Calibri"/>
                        </a:rPr>
                        <a:t>1.000</a:t>
                      </a:r>
                      <a:endParaRPr sz="1400" u="none" strike="noStrike" cap="none"/>
                    </a:p>
                  </a:txBody>
                  <a:tcPr marL="3800" marR="3800" marT="38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8EAF1"/>
                    </a:solidFill>
                  </a:tcPr>
                </a:tc>
                <a:extLst>
                  <a:ext uri="{0D108BD9-81ED-4DB2-BD59-A6C34878D82A}">
                    <a16:rowId xmlns:a16="http://schemas.microsoft.com/office/drawing/2014/main" val="10011"/>
                  </a:ext>
                </a:extLst>
              </a:tr>
              <a:tr h="237825">
                <a:tc>
                  <a:txBody>
                    <a:bodyPr/>
                    <a:lstStyle/>
                    <a:p>
                      <a:pPr marL="0" marR="0" lvl="0" indent="0" algn="l" rtl="0">
                        <a:lnSpc>
                          <a:spcPct val="100000"/>
                        </a:lnSpc>
                        <a:spcBef>
                          <a:spcPts val="0"/>
                        </a:spcBef>
                        <a:spcAft>
                          <a:spcPts val="0"/>
                        </a:spcAft>
                        <a:buClr>
                          <a:srgbClr val="000000"/>
                        </a:buClr>
                        <a:buSzPts val="1400"/>
                        <a:buFont typeface="Arial"/>
                        <a:buNone/>
                      </a:pPr>
                      <a:r>
                        <a:rPr lang="en-CA" sz="1400" b="1" i="0" u="sng" strike="noStrike" cap="none">
                          <a:solidFill>
                            <a:srgbClr val="000000"/>
                          </a:solidFill>
                          <a:latin typeface="Calibri"/>
                          <a:ea typeface="Calibri"/>
                          <a:cs typeface="Calibri"/>
                          <a:sym typeface="Calibri"/>
                        </a:rPr>
                        <a:t>SHY</a:t>
                      </a:r>
                      <a:endParaRPr sz="1400" u="none" strike="noStrike" cap="none"/>
                    </a:p>
                  </a:txBody>
                  <a:tcPr marL="3400" marR="3400" marT="34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CED2E2"/>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CA" sz="1600" b="0" i="0" u="none" strike="noStrike" cap="none">
                          <a:solidFill>
                            <a:srgbClr val="000000"/>
                          </a:solidFill>
                          <a:latin typeface="Calibri"/>
                          <a:ea typeface="Calibri"/>
                          <a:cs typeface="Calibri"/>
                          <a:sym typeface="Calibri"/>
                        </a:rPr>
                        <a:t>2.8529</a:t>
                      </a:r>
                      <a:endParaRPr sz="1400" u="none" strike="noStrike" cap="none"/>
                    </a:p>
                  </a:txBody>
                  <a:tcPr marL="3800" marR="3800" marT="38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CED2E2"/>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CA" sz="1600" b="0" i="0" u="none" strike="noStrike" cap="none">
                          <a:solidFill>
                            <a:srgbClr val="000000"/>
                          </a:solidFill>
                          <a:latin typeface="Calibri"/>
                          <a:ea typeface="Calibri"/>
                          <a:cs typeface="Calibri"/>
                          <a:sym typeface="Calibri"/>
                        </a:rPr>
                        <a:t>0.122</a:t>
                      </a:r>
                      <a:endParaRPr sz="1400" u="none" strike="noStrike" cap="none"/>
                    </a:p>
                  </a:txBody>
                  <a:tcPr marL="3800" marR="3800" marT="38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CED2E2"/>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CA" sz="1600" b="0" i="0" u="none" strike="noStrike" cap="none">
                          <a:solidFill>
                            <a:srgbClr val="000000"/>
                          </a:solidFill>
                          <a:latin typeface="Calibri"/>
                          <a:ea typeface="Calibri"/>
                          <a:cs typeface="Calibri"/>
                          <a:sym typeface="Calibri"/>
                        </a:rPr>
                        <a:t>-5.220</a:t>
                      </a:r>
                      <a:endParaRPr sz="1400" u="none" strike="noStrike" cap="none"/>
                    </a:p>
                  </a:txBody>
                  <a:tcPr marL="3800" marR="3800" marT="38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CED2E2"/>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CA" sz="1600" b="0" i="0" u="none" strike="noStrike" cap="none">
                          <a:solidFill>
                            <a:srgbClr val="000000"/>
                          </a:solidFill>
                          <a:latin typeface="Calibri"/>
                          <a:ea typeface="Calibri"/>
                          <a:cs typeface="Calibri"/>
                          <a:sym typeface="Calibri"/>
                        </a:rPr>
                        <a:t>0.9608</a:t>
                      </a:r>
                      <a:endParaRPr sz="1400" u="none" strike="noStrike" cap="none"/>
                    </a:p>
                  </a:txBody>
                  <a:tcPr marL="3800" marR="3800" marT="38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CED2E2"/>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CA" sz="1600" b="0" i="0" u="none" strike="noStrike" cap="none">
                          <a:solidFill>
                            <a:srgbClr val="000000"/>
                          </a:solidFill>
                          <a:latin typeface="Calibri"/>
                          <a:ea typeface="Calibri"/>
                          <a:cs typeface="Calibri"/>
                          <a:sym typeface="Calibri"/>
                        </a:rPr>
                        <a:t>0.929</a:t>
                      </a:r>
                      <a:endParaRPr sz="1400" u="none" strike="noStrike" cap="none"/>
                    </a:p>
                  </a:txBody>
                  <a:tcPr marL="3800" marR="3800" marT="38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CED2E2"/>
                    </a:solidFill>
                  </a:tcPr>
                </a:tc>
                <a:extLst>
                  <a:ext uri="{0D108BD9-81ED-4DB2-BD59-A6C34878D82A}">
                    <a16:rowId xmlns:a16="http://schemas.microsoft.com/office/drawing/2014/main" val="10012"/>
                  </a:ext>
                </a:extLst>
              </a:tr>
              <a:tr h="237825">
                <a:tc>
                  <a:txBody>
                    <a:bodyPr/>
                    <a:lstStyle/>
                    <a:p>
                      <a:pPr marL="0" marR="0" lvl="0" indent="0" algn="l" rtl="0">
                        <a:lnSpc>
                          <a:spcPct val="100000"/>
                        </a:lnSpc>
                        <a:spcBef>
                          <a:spcPts val="0"/>
                        </a:spcBef>
                        <a:spcAft>
                          <a:spcPts val="0"/>
                        </a:spcAft>
                        <a:buClr>
                          <a:srgbClr val="000000"/>
                        </a:buClr>
                        <a:buSzPts val="1400"/>
                        <a:buFont typeface="Arial"/>
                        <a:buNone/>
                      </a:pPr>
                      <a:r>
                        <a:rPr lang="en-CA" sz="1400" b="1" i="0" u="sng" strike="noStrike" cap="none">
                          <a:solidFill>
                            <a:srgbClr val="000000"/>
                          </a:solidFill>
                          <a:latin typeface="Calibri"/>
                          <a:ea typeface="Calibri"/>
                          <a:cs typeface="Calibri"/>
                          <a:sym typeface="Calibri"/>
                        </a:rPr>
                        <a:t>VIS</a:t>
                      </a:r>
                      <a:endParaRPr sz="1400" u="none" strike="noStrike" cap="none"/>
                    </a:p>
                  </a:txBody>
                  <a:tcPr marL="3400" marR="3400" marT="34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CED2E2"/>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CA" sz="1600" b="0" i="0" u="none" strike="noStrike" cap="none">
                          <a:solidFill>
                            <a:srgbClr val="000000"/>
                          </a:solidFill>
                          <a:latin typeface="Calibri"/>
                          <a:ea typeface="Calibri"/>
                          <a:cs typeface="Calibri"/>
                          <a:sym typeface="Calibri"/>
                        </a:rPr>
                        <a:t>0.4763</a:t>
                      </a:r>
                      <a:endParaRPr sz="1400" u="none" strike="noStrike" cap="none"/>
                    </a:p>
                  </a:txBody>
                  <a:tcPr marL="3800" marR="3800" marT="38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8EAF1"/>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CA" sz="1600" b="0" i="0" u="none" strike="noStrike" cap="none">
                          <a:solidFill>
                            <a:srgbClr val="000000"/>
                          </a:solidFill>
                          <a:latin typeface="Calibri"/>
                          <a:ea typeface="Calibri"/>
                          <a:cs typeface="Calibri"/>
                          <a:sym typeface="Calibri"/>
                        </a:rPr>
                        <a:t>0.524</a:t>
                      </a:r>
                      <a:endParaRPr sz="1400" u="none" strike="noStrike" cap="none"/>
                    </a:p>
                  </a:txBody>
                  <a:tcPr marL="3800" marR="3800" marT="38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8EAF1"/>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CA" sz="1600" b="0" i="0" u="none" strike="noStrike" cap="none">
                          <a:solidFill>
                            <a:srgbClr val="000000"/>
                          </a:solidFill>
                          <a:latin typeface="Calibri"/>
                          <a:ea typeface="Calibri"/>
                          <a:cs typeface="Calibri"/>
                          <a:sym typeface="Calibri"/>
                        </a:rPr>
                        <a:t>-0.213</a:t>
                      </a:r>
                      <a:endParaRPr sz="1400" u="none" strike="noStrike" cap="none"/>
                    </a:p>
                  </a:txBody>
                  <a:tcPr marL="3800" marR="3800" marT="38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8EAF1"/>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CA" sz="1600" b="0" i="0" u="none" strike="noStrike" cap="none">
                          <a:solidFill>
                            <a:srgbClr val="000000"/>
                          </a:solidFill>
                          <a:latin typeface="Calibri"/>
                          <a:ea typeface="Calibri"/>
                          <a:cs typeface="Calibri"/>
                          <a:sym typeface="Calibri"/>
                        </a:rPr>
                        <a:t>1.0000</a:t>
                      </a:r>
                      <a:endParaRPr sz="1400" u="none" strike="noStrike" cap="none"/>
                    </a:p>
                  </a:txBody>
                  <a:tcPr marL="3800" marR="3800" marT="38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8EAF1"/>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CA" sz="1600" b="0" i="0" u="none" strike="noStrike" cap="none">
                          <a:solidFill>
                            <a:srgbClr val="000000"/>
                          </a:solidFill>
                          <a:latin typeface="Calibri"/>
                          <a:ea typeface="Calibri"/>
                          <a:cs typeface="Calibri"/>
                          <a:sym typeface="Calibri"/>
                        </a:rPr>
                        <a:t>1.000</a:t>
                      </a:r>
                      <a:endParaRPr sz="1400" u="none" strike="noStrike" cap="none"/>
                    </a:p>
                  </a:txBody>
                  <a:tcPr marL="3800" marR="3800" marT="38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8EAF1"/>
                    </a:solidFill>
                  </a:tcPr>
                </a:tc>
                <a:extLst>
                  <a:ext uri="{0D108BD9-81ED-4DB2-BD59-A6C34878D82A}">
                    <a16:rowId xmlns:a16="http://schemas.microsoft.com/office/drawing/2014/main" val="10013"/>
                  </a:ext>
                </a:extLst>
              </a:tr>
              <a:tr h="237825">
                <a:tc>
                  <a:txBody>
                    <a:bodyPr/>
                    <a:lstStyle/>
                    <a:p>
                      <a:pPr marL="0" marR="0" lvl="0" indent="0" algn="l" rtl="0">
                        <a:lnSpc>
                          <a:spcPct val="100000"/>
                        </a:lnSpc>
                        <a:spcBef>
                          <a:spcPts val="0"/>
                        </a:spcBef>
                        <a:spcAft>
                          <a:spcPts val="0"/>
                        </a:spcAft>
                        <a:buClr>
                          <a:srgbClr val="000000"/>
                        </a:buClr>
                        <a:buSzPts val="1400"/>
                        <a:buFont typeface="Arial"/>
                        <a:buNone/>
                      </a:pPr>
                      <a:r>
                        <a:rPr lang="en-CA" sz="1400" b="1" i="0" u="sng" strike="noStrike" cap="none">
                          <a:solidFill>
                            <a:srgbClr val="000000"/>
                          </a:solidFill>
                          <a:latin typeface="Calibri"/>
                          <a:ea typeface="Calibri"/>
                          <a:cs typeface="Calibri"/>
                          <a:sym typeface="Calibri"/>
                        </a:rPr>
                        <a:t>XLE</a:t>
                      </a:r>
                      <a:endParaRPr sz="1400" u="none" strike="noStrike" cap="none"/>
                    </a:p>
                  </a:txBody>
                  <a:tcPr marL="3400" marR="3400" marT="34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CED2E2"/>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CA" sz="1600" b="0" i="0" u="none" strike="noStrike" cap="none">
                          <a:solidFill>
                            <a:srgbClr val="000000"/>
                          </a:solidFill>
                          <a:latin typeface="Calibri"/>
                          <a:ea typeface="Calibri"/>
                          <a:cs typeface="Calibri"/>
                          <a:sym typeface="Calibri"/>
                        </a:rPr>
                        <a:t>1.3466</a:t>
                      </a:r>
                      <a:endParaRPr sz="1400" u="none" strike="noStrike" cap="none"/>
                    </a:p>
                  </a:txBody>
                  <a:tcPr marL="3800" marR="3800" marT="38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CED2E2"/>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CA" sz="1600" b="0" i="0" u="none" strike="noStrike" cap="none">
                          <a:solidFill>
                            <a:srgbClr val="000000"/>
                          </a:solidFill>
                          <a:latin typeface="Calibri"/>
                          <a:ea typeface="Calibri"/>
                          <a:cs typeface="Calibri"/>
                          <a:sym typeface="Calibri"/>
                        </a:rPr>
                        <a:t>0.372</a:t>
                      </a:r>
                      <a:endParaRPr sz="1400" u="none" strike="noStrike" cap="none"/>
                    </a:p>
                  </a:txBody>
                  <a:tcPr marL="3800" marR="3800" marT="38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CED2E2"/>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CA" sz="1600" b="0" i="0" u="none" strike="noStrike" cap="none">
                          <a:solidFill>
                            <a:srgbClr val="000000"/>
                          </a:solidFill>
                          <a:latin typeface="Calibri"/>
                          <a:ea typeface="Calibri"/>
                          <a:cs typeface="Calibri"/>
                          <a:sym typeface="Calibri"/>
                        </a:rPr>
                        <a:t>-1.269</a:t>
                      </a:r>
                      <a:endParaRPr sz="1400" u="none" strike="noStrike" cap="none"/>
                    </a:p>
                  </a:txBody>
                  <a:tcPr marL="3800" marR="3800" marT="380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CED2E2"/>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CA" sz="1600" b="0" i="0" u="none" strike="noStrike" cap="none">
                          <a:solidFill>
                            <a:srgbClr val="000000"/>
                          </a:solidFill>
                          <a:latin typeface="Calibri"/>
                          <a:ea typeface="Calibri"/>
                          <a:cs typeface="Calibri"/>
                          <a:sym typeface="Calibri"/>
                        </a:rPr>
                        <a:t>0.9790</a:t>
                      </a:r>
                      <a:endParaRPr sz="1400" u="none" strike="noStrike" cap="none"/>
                    </a:p>
                  </a:txBody>
                  <a:tcPr marL="3800" marR="3800" marT="38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CED2E2"/>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CA" sz="1600" b="0" i="0" u="none" strike="noStrike" cap="none">
                          <a:solidFill>
                            <a:srgbClr val="000000"/>
                          </a:solidFill>
                          <a:latin typeface="Calibri"/>
                          <a:ea typeface="Calibri"/>
                          <a:cs typeface="Calibri"/>
                          <a:sym typeface="Calibri"/>
                        </a:rPr>
                        <a:t>0.967</a:t>
                      </a:r>
                      <a:endParaRPr sz="1400" u="none" strike="noStrike" cap="none"/>
                    </a:p>
                  </a:txBody>
                  <a:tcPr marL="3800" marR="3800" marT="38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CED2E2"/>
                    </a:solidFill>
                  </a:tcPr>
                </a:tc>
                <a:extLst>
                  <a:ext uri="{0D108BD9-81ED-4DB2-BD59-A6C34878D82A}">
                    <a16:rowId xmlns:a16="http://schemas.microsoft.com/office/drawing/2014/main" val="10014"/>
                  </a:ext>
                </a:extLst>
              </a:tr>
              <a:tr h="237825">
                <a:tc>
                  <a:txBody>
                    <a:bodyPr/>
                    <a:lstStyle/>
                    <a:p>
                      <a:pPr marL="0" marR="0" lvl="0" indent="0" algn="l" rtl="0">
                        <a:lnSpc>
                          <a:spcPct val="100000"/>
                        </a:lnSpc>
                        <a:spcBef>
                          <a:spcPts val="0"/>
                        </a:spcBef>
                        <a:spcAft>
                          <a:spcPts val="0"/>
                        </a:spcAft>
                        <a:buClr>
                          <a:srgbClr val="000000"/>
                        </a:buClr>
                        <a:buSzPts val="1400"/>
                        <a:buFont typeface="Arial"/>
                        <a:buNone/>
                      </a:pPr>
                      <a:r>
                        <a:rPr lang="en-CA" sz="1400" b="1" i="0" u="sng" strike="noStrike" cap="none">
                          <a:solidFill>
                            <a:srgbClr val="000000"/>
                          </a:solidFill>
                          <a:latin typeface="Calibri"/>
                          <a:ea typeface="Calibri"/>
                          <a:cs typeface="Calibri"/>
                          <a:sym typeface="Calibri"/>
                        </a:rPr>
                        <a:t>XLF</a:t>
                      </a:r>
                      <a:endParaRPr sz="1400" u="none" strike="noStrike" cap="none"/>
                    </a:p>
                  </a:txBody>
                  <a:tcPr marL="3400" marR="3400" marT="34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CED2E2"/>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CA" sz="1600" b="0" i="0" u="none" strike="noStrike" cap="none">
                          <a:solidFill>
                            <a:srgbClr val="000000"/>
                          </a:solidFill>
                          <a:latin typeface="Calibri"/>
                          <a:ea typeface="Calibri"/>
                          <a:cs typeface="Calibri"/>
                          <a:sym typeface="Calibri"/>
                        </a:rPr>
                        <a:t>0.6035</a:t>
                      </a:r>
                      <a:endParaRPr sz="1400" u="none" strike="noStrike" cap="none"/>
                    </a:p>
                  </a:txBody>
                  <a:tcPr marL="3800" marR="3800" marT="38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8EAF1"/>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CA" sz="1600" b="0" i="0" u="none" strike="noStrike" cap="none">
                          <a:solidFill>
                            <a:srgbClr val="000000"/>
                          </a:solidFill>
                          <a:latin typeface="Calibri"/>
                          <a:ea typeface="Calibri"/>
                          <a:cs typeface="Calibri"/>
                          <a:sym typeface="Calibri"/>
                        </a:rPr>
                        <a:t>0.397</a:t>
                      </a:r>
                      <a:endParaRPr sz="1400" u="none" strike="noStrike" cap="none"/>
                    </a:p>
                  </a:txBody>
                  <a:tcPr marL="3800" marR="3800" marT="38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8EAF1"/>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CA" sz="1600" b="0" i="0" u="none" strike="noStrike" cap="none">
                          <a:solidFill>
                            <a:srgbClr val="000000"/>
                          </a:solidFill>
                          <a:latin typeface="Calibri"/>
                          <a:ea typeface="Calibri"/>
                          <a:cs typeface="Calibri"/>
                          <a:sym typeface="Calibri"/>
                        </a:rPr>
                        <a:t>-0.005</a:t>
                      </a:r>
                      <a:endParaRPr sz="1400" u="none" strike="noStrike" cap="none"/>
                    </a:p>
                  </a:txBody>
                  <a:tcPr marL="3800" marR="3800" marT="380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8EAF1"/>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CA" sz="1600" b="0" i="0" u="none" strike="noStrike" cap="none">
                          <a:solidFill>
                            <a:srgbClr val="000000"/>
                          </a:solidFill>
                          <a:latin typeface="Calibri"/>
                          <a:ea typeface="Calibri"/>
                          <a:cs typeface="Calibri"/>
                          <a:sym typeface="Calibri"/>
                        </a:rPr>
                        <a:t>1.0000</a:t>
                      </a:r>
                      <a:endParaRPr sz="1400" u="none" strike="noStrike" cap="none"/>
                    </a:p>
                  </a:txBody>
                  <a:tcPr marL="3800" marR="3800" marT="38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8EAF1"/>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CA" sz="1600" b="0" i="0" u="none" strike="noStrike" cap="none">
                          <a:solidFill>
                            <a:srgbClr val="000000"/>
                          </a:solidFill>
                          <a:latin typeface="Calibri"/>
                          <a:ea typeface="Calibri"/>
                          <a:cs typeface="Calibri"/>
                          <a:sym typeface="Calibri"/>
                        </a:rPr>
                        <a:t>1.000</a:t>
                      </a:r>
                      <a:endParaRPr sz="1400" u="none" strike="noStrike" cap="none"/>
                    </a:p>
                  </a:txBody>
                  <a:tcPr marL="3800" marR="3800" marT="38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8EAF1"/>
                    </a:solidFill>
                  </a:tcPr>
                </a:tc>
                <a:extLst>
                  <a:ext uri="{0D108BD9-81ED-4DB2-BD59-A6C34878D82A}">
                    <a16:rowId xmlns:a16="http://schemas.microsoft.com/office/drawing/2014/main" val="10015"/>
                  </a:ext>
                </a:extLst>
              </a:tr>
              <a:tr h="237825">
                <a:tc>
                  <a:txBody>
                    <a:bodyPr/>
                    <a:lstStyle/>
                    <a:p>
                      <a:pPr marL="0" marR="0" lvl="0" indent="0" algn="l" rtl="0">
                        <a:lnSpc>
                          <a:spcPct val="100000"/>
                        </a:lnSpc>
                        <a:spcBef>
                          <a:spcPts val="0"/>
                        </a:spcBef>
                        <a:spcAft>
                          <a:spcPts val="0"/>
                        </a:spcAft>
                        <a:buClr>
                          <a:srgbClr val="000000"/>
                        </a:buClr>
                        <a:buSzPts val="1400"/>
                        <a:buFont typeface="Arial"/>
                        <a:buNone/>
                      </a:pPr>
                      <a:r>
                        <a:rPr lang="en-CA" sz="1400" b="1" i="0" u="sng" strike="noStrike" cap="none">
                          <a:solidFill>
                            <a:srgbClr val="000000"/>
                          </a:solidFill>
                          <a:latin typeface="Calibri"/>
                          <a:ea typeface="Calibri"/>
                          <a:cs typeface="Calibri"/>
                          <a:sym typeface="Calibri"/>
                        </a:rPr>
                        <a:t>XLK</a:t>
                      </a:r>
                      <a:endParaRPr sz="1400" u="none" strike="noStrike" cap="none"/>
                    </a:p>
                  </a:txBody>
                  <a:tcPr marL="3400" marR="3400" marT="34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CED2E2"/>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CA" sz="1600" b="0" i="0" u="none" strike="noStrike" cap="none">
                          <a:solidFill>
                            <a:srgbClr val="000000"/>
                          </a:solidFill>
                          <a:latin typeface="Calibri"/>
                          <a:ea typeface="Calibri"/>
                          <a:cs typeface="Calibri"/>
                          <a:sym typeface="Calibri"/>
                        </a:rPr>
                        <a:t>0.6983</a:t>
                      </a:r>
                      <a:endParaRPr sz="1400" u="none" strike="noStrike" cap="none"/>
                    </a:p>
                  </a:txBody>
                  <a:tcPr marL="3800" marR="3800" marT="38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CED2E2"/>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CA" sz="1600" b="0" i="0" u="none" strike="noStrike" cap="none">
                          <a:solidFill>
                            <a:srgbClr val="000000"/>
                          </a:solidFill>
                          <a:latin typeface="Calibri"/>
                          <a:ea typeface="Calibri"/>
                          <a:cs typeface="Calibri"/>
                          <a:sym typeface="Calibri"/>
                        </a:rPr>
                        <a:t>0.504</a:t>
                      </a:r>
                      <a:endParaRPr sz="1400" u="none" strike="noStrike" cap="none"/>
                    </a:p>
                  </a:txBody>
                  <a:tcPr marL="3800" marR="3800" marT="38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CED2E2"/>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CA" sz="1600" b="0" i="0" u="none" strike="noStrike" cap="none">
                          <a:solidFill>
                            <a:srgbClr val="000000"/>
                          </a:solidFill>
                          <a:latin typeface="Calibri"/>
                          <a:ea typeface="Calibri"/>
                          <a:cs typeface="Calibri"/>
                          <a:sym typeface="Calibri"/>
                        </a:rPr>
                        <a:t>-0.220</a:t>
                      </a:r>
                      <a:endParaRPr sz="1400" u="none" strike="noStrike" cap="none"/>
                    </a:p>
                  </a:txBody>
                  <a:tcPr marL="3800" marR="3800" marT="380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CED2E2"/>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CA" sz="1600" b="0" i="0" u="none" strike="noStrike" cap="none">
                          <a:solidFill>
                            <a:srgbClr val="000000"/>
                          </a:solidFill>
                          <a:latin typeface="Calibri"/>
                          <a:ea typeface="Calibri"/>
                          <a:cs typeface="Calibri"/>
                          <a:sym typeface="Calibri"/>
                        </a:rPr>
                        <a:t>1.0000</a:t>
                      </a:r>
                      <a:endParaRPr sz="1400" u="none" strike="noStrike" cap="none"/>
                    </a:p>
                  </a:txBody>
                  <a:tcPr marL="3800" marR="3800" marT="38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CED2E2"/>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CA" sz="1600" b="0" i="0" u="none" strike="noStrike" cap="none">
                          <a:solidFill>
                            <a:srgbClr val="000000"/>
                          </a:solidFill>
                          <a:latin typeface="Calibri"/>
                          <a:ea typeface="Calibri"/>
                          <a:cs typeface="Calibri"/>
                          <a:sym typeface="Calibri"/>
                        </a:rPr>
                        <a:t>1.000</a:t>
                      </a:r>
                      <a:endParaRPr sz="1400" u="none" strike="noStrike" cap="none"/>
                    </a:p>
                  </a:txBody>
                  <a:tcPr marL="3800" marR="3800" marT="38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CED2E2"/>
                    </a:solidFill>
                  </a:tcPr>
                </a:tc>
                <a:extLst>
                  <a:ext uri="{0D108BD9-81ED-4DB2-BD59-A6C34878D82A}">
                    <a16:rowId xmlns:a16="http://schemas.microsoft.com/office/drawing/2014/main" val="10016"/>
                  </a:ext>
                </a:extLst>
              </a:tr>
              <a:tr h="237825">
                <a:tc>
                  <a:txBody>
                    <a:bodyPr/>
                    <a:lstStyle/>
                    <a:p>
                      <a:pPr marL="0" marR="0" lvl="0" indent="0" algn="l" rtl="0">
                        <a:lnSpc>
                          <a:spcPct val="100000"/>
                        </a:lnSpc>
                        <a:spcBef>
                          <a:spcPts val="0"/>
                        </a:spcBef>
                        <a:spcAft>
                          <a:spcPts val="0"/>
                        </a:spcAft>
                        <a:buClr>
                          <a:srgbClr val="000000"/>
                        </a:buClr>
                        <a:buSzPts val="1400"/>
                        <a:buFont typeface="Arial"/>
                        <a:buNone/>
                      </a:pPr>
                      <a:r>
                        <a:rPr lang="en-CA" sz="1400" b="1" i="0" u="sng" strike="noStrike" cap="none">
                          <a:solidFill>
                            <a:srgbClr val="000000"/>
                          </a:solidFill>
                          <a:latin typeface="Calibri"/>
                          <a:ea typeface="Calibri"/>
                          <a:cs typeface="Calibri"/>
                          <a:sym typeface="Calibri"/>
                        </a:rPr>
                        <a:t>XLU</a:t>
                      </a:r>
                      <a:endParaRPr sz="1400" u="none" strike="noStrike" cap="none"/>
                    </a:p>
                  </a:txBody>
                  <a:tcPr marL="3400" marR="3400" marT="34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CED2E2"/>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CA" sz="1600" b="0" i="0" u="none" strike="noStrike" cap="none">
                          <a:solidFill>
                            <a:srgbClr val="000000"/>
                          </a:solidFill>
                          <a:latin typeface="Calibri"/>
                          <a:ea typeface="Calibri"/>
                          <a:cs typeface="Calibri"/>
                          <a:sym typeface="Calibri"/>
                        </a:rPr>
                        <a:t>2.1072</a:t>
                      </a:r>
                      <a:endParaRPr sz="1400" u="none" strike="noStrike" cap="none"/>
                    </a:p>
                  </a:txBody>
                  <a:tcPr marL="3800" marR="3800" marT="38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8EAF1"/>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CA" sz="1600" b="0" i="0" u="none" strike="noStrike" cap="none">
                          <a:solidFill>
                            <a:srgbClr val="000000"/>
                          </a:solidFill>
                          <a:latin typeface="Calibri"/>
                          <a:ea typeface="Calibri"/>
                          <a:cs typeface="Calibri"/>
                          <a:sym typeface="Calibri"/>
                        </a:rPr>
                        <a:t>0.254</a:t>
                      </a:r>
                      <a:endParaRPr sz="1400" u="none" strike="noStrike" cap="none"/>
                    </a:p>
                  </a:txBody>
                  <a:tcPr marL="3800" marR="3800" marT="38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8EAF1"/>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CA" sz="1600" b="0" i="0" u="none" strike="noStrike" cap="none">
                          <a:solidFill>
                            <a:srgbClr val="000000"/>
                          </a:solidFill>
                          <a:latin typeface="Calibri"/>
                          <a:ea typeface="Calibri"/>
                          <a:cs typeface="Calibri"/>
                          <a:sym typeface="Calibri"/>
                        </a:rPr>
                        <a:t>-1.971</a:t>
                      </a:r>
                      <a:endParaRPr sz="1400" u="none" strike="noStrike" cap="none"/>
                    </a:p>
                  </a:txBody>
                  <a:tcPr marL="3800" marR="3800" marT="380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8EAF1"/>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CA" sz="1600" b="0" i="0" u="none" strike="noStrike" cap="none">
                          <a:solidFill>
                            <a:srgbClr val="000000"/>
                          </a:solidFill>
                          <a:latin typeface="Calibri"/>
                          <a:ea typeface="Calibri"/>
                          <a:cs typeface="Calibri"/>
                          <a:sym typeface="Calibri"/>
                        </a:rPr>
                        <a:t>1.0000</a:t>
                      </a:r>
                      <a:endParaRPr sz="1400" u="none" strike="noStrike" cap="none"/>
                    </a:p>
                  </a:txBody>
                  <a:tcPr marL="3800" marR="3800" marT="38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8EAF1"/>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CA" sz="1600" b="0" i="0" u="none" strike="noStrike" cap="none">
                          <a:solidFill>
                            <a:srgbClr val="000000"/>
                          </a:solidFill>
                          <a:latin typeface="Calibri"/>
                          <a:ea typeface="Calibri"/>
                          <a:cs typeface="Calibri"/>
                          <a:sym typeface="Calibri"/>
                        </a:rPr>
                        <a:t>1.000</a:t>
                      </a:r>
                      <a:endParaRPr sz="1400" u="none" strike="noStrike" cap="none"/>
                    </a:p>
                  </a:txBody>
                  <a:tcPr marL="3800" marR="3800" marT="38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8EAF1"/>
                    </a:solidFill>
                  </a:tcPr>
                </a:tc>
                <a:extLst>
                  <a:ext uri="{0D108BD9-81ED-4DB2-BD59-A6C34878D82A}">
                    <a16:rowId xmlns:a16="http://schemas.microsoft.com/office/drawing/2014/main" val="10017"/>
                  </a:ext>
                </a:extLst>
              </a:tr>
              <a:tr h="237825">
                <a:tc>
                  <a:txBody>
                    <a:bodyPr/>
                    <a:lstStyle/>
                    <a:p>
                      <a:pPr marL="0" marR="0" lvl="0" indent="0" algn="l" rtl="0">
                        <a:lnSpc>
                          <a:spcPct val="100000"/>
                        </a:lnSpc>
                        <a:spcBef>
                          <a:spcPts val="0"/>
                        </a:spcBef>
                        <a:spcAft>
                          <a:spcPts val="0"/>
                        </a:spcAft>
                        <a:buClr>
                          <a:srgbClr val="000000"/>
                        </a:buClr>
                        <a:buSzPts val="1400"/>
                        <a:buFont typeface="Arial"/>
                        <a:buNone/>
                      </a:pPr>
                      <a:r>
                        <a:rPr lang="en-CA" sz="1400" b="1" i="0" u="sng" strike="noStrike" cap="none">
                          <a:solidFill>
                            <a:srgbClr val="000000"/>
                          </a:solidFill>
                          <a:latin typeface="Calibri"/>
                          <a:ea typeface="Calibri"/>
                          <a:cs typeface="Calibri"/>
                          <a:sym typeface="Calibri"/>
                        </a:rPr>
                        <a:t>XLV</a:t>
                      </a:r>
                      <a:endParaRPr sz="1400" u="none" strike="noStrike" cap="none"/>
                    </a:p>
                  </a:txBody>
                  <a:tcPr marL="3400" marR="3400" marT="34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CED2E2"/>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CA" sz="1600" b="0" i="0" u="none" strike="noStrike" cap="none">
                          <a:solidFill>
                            <a:srgbClr val="000000"/>
                          </a:solidFill>
                          <a:latin typeface="Calibri"/>
                          <a:ea typeface="Calibri"/>
                          <a:cs typeface="Calibri"/>
                          <a:sym typeface="Calibri"/>
                        </a:rPr>
                        <a:t>1.7955</a:t>
                      </a:r>
                      <a:endParaRPr sz="1400" u="none" strike="noStrike" cap="none"/>
                    </a:p>
                  </a:txBody>
                  <a:tcPr marL="3800" marR="3800" marT="38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CED2E2"/>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CA" sz="1600" b="0" i="0" u="none" strike="noStrike" cap="none">
                          <a:solidFill>
                            <a:srgbClr val="000000"/>
                          </a:solidFill>
                          <a:latin typeface="Calibri"/>
                          <a:ea typeface="Calibri"/>
                          <a:cs typeface="Calibri"/>
                          <a:sym typeface="Calibri"/>
                        </a:rPr>
                        <a:t>0.229</a:t>
                      </a:r>
                      <a:endParaRPr sz="1400" u="none" strike="noStrike" cap="none"/>
                    </a:p>
                  </a:txBody>
                  <a:tcPr marL="3800" marR="3800" marT="3800" marB="0" anchor="b">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CED2E2"/>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CA" sz="1600" b="0" i="0" u="none" strike="noStrike" cap="none">
                          <a:solidFill>
                            <a:srgbClr val="000000"/>
                          </a:solidFill>
                          <a:latin typeface="Calibri"/>
                          <a:ea typeface="Calibri"/>
                          <a:cs typeface="Calibri"/>
                          <a:sym typeface="Calibri"/>
                        </a:rPr>
                        <a:t>-1.941</a:t>
                      </a:r>
                      <a:endParaRPr sz="1400" u="none" strike="noStrike" cap="none"/>
                    </a:p>
                  </a:txBody>
                  <a:tcPr marL="3800" marR="3800" marT="380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CED2E2"/>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CA" sz="1600" b="0" i="0" u="none" strike="noStrike" cap="none">
                          <a:solidFill>
                            <a:srgbClr val="000000"/>
                          </a:solidFill>
                          <a:latin typeface="Calibri"/>
                          <a:ea typeface="Calibri"/>
                          <a:cs typeface="Calibri"/>
                          <a:sym typeface="Calibri"/>
                        </a:rPr>
                        <a:t>0.9529</a:t>
                      </a:r>
                      <a:endParaRPr sz="1400" u="none" strike="noStrike" cap="none"/>
                    </a:p>
                  </a:txBody>
                  <a:tcPr marL="3800" marR="3800" marT="38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CED2E2"/>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CA" sz="1600" b="0" i="0" u="none" strike="noStrike" cap="none">
                          <a:solidFill>
                            <a:srgbClr val="000000"/>
                          </a:solidFill>
                          <a:latin typeface="Calibri"/>
                          <a:ea typeface="Calibri"/>
                          <a:cs typeface="Calibri"/>
                          <a:sym typeface="Calibri"/>
                        </a:rPr>
                        <a:t>0.925</a:t>
                      </a:r>
                      <a:endParaRPr sz="1400" u="none" strike="noStrike" cap="none"/>
                    </a:p>
                  </a:txBody>
                  <a:tcPr marL="3800" marR="3800" marT="3800" marB="0" anchor="b">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CED2E2"/>
                    </a:solidFill>
                  </a:tcPr>
                </a:tc>
                <a:extLst>
                  <a:ext uri="{0D108BD9-81ED-4DB2-BD59-A6C34878D82A}">
                    <a16:rowId xmlns:a16="http://schemas.microsoft.com/office/drawing/2014/main" val="10018"/>
                  </a:ext>
                </a:extLst>
              </a:tr>
              <a:tr h="237825">
                <a:tc>
                  <a:txBody>
                    <a:bodyPr/>
                    <a:lstStyle/>
                    <a:p>
                      <a:pPr marL="0" marR="0" lvl="0" indent="0" algn="l" rtl="0">
                        <a:lnSpc>
                          <a:spcPct val="100000"/>
                        </a:lnSpc>
                        <a:spcBef>
                          <a:spcPts val="0"/>
                        </a:spcBef>
                        <a:spcAft>
                          <a:spcPts val="0"/>
                        </a:spcAft>
                        <a:buClr>
                          <a:srgbClr val="000000"/>
                        </a:buClr>
                        <a:buSzPts val="1400"/>
                        <a:buFont typeface="Arial"/>
                        <a:buNone/>
                      </a:pPr>
                      <a:r>
                        <a:rPr lang="en-CA" sz="1400" b="1" i="0" u="sng" strike="noStrike" cap="none">
                          <a:solidFill>
                            <a:srgbClr val="000000"/>
                          </a:solidFill>
                          <a:latin typeface="Calibri"/>
                          <a:ea typeface="Calibri"/>
                          <a:cs typeface="Calibri"/>
                          <a:sym typeface="Calibri"/>
                        </a:rPr>
                        <a:t>XLY</a:t>
                      </a:r>
                      <a:endParaRPr sz="1400" u="none" strike="noStrike" cap="none"/>
                    </a:p>
                  </a:txBody>
                  <a:tcPr marL="3400" marR="3400" marT="34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CED2E2"/>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CA" sz="1600" b="0" i="0" u="none" strike="noStrike" cap="none">
                          <a:solidFill>
                            <a:srgbClr val="000000"/>
                          </a:solidFill>
                          <a:latin typeface="Calibri"/>
                          <a:ea typeface="Calibri"/>
                          <a:cs typeface="Calibri"/>
                          <a:sym typeface="Calibri"/>
                        </a:rPr>
                        <a:t>1.3840</a:t>
                      </a:r>
                      <a:endParaRPr sz="1400" u="none" strike="noStrike" cap="none"/>
                    </a:p>
                  </a:txBody>
                  <a:tcPr marL="3800" marR="3800" marT="38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8EAF1"/>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CA" sz="1600" b="0" i="0" u="none" strike="noStrike" cap="none">
                          <a:solidFill>
                            <a:srgbClr val="000000"/>
                          </a:solidFill>
                          <a:latin typeface="Calibri"/>
                          <a:ea typeface="Calibri"/>
                          <a:cs typeface="Calibri"/>
                          <a:sym typeface="Calibri"/>
                        </a:rPr>
                        <a:t>0.349</a:t>
                      </a:r>
                      <a:endParaRPr sz="1400" u="none" strike="noStrike" cap="none"/>
                    </a:p>
                  </a:txBody>
                  <a:tcPr marL="3800" marR="3800" marT="3800" marB="0" anchor="b">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8EAF1"/>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CA" sz="1600" b="0" i="0" u="none" strike="noStrike" cap="none">
                          <a:solidFill>
                            <a:srgbClr val="000000"/>
                          </a:solidFill>
                          <a:latin typeface="Calibri"/>
                          <a:ea typeface="Calibri"/>
                          <a:cs typeface="Calibri"/>
                          <a:sym typeface="Calibri"/>
                        </a:rPr>
                        <a:t>-1.422</a:t>
                      </a:r>
                      <a:endParaRPr sz="1400" u="none" strike="noStrike" cap="none"/>
                    </a:p>
                  </a:txBody>
                  <a:tcPr marL="3800" marR="3800" marT="380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8EAF1"/>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CA" sz="1600" b="0" i="0" u="none" strike="noStrike" cap="none">
                          <a:solidFill>
                            <a:srgbClr val="000000"/>
                          </a:solidFill>
                          <a:latin typeface="Calibri"/>
                          <a:ea typeface="Calibri"/>
                          <a:cs typeface="Calibri"/>
                          <a:sym typeface="Calibri"/>
                        </a:rPr>
                        <a:t>1.0000</a:t>
                      </a:r>
                      <a:endParaRPr sz="1400" u="none" strike="noStrike" cap="none"/>
                    </a:p>
                  </a:txBody>
                  <a:tcPr marL="3800" marR="3800" marT="38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8EAF1"/>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CA" sz="1600" b="0" i="0" u="none" strike="noStrike" cap="none">
                          <a:solidFill>
                            <a:srgbClr val="000000"/>
                          </a:solidFill>
                          <a:latin typeface="Calibri"/>
                          <a:ea typeface="Calibri"/>
                          <a:cs typeface="Calibri"/>
                          <a:sym typeface="Calibri"/>
                        </a:rPr>
                        <a:t>1.000</a:t>
                      </a:r>
                      <a:endParaRPr sz="1400" u="none" strike="noStrike" cap="none"/>
                    </a:p>
                  </a:txBody>
                  <a:tcPr marL="3800" marR="3800" marT="3800" marB="0" anchor="b">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8EAF1"/>
                    </a:solidFill>
                  </a:tcPr>
                </a:tc>
                <a:extLst>
                  <a:ext uri="{0D108BD9-81ED-4DB2-BD59-A6C34878D82A}">
                    <a16:rowId xmlns:a16="http://schemas.microsoft.com/office/drawing/2014/main" val="10019"/>
                  </a:ext>
                </a:extLst>
              </a:tr>
              <a:tr h="237825">
                <a:tc>
                  <a:txBody>
                    <a:bodyPr/>
                    <a:lstStyle/>
                    <a:p>
                      <a:pPr marL="0" marR="0" lvl="0" indent="0" algn="l" rtl="0">
                        <a:lnSpc>
                          <a:spcPct val="100000"/>
                        </a:lnSpc>
                        <a:spcBef>
                          <a:spcPts val="0"/>
                        </a:spcBef>
                        <a:spcAft>
                          <a:spcPts val="0"/>
                        </a:spcAft>
                        <a:buClr>
                          <a:srgbClr val="000000"/>
                        </a:buClr>
                        <a:buSzPts val="1400"/>
                        <a:buFont typeface="Arial"/>
                        <a:buNone/>
                      </a:pPr>
                      <a:r>
                        <a:rPr lang="en-CA" sz="1400" b="1" i="0" u="sng" strike="noStrike" cap="none">
                          <a:solidFill>
                            <a:srgbClr val="000000"/>
                          </a:solidFill>
                          <a:latin typeface="Calibri"/>
                          <a:ea typeface="Calibri"/>
                          <a:cs typeface="Calibri"/>
                          <a:sym typeface="Calibri"/>
                        </a:rPr>
                        <a:t>SIL</a:t>
                      </a:r>
                      <a:endParaRPr sz="1400" u="none" strike="noStrike" cap="none"/>
                    </a:p>
                  </a:txBody>
                  <a:tcPr marL="3400" marR="3400" marT="34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CED2E2"/>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CA" sz="1600" b="0" i="0" u="none" strike="noStrike" cap="none">
                          <a:solidFill>
                            <a:srgbClr val="000000"/>
                          </a:solidFill>
                          <a:latin typeface="Calibri"/>
                          <a:ea typeface="Calibri"/>
                          <a:cs typeface="Calibri"/>
                          <a:sym typeface="Calibri"/>
                        </a:rPr>
                        <a:t>0.0732</a:t>
                      </a:r>
                      <a:endParaRPr sz="1400" u="none" strike="noStrike" cap="none"/>
                    </a:p>
                  </a:txBody>
                  <a:tcPr marL="3800" marR="3800" marT="38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8EAF1"/>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CA" sz="1600" b="0" i="0" u="none" strike="noStrike" cap="none">
                          <a:solidFill>
                            <a:srgbClr val="000000"/>
                          </a:solidFill>
                          <a:latin typeface="Calibri"/>
                          <a:ea typeface="Calibri"/>
                          <a:cs typeface="Calibri"/>
                          <a:sym typeface="Calibri"/>
                        </a:rPr>
                        <a:t>0.927</a:t>
                      </a:r>
                      <a:endParaRPr sz="1400" u="none" strike="noStrike" cap="none"/>
                    </a:p>
                  </a:txBody>
                  <a:tcPr marL="3800" marR="3800" marT="38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8EAF1"/>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CA" sz="1600" b="0" i="0" u="none" strike="noStrike" cap="none">
                          <a:solidFill>
                            <a:srgbClr val="000000"/>
                          </a:solidFill>
                          <a:latin typeface="Calibri"/>
                          <a:ea typeface="Calibri"/>
                          <a:cs typeface="Calibri"/>
                          <a:sym typeface="Calibri"/>
                        </a:rPr>
                        <a:t>0.370</a:t>
                      </a:r>
                      <a:endParaRPr sz="1400" u="none" strike="noStrike" cap="none"/>
                    </a:p>
                  </a:txBody>
                  <a:tcPr marL="3800" marR="3800" marT="38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8EAF1"/>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CA" sz="1600" b="0" i="0" u="none" strike="noStrike" cap="none">
                          <a:solidFill>
                            <a:srgbClr val="000000"/>
                          </a:solidFill>
                          <a:latin typeface="Calibri"/>
                          <a:ea typeface="Calibri"/>
                          <a:cs typeface="Calibri"/>
                          <a:sym typeface="Calibri"/>
                        </a:rPr>
                        <a:t>0.9692</a:t>
                      </a:r>
                      <a:endParaRPr sz="1400" u="none" strike="noStrike" cap="none"/>
                    </a:p>
                  </a:txBody>
                  <a:tcPr marL="3800" marR="3800" marT="38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8EAF1"/>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CA" sz="1600" b="0" i="0" u="none" strike="noStrike" cap="none">
                          <a:solidFill>
                            <a:srgbClr val="000000"/>
                          </a:solidFill>
                          <a:latin typeface="Calibri"/>
                          <a:ea typeface="Calibri"/>
                          <a:cs typeface="Calibri"/>
                          <a:sym typeface="Calibri"/>
                        </a:rPr>
                        <a:t>0.953</a:t>
                      </a:r>
                      <a:endParaRPr sz="1400" u="none" strike="noStrike" cap="none"/>
                    </a:p>
                  </a:txBody>
                  <a:tcPr marL="3800" marR="3800" marT="380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8EAF1"/>
                    </a:solidFill>
                  </a:tcPr>
                </a:tc>
                <a:extLst>
                  <a:ext uri="{0D108BD9-81ED-4DB2-BD59-A6C34878D82A}">
                    <a16:rowId xmlns:a16="http://schemas.microsoft.com/office/drawing/2014/main" val="10020"/>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Google Shape;352;g6c353b20fa_0_8"/>
          <p:cNvSpPr txBox="1">
            <a:spLocks noGrp="1"/>
          </p:cNvSpPr>
          <p:nvPr>
            <p:ph type="title"/>
          </p:nvPr>
        </p:nvSpPr>
        <p:spPr>
          <a:xfrm>
            <a:off x="288925" y="461219"/>
            <a:ext cx="8674200" cy="430800"/>
          </a:xfrm>
          <a:prstGeom prst="rect">
            <a:avLst/>
          </a:prstGeom>
          <a:noFill/>
          <a:ln>
            <a:noFill/>
          </a:ln>
        </p:spPr>
        <p:txBody>
          <a:bodyPr spcFirstLastPara="1" wrap="square" lIns="0" tIns="0" rIns="0" bIns="0" anchor="b" anchorCtr="0">
            <a:noAutofit/>
          </a:bodyPr>
          <a:lstStyle/>
          <a:p>
            <a:pPr marL="0" lvl="0" indent="0" algn="l" rtl="0">
              <a:lnSpc>
                <a:spcPct val="100000"/>
              </a:lnSpc>
              <a:spcBef>
                <a:spcPts val="0"/>
              </a:spcBef>
              <a:spcAft>
                <a:spcPts val="0"/>
              </a:spcAft>
              <a:buClr>
                <a:schemeClr val="lt1"/>
              </a:buClr>
              <a:buSzPts val="2800"/>
              <a:buFont typeface="Calibri"/>
              <a:buNone/>
            </a:pPr>
            <a:r>
              <a:rPr lang="en-CA"/>
              <a:t>MACHINE LEARNING MODELS FOR ETF RETURN PREDICTION</a:t>
            </a:r>
            <a:endParaRPr/>
          </a:p>
        </p:txBody>
      </p:sp>
      <p:sp>
        <p:nvSpPr>
          <p:cNvPr id="353" name="Google Shape;353;g6c353b20fa_0_8"/>
          <p:cNvSpPr txBox="1">
            <a:spLocks noGrp="1"/>
          </p:cNvSpPr>
          <p:nvPr>
            <p:ph type="sldNum" idx="12"/>
          </p:nvPr>
        </p:nvSpPr>
        <p:spPr>
          <a:xfrm>
            <a:off x="10248969" y="7115904"/>
            <a:ext cx="157200" cy="153900"/>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SzPts val="1000"/>
              <a:buNone/>
            </a:pPr>
            <a:fld id="{00000000-1234-1234-1234-123412341234}" type="slidenum">
              <a:rPr lang="en-CA"/>
              <a:t>25</a:t>
            </a:fld>
            <a:endParaRPr/>
          </a:p>
        </p:txBody>
      </p:sp>
      <p:sp>
        <p:nvSpPr>
          <p:cNvPr id="354" name="Google Shape;354;g6c353b20fa_0_8"/>
          <p:cNvSpPr txBox="1"/>
          <p:nvPr/>
        </p:nvSpPr>
        <p:spPr>
          <a:xfrm>
            <a:off x="280887" y="1241509"/>
            <a:ext cx="10125300" cy="285000"/>
          </a:xfrm>
          <a:prstGeom prst="rect">
            <a:avLst/>
          </a:prstGeom>
          <a:solidFill>
            <a:schemeClr val="lt1"/>
          </a:solidFill>
          <a:ln>
            <a:noFill/>
          </a:ln>
          <a:effectLst>
            <a:outerShdw dist="25400" dir="5400000" algn="tl" rotWithShape="0">
              <a:srgbClr val="408B70"/>
            </a:outerShdw>
          </a:effectLst>
        </p:spPr>
        <p:txBody>
          <a:bodyPr spcFirstLastPara="1" wrap="square" lIns="0" tIns="0" rIns="0" bIns="27425" anchor="b" anchorCtr="0">
            <a:noAutofit/>
          </a:bodyPr>
          <a:lstStyle/>
          <a:p>
            <a:pPr marL="342900" marR="0" lvl="0" indent="-342900" algn="l" rtl="0">
              <a:lnSpc>
                <a:spcPct val="110000"/>
              </a:lnSpc>
              <a:spcBef>
                <a:spcPts val="0"/>
              </a:spcBef>
              <a:spcAft>
                <a:spcPts val="0"/>
              </a:spcAft>
              <a:buClr>
                <a:srgbClr val="000000"/>
              </a:buClr>
              <a:buSzPts val="1600"/>
              <a:buFont typeface="Arial"/>
              <a:buNone/>
            </a:pPr>
            <a:r>
              <a:rPr lang="en-CA" sz="1600" b="1">
                <a:solidFill>
                  <a:schemeClr val="dk1"/>
                </a:solidFill>
                <a:latin typeface="Calibri"/>
                <a:ea typeface="Calibri"/>
                <a:cs typeface="Calibri"/>
                <a:sym typeface="Calibri"/>
              </a:rPr>
              <a:t>Gradient Boosting </a:t>
            </a:r>
            <a:r>
              <a:rPr lang="en-CA" sz="1600" b="1" i="0" u="none" strike="noStrike" cap="none">
                <a:solidFill>
                  <a:schemeClr val="dk1"/>
                </a:solidFill>
                <a:latin typeface="Calibri"/>
                <a:ea typeface="Calibri"/>
                <a:cs typeface="Calibri"/>
                <a:sym typeface="Calibri"/>
              </a:rPr>
              <a:t>Regression</a:t>
            </a:r>
            <a:r>
              <a:rPr lang="en-CA" sz="1600" b="1">
                <a:solidFill>
                  <a:schemeClr val="dk1"/>
                </a:solidFill>
                <a:latin typeface="Calibri"/>
                <a:ea typeface="Calibri"/>
                <a:cs typeface="Calibri"/>
                <a:sym typeface="Calibri"/>
              </a:rPr>
              <a:t> </a:t>
            </a:r>
            <a:r>
              <a:rPr lang="en-CA" sz="1600" b="1" i="0" u="none" strike="noStrike" cap="none">
                <a:solidFill>
                  <a:schemeClr val="dk1"/>
                </a:solidFill>
                <a:latin typeface="Calibri"/>
                <a:ea typeface="Calibri"/>
                <a:cs typeface="Calibri"/>
                <a:sym typeface="Calibri"/>
              </a:rPr>
              <a:t>Result</a:t>
            </a:r>
            <a:r>
              <a:rPr lang="en-CA" sz="1600" b="1">
                <a:solidFill>
                  <a:schemeClr val="dk1"/>
                </a:solidFill>
                <a:latin typeface="Calibri"/>
                <a:ea typeface="Calibri"/>
                <a:cs typeface="Calibri"/>
                <a:sym typeface="Calibri"/>
              </a:rPr>
              <a:t> for XLU ETF</a:t>
            </a:r>
            <a:endParaRPr sz="1400" b="0" i="0" u="none" strike="noStrike" cap="none">
              <a:solidFill>
                <a:srgbClr val="000000"/>
              </a:solidFill>
              <a:latin typeface="Arial"/>
              <a:ea typeface="Arial"/>
              <a:cs typeface="Arial"/>
              <a:sym typeface="Arial"/>
            </a:endParaRPr>
          </a:p>
        </p:txBody>
      </p:sp>
      <p:pic>
        <p:nvPicPr>
          <p:cNvPr id="355" name="Google Shape;355;g6c353b20fa_0_8"/>
          <p:cNvPicPr preferRelativeResize="0"/>
          <p:nvPr/>
        </p:nvPicPr>
        <p:blipFill>
          <a:blip r:embed="rId3">
            <a:alphaModFix/>
          </a:blip>
          <a:stretch>
            <a:fillRect/>
          </a:stretch>
        </p:blipFill>
        <p:spPr>
          <a:xfrm>
            <a:off x="404529" y="1875975"/>
            <a:ext cx="9420348" cy="5119049"/>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g6c353b20fa_0_17"/>
          <p:cNvSpPr txBox="1">
            <a:spLocks noGrp="1"/>
          </p:cNvSpPr>
          <p:nvPr>
            <p:ph type="title"/>
          </p:nvPr>
        </p:nvSpPr>
        <p:spPr>
          <a:xfrm>
            <a:off x="288925" y="461219"/>
            <a:ext cx="8674200" cy="430800"/>
          </a:xfrm>
          <a:prstGeom prst="rect">
            <a:avLst/>
          </a:prstGeom>
          <a:noFill/>
          <a:ln>
            <a:noFill/>
          </a:ln>
        </p:spPr>
        <p:txBody>
          <a:bodyPr spcFirstLastPara="1" wrap="square" lIns="0" tIns="0" rIns="0" bIns="0" anchor="b" anchorCtr="0">
            <a:noAutofit/>
          </a:bodyPr>
          <a:lstStyle/>
          <a:p>
            <a:pPr marL="0" lvl="0" indent="0" algn="l" rtl="0">
              <a:lnSpc>
                <a:spcPct val="100000"/>
              </a:lnSpc>
              <a:spcBef>
                <a:spcPts val="0"/>
              </a:spcBef>
              <a:spcAft>
                <a:spcPts val="0"/>
              </a:spcAft>
              <a:buClr>
                <a:schemeClr val="lt1"/>
              </a:buClr>
              <a:buSzPts val="2800"/>
              <a:buFont typeface="Calibri"/>
              <a:buNone/>
            </a:pPr>
            <a:r>
              <a:rPr lang="en-CA"/>
              <a:t>MACHINE LEARNING MODELS FOR ETF RETURN PREDICTION</a:t>
            </a:r>
            <a:endParaRPr/>
          </a:p>
        </p:txBody>
      </p:sp>
      <p:sp>
        <p:nvSpPr>
          <p:cNvPr id="361" name="Google Shape;361;g6c353b20fa_0_17"/>
          <p:cNvSpPr txBox="1">
            <a:spLocks noGrp="1"/>
          </p:cNvSpPr>
          <p:nvPr>
            <p:ph type="sldNum" idx="12"/>
          </p:nvPr>
        </p:nvSpPr>
        <p:spPr>
          <a:xfrm>
            <a:off x="10248969" y="7115904"/>
            <a:ext cx="157200" cy="153900"/>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SzPts val="1000"/>
              <a:buNone/>
            </a:pPr>
            <a:fld id="{00000000-1234-1234-1234-123412341234}" type="slidenum">
              <a:rPr lang="en-CA"/>
              <a:t>26</a:t>
            </a:fld>
            <a:endParaRPr/>
          </a:p>
        </p:txBody>
      </p:sp>
      <p:sp>
        <p:nvSpPr>
          <p:cNvPr id="362" name="Google Shape;362;g6c353b20fa_0_17"/>
          <p:cNvSpPr txBox="1"/>
          <p:nvPr/>
        </p:nvSpPr>
        <p:spPr>
          <a:xfrm>
            <a:off x="280887" y="1241509"/>
            <a:ext cx="10125300" cy="285000"/>
          </a:xfrm>
          <a:prstGeom prst="rect">
            <a:avLst/>
          </a:prstGeom>
          <a:solidFill>
            <a:schemeClr val="lt1"/>
          </a:solidFill>
          <a:ln>
            <a:noFill/>
          </a:ln>
          <a:effectLst>
            <a:outerShdw dist="25400" dir="5400000" algn="tl" rotWithShape="0">
              <a:srgbClr val="408B70"/>
            </a:outerShdw>
          </a:effectLst>
        </p:spPr>
        <p:txBody>
          <a:bodyPr spcFirstLastPara="1" wrap="square" lIns="0" tIns="0" rIns="0" bIns="27425" anchor="b" anchorCtr="0">
            <a:noAutofit/>
          </a:bodyPr>
          <a:lstStyle/>
          <a:p>
            <a:pPr marL="342900" marR="0" lvl="0" indent="-342900" algn="l" rtl="0">
              <a:lnSpc>
                <a:spcPct val="110000"/>
              </a:lnSpc>
              <a:spcBef>
                <a:spcPts val="0"/>
              </a:spcBef>
              <a:spcAft>
                <a:spcPts val="0"/>
              </a:spcAft>
              <a:buClr>
                <a:srgbClr val="000000"/>
              </a:buClr>
              <a:buSzPts val="1600"/>
              <a:buFont typeface="Arial"/>
              <a:buNone/>
            </a:pPr>
            <a:r>
              <a:rPr lang="en-CA" sz="1600" b="1">
                <a:solidFill>
                  <a:schemeClr val="dk1"/>
                </a:solidFill>
                <a:latin typeface="Calibri"/>
                <a:ea typeface="Calibri"/>
                <a:cs typeface="Calibri"/>
                <a:sym typeface="Calibri"/>
              </a:rPr>
              <a:t>Gradient Boosting Classification </a:t>
            </a:r>
            <a:r>
              <a:rPr lang="en-CA" sz="1600" b="1" i="0" u="none" strike="noStrike" cap="none">
                <a:solidFill>
                  <a:schemeClr val="dk1"/>
                </a:solidFill>
                <a:latin typeface="Calibri"/>
                <a:ea typeface="Calibri"/>
                <a:cs typeface="Calibri"/>
                <a:sym typeface="Calibri"/>
              </a:rPr>
              <a:t>Result</a:t>
            </a:r>
            <a:r>
              <a:rPr lang="en-CA" sz="1600" b="1">
                <a:solidFill>
                  <a:schemeClr val="dk1"/>
                </a:solidFill>
                <a:latin typeface="Calibri"/>
                <a:ea typeface="Calibri"/>
                <a:cs typeface="Calibri"/>
                <a:sym typeface="Calibri"/>
              </a:rPr>
              <a:t> for XLU ETF</a:t>
            </a:r>
            <a:endParaRPr sz="1400" b="0" i="0" u="none" strike="noStrike" cap="none">
              <a:solidFill>
                <a:srgbClr val="000000"/>
              </a:solidFill>
              <a:latin typeface="Arial"/>
              <a:ea typeface="Arial"/>
              <a:cs typeface="Arial"/>
              <a:sym typeface="Arial"/>
            </a:endParaRPr>
          </a:p>
        </p:txBody>
      </p:sp>
      <p:pic>
        <p:nvPicPr>
          <p:cNvPr id="363" name="Google Shape;363;g6c353b20fa_0_17"/>
          <p:cNvPicPr preferRelativeResize="0"/>
          <p:nvPr/>
        </p:nvPicPr>
        <p:blipFill>
          <a:blip r:embed="rId3">
            <a:alphaModFix/>
          </a:blip>
          <a:stretch>
            <a:fillRect/>
          </a:stretch>
        </p:blipFill>
        <p:spPr>
          <a:xfrm>
            <a:off x="662200" y="1875975"/>
            <a:ext cx="8898774" cy="4895674"/>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p34"/>
          <p:cNvSpPr txBox="1">
            <a:spLocks noGrp="1"/>
          </p:cNvSpPr>
          <p:nvPr>
            <p:ph type="title"/>
          </p:nvPr>
        </p:nvSpPr>
        <p:spPr>
          <a:xfrm>
            <a:off x="288925" y="461219"/>
            <a:ext cx="8674200" cy="430800"/>
          </a:xfrm>
          <a:prstGeom prst="rect">
            <a:avLst/>
          </a:prstGeom>
          <a:noFill/>
          <a:ln>
            <a:noFill/>
          </a:ln>
        </p:spPr>
        <p:txBody>
          <a:bodyPr spcFirstLastPara="1" wrap="square" lIns="0" tIns="0" rIns="0" bIns="0" anchor="b" anchorCtr="0">
            <a:noAutofit/>
          </a:bodyPr>
          <a:lstStyle/>
          <a:p>
            <a:pPr marL="0" lvl="0" indent="0" algn="l" rtl="0">
              <a:lnSpc>
                <a:spcPct val="100000"/>
              </a:lnSpc>
              <a:spcBef>
                <a:spcPts val="0"/>
              </a:spcBef>
              <a:spcAft>
                <a:spcPts val="0"/>
              </a:spcAft>
              <a:buClr>
                <a:schemeClr val="lt1"/>
              </a:buClr>
              <a:buSzPts val="2800"/>
              <a:buFont typeface="Calibri"/>
              <a:buNone/>
            </a:pPr>
            <a:r>
              <a:rPr lang="en-CA"/>
              <a:t>MACHINE LEARNING MODELS FOR ETF PRICE PREDICTION</a:t>
            </a:r>
            <a:endParaRPr/>
          </a:p>
        </p:txBody>
      </p:sp>
      <p:sp>
        <p:nvSpPr>
          <p:cNvPr id="280" name="Google Shape;280;p34"/>
          <p:cNvSpPr txBox="1">
            <a:spLocks noGrp="1"/>
          </p:cNvSpPr>
          <p:nvPr>
            <p:ph type="sldNum" idx="12"/>
          </p:nvPr>
        </p:nvSpPr>
        <p:spPr>
          <a:xfrm>
            <a:off x="10248969" y="7115904"/>
            <a:ext cx="157200" cy="153900"/>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SzPts val="1000"/>
              <a:buNone/>
            </a:pPr>
            <a:fld id="{00000000-1234-1234-1234-123412341234}" type="slidenum">
              <a:rPr lang="en-CA"/>
              <a:t>27</a:t>
            </a:fld>
            <a:endParaRPr/>
          </a:p>
        </p:txBody>
      </p:sp>
      <p:sp>
        <p:nvSpPr>
          <p:cNvPr id="281" name="Google Shape;281;p34"/>
          <p:cNvSpPr txBox="1"/>
          <p:nvPr/>
        </p:nvSpPr>
        <p:spPr>
          <a:xfrm>
            <a:off x="280887" y="1241509"/>
            <a:ext cx="10125300" cy="285000"/>
          </a:xfrm>
          <a:prstGeom prst="rect">
            <a:avLst/>
          </a:prstGeom>
          <a:solidFill>
            <a:schemeClr val="lt1"/>
          </a:solidFill>
          <a:ln>
            <a:noFill/>
          </a:ln>
          <a:effectLst>
            <a:outerShdw dist="25400" dir="5400000" algn="tl" rotWithShape="0">
              <a:srgbClr val="408B70"/>
            </a:outerShdw>
          </a:effectLst>
        </p:spPr>
        <p:txBody>
          <a:bodyPr spcFirstLastPara="1" wrap="square" lIns="0" tIns="0" rIns="0" bIns="27425" anchor="b" anchorCtr="0">
            <a:noAutofit/>
          </a:bodyPr>
          <a:lstStyle/>
          <a:p>
            <a:pPr marL="342900" marR="0" lvl="0" indent="-342900" algn="l" rtl="0">
              <a:lnSpc>
                <a:spcPct val="110000"/>
              </a:lnSpc>
              <a:spcBef>
                <a:spcPts val="0"/>
              </a:spcBef>
              <a:spcAft>
                <a:spcPts val="0"/>
              </a:spcAft>
              <a:buClr>
                <a:srgbClr val="000000"/>
              </a:buClr>
              <a:buSzPts val="1600"/>
              <a:buFont typeface="Arial"/>
              <a:buNone/>
            </a:pPr>
            <a:r>
              <a:rPr lang="en-CA" sz="1600" b="1" i="0" u="none" strike="noStrike" cap="none">
                <a:solidFill>
                  <a:schemeClr val="dk1"/>
                </a:solidFill>
                <a:latin typeface="Calibri"/>
                <a:ea typeface="Calibri"/>
                <a:cs typeface="Calibri"/>
                <a:sym typeface="Calibri"/>
              </a:rPr>
              <a:t>Summary of ML Model Results</a:t>
            </a:r>
            <a:endParaRPr sz="1400" b="0" i="0" u="none" strike="noStrike" cap="none">
              <a:solidFill>
                <a:srgbClr val="000000"/>
              </a:solidFill>
              <a:latin typeface="Arial"/>
              <a:ea typeface="Arial"/>
              <a:cs typeface="Arial"/>
              <a:sym typeface="Arial"/>
            </a:endParaRPr>
          </a:p>
        </p:txBody>
      </p:sp>
      <p:sp>
        <p:nvSpPr>
          <p:cNvPr id="282" name="Google Shape;282;p34"/>
          <p:cNvSpPr txBox="1"/>
          <p:nvPr/>
        </p:nvSpPr>
        <p:spPr>
          <a:xfrm>
            <a:off x="284937" y="3967480"/>
            <a:ext cx="10117200" cy="3148424"/>
          </a:xfrm>
          <a:prstGeom prst="rect">
            <a:avLst/>
          </a:prstGeom>
          <a:solidFill>
            <a:srgbClr val="C8CBE6"/>
          </a:solidFill>
          <a:ln>
            <a:noFill/>
          </a:ln>
        </p:spPr>
        <p:txBody>
          <a:bodyPr spcFirstLastPara="1" wrap="square" lIns="108000" tIns="0" rIns="108000" bIns="0" anchor="t" anchorCtr="0">
            <a:noAutofit/>
          </a:bodyPr>
          <a:lstStyle/>
          <a:p>
            <a:pPr marL="228600" marR="0" lvl="1" indent="0" algn="l" rtl="0">
              <a:lnSpc>
                <a:spcPct val="100000"/>
              </a:lnSpc>
              <a:spcBef>
                <a:spcPts val="0"/>
              </a:spcBef>
              <a:spcAft>
                <a:spcPts val="0"/>
              </a:spcAft>
              <a:buClr>
                <a:srgbClr val="000000"/>
              </a:buClr>
              <a:buSzPts val="1600"/>
              <a:buFont typeface="Arial"/>
              <a:buNone/>
            </a:pPr>
            <a:endParaRPr sz="1600" b="0" i="0" u="none" strike="noStrike" cap="none">
              <a:solidFill>
                <a:srgbClr val="262626"/>
              </a:solidFill>
              <a:latin typeface="Calibri"/>
              <a:ea typeface="Calibri"/>
              <a:cs typeface="Calibri"/>
              <a:sym typeface="Calibri"/>
            </a:endParaRPr>
          </a:p>
          <a:p>
            <a:pPr marL="514350" marR="0" lvl="1" indent="-285750" algn="l" rtl="0">
              <a:lnSpc>
                <a:spcPct val="100000"/>
              </a:lnSpc>
              <a:spcBef>
                <a:spcPts val="320"/>
              </a:spcBef>
              <a:spcAft>
                <a:spcPts val="0"/>
              </a:spcAft>
              <a:buClr>
                <a:srgbClr val="02291B"/>
              </a:buClr>
              <a:buSzPts val="1280"/>
              <a:buFont typeface="Noto Sans Symbols"/>
              <a:buChar char="■"/>
            </a:pPr>
            <a:r>
              <a:rPr lang="en-CA" sz="1600" b="0" i="0" u="none" strike="noStrike" cap="none">
                <a:solidFill>
                  <a:srgbClr val="262626"/>
                </a:solidFill>
                <a:latin typeface="Calibri"/>
                <a:ea typeface="Calibri"/>
                <a:cs typeface="Calibri"/>
                <a:sym typeface="Calibri"/>
              </a:rPr>
              <a:t>1) Models were overfitting on the training data for every algorithm</a:t>
            </a:r>
            <a:endParaRPr sz="1400" b="0" i="0" u="none" strike="noStrike" cap="none">
              <a:solidFill>
                <a:srgbClr val="000000"/>
              </a:solidFill>
              <a:latin typeface="Arial"/>
              <a:ea typeface="Arial"/>
              <a:cs typeface="Arial"/>
              <a:sym typeface="Arial"/>
            </a:endParaRPr>
          </a:p>
          <a:p>
            <a:pPr marL="971550" marR="0" lvl="2" indent="-285750" algn="l" rtl="0">
              <a:lnSpc>
                <a:spcPct val="100000"/>
              </a:lnSpc>
              <a:spcBef>
                <a:spcPts val="320"/>
              </a:spcBef>
              <a:spcAft>
                <a:spcPts val="0"/>
              </a:spcAft>
              <a:buClr>
                <a:srgbClr val="02291B"/>
              </a:buClr>
              <a:buSzPts val="1280"/>
              <a:buFont typeface="Noto Sans Symbols"/>
              <a:buChar char="⮚"/>
            </a:pPr>
            <a:r>
              <a:rPr lang="en-CA" sz="1600" b="0" i="0" u="none" strike="noStrike" cap="none">
                <a:solidFill>
                  <a:srgbClr val="3F3F3F"/>
                </a:solidFill>
                <a:latin typeface="Calibri"/>
                <a:ea typeface="Calibri"/>
                <a:cs typeface="Calibri"/>
                <a:sym typeface="Calibri"/>
              </a:rPr>
              <a:t>Gradient Boosting overfit the most </a:t>
            </a:r>
            <a:endParaRPr sz="1400" b="0" i="0" u="none" strike="noStrike" cap="none">
              <a:solidFill>
                <a:srgbClr val="000000"/>
              </a:solidFill>
              <a:latin typeface="Arial"/>
              <a:ea typeface="Arial"/>
              <a:cs typeface="Arial"/>
              <a:sym typeface="Arial"/>
            </a:endParaRPr>
          </a:p>
          <a:p>
            <a:pPr marL="971550" marR="0" lvl="2" indent="-285750" algn="l" rtl="0">
              <a:lnSpc>
                <a:spcPct val="100000"/>
              </a:lnSpc>
              <a:spcBef>
                <a:spcPts val="320"/>
              </a:spcBef>
              <a:spcAft>
                <a:spcPts val="0"/>
              </a:spcAft>
              <a:buClr>
                <a:srgbClr val="02291B"/>
              </a:buClr>
              <a:buSzPts val="1280"/>
              <a:buFont typeface="Noto Sans Symbols"/>
              <a:buChar char="⮚"/>
            </a:pPr>
            <a:r>
              <a:rPr lang="en-CA" sz="1600" b="0" i="0" u="none" strike="noStrike" cap="none">
                <a:solidFill>
                  <a:srgbClr val="3F3F3F"/>
                </a:solidFill>
                <a:latin typeface="Calibri"/>
                <a:ea typeface="Calibri"/>
                <a:cs typeface="Calibri"/>
                <a:sym typeface="Calibri"/>
              </a:rPr>
              <a:t>100% accuracy for some ETFs</a:t>
            </a:r>
            <a:endParaRPr sz="1400" b="0" i="0" u="none" strike="noStrike" cap="none">
              <a:solidFill>
                <a:srgbClr val="000000"/>
              </a:solidFill>
              <a:latin typeface="Arial"/>
              <a:ea typeface="Arial"/>
              <a:cs typeface="Arial"/>
              <a:sym typeface="Arial"/>
            </a:endParaRPr>
          </a:p>
          <a:p>
            <a:pPr marL="91440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514350" marR="0" lvl="1" indent="-285750" algn="l" rtl="0">
              <a:lnSpc>
                <a:spcPct val="100000"/>
              </a:lnSpc>
              <a:spcBef>
                <a:spcPts val="320"/>
              </a:spcBef>
              <a:spcAft>
                <a:spcPts val="0"/>
              </a:spcAft>
              <a:buClr>
                <a:srgbClr val="02291B"/>
              </a:buClr>
              <a:buSzPts val="1280"/>
              <a:buFont typeface="Noto Sans Symbols"/>
              <a:buChar char="■"/>
            </a:pPr>
            <a:r>
              <a:rPr lang="en-CA" sz="1600" b="0" i="0" u="none" strike="noStrike" cap="none">
                <a:solidFill>
                  <a:srgbClr val="262626"/>
                </a:solidFill>
                <a:latin typeface="Calibri"/>
                <a:ea typeface="Calibri"/>
                <a:cs typeface="Calibri"/>
                <a:sym typeface="Calibri"/>
              </a:rPr>
              <a:t>2) Random Forest Regression had the lowest mean error and the highest mean test r2</a:t>
            </a:r>
            <a:endParaRPr sz="1400" b="0" i="0" u="none" strike="noStrike" cap="none">
              <a:solidFill>
                <a:srgbClr val="000000"/>
              </a:solidFill>
              <a:latin typeface="Arial"/>
              <a:ea typeface="Arial"/>
              <a:cs typeface="Arial"/>
              <a:sym typeface="Arial"/>
            </a:endParaRPr>
          </a:p>
          <a:p>
            <a:pPr marL="971550" marR="0" lvl="2" indent="-285750" algn="l" rtl="0">
              <a:lnSpc>
                <a:spcPct val="100000"/>
              </a:lnSpc>
              <a:spcBef>
                <a:spcPts val="320"/>
              </a:spcBef>
              <a:spcAft>
                <a:spcPts val="0"/>
              </a:spcAft>
              <a:buClr>
                <a:srgbClr val="02291B"/>
              </a:buClr>
              <a:buSzPts val="1280"/>
              <a:buFont typeface="Noto Sans Symbols"/>
              <a:buChar char="⮚"/>
            </a:pPr>
            <a:r>
              <a:rPr lang="en-CA" sz="1600" b="0" i="0" u="none" strike="noStrike" cap="none">
                <a:solidFill>
                  <a:srgbClr val="3F3F3F"/>
                </a:solidFill>
                <a:latin typeface="Calibri"/>
                <a:ea typeface="Calibri"/>
                <a:cs typeface="Calibri"/>
                <a:sym typeface="Calibri"/>
              </a:rPr>
              <a:t>SVM classification and RF classification had the highest mean error</a:t>
            </a:r>
            <a:endParaRPr sz="1400" b="0" i="0" u="none" strike="noStrike" cap="none">
              <a:solidFill>
                <a:srgbClr val="000000"/>
              </a:solidFill>
              <a:latin typeface="Arial"/>
              <a:ea typeface="Arial"/>
              <a:cs typeface="Arial"/>
              <a:sym typeface="Arial"/>
            </a:endParaRPr>
          </a:p>
          <a:p>
            <a:pPr marL="685800" marR="0" lvl="2" indent="0" algn="l" rtl="0">
              <a:lnSpc>
                <a:spcPct val="100000"/>
              </a:lnSpc>
              <a:spcBef>
                <a:spcPts val="320"/>
              </a:spcBef>
              <a:spcAft>
                <a:spcPts val="0"/>
              </a:spcAft>
              <a:buClr>
                <a:srgbClr val="000000"/>
              </a:buClr>
              <a:buSzPts val="1600"/>
              <a:buFont typeface="Arial"/>
              <a:buNone/>
            </a:pPr>
            <a:endParaRPr sz="1600" b="0" i="0" u="none" strike="noStrike" cap="none">
              <a:solidFill>
                <a:srgbClr val="3F3F3F"/>
              </a:solidFill>
              <a:latin typeface="Calibri"/>
              <a:ea typeface="Calibri"/>
              <a:cs typeface="Calibri"/>
              <a:sym typeface="Calibri"/>
            </a:endParaRPr>
          </a:p>
          <a:p>
            <a:pPr marL="514350" marR="0" lvl="1" indent="-285750" algn="l" rtl="0">
              <a:lnSpc>
                <a:spcPct val="100000"/>
              </a:lnSpc>
              <a:spcBef>
                <a:spcPts val="320"/>
              </a:spcBef>
              <a:spcAft>
                <a:spcPts val="0"/>
              </a:spcAft>
              <a:buClr>
                <a:srgbClr val="02291B"/>
              </a:buClr>
              <a:buSzPts val="1280"/>
              <a:buFont typeface="Noto Sans Symbols"/>
              <a:buChar char="■"/>
            </a:pPr>
            <a:r>
              <a:rPr lang="en-CA" sz="1600" b="0" i="0" u="none" strike="noStrike" cap="none">
                <a:solidFill>
                  <a:srgbClr val="262626"/>
                </a:solidFill>
                <a:latin typeface="Calibri"/>
                <a:ea typeface="Calibri"/>
                <a:cs typeface="Calibri"/>
                <a:sym typeface="Calibri"/>
              </a:rPr>
              <a:t>2) All models had negative mean test r2 scores</a:t>
            </a:r>
            <a:endParaRPr sz="1400" b="0" i="0" u="none" strike="noStrike" cap="none">
              <a:solidFill>
                <a:srgbClr val="000000"/>
              </a:solidFill>
              <a:latin typeface="Arial"/>
              <a:ea typeface="Arial"/>
              <a:cs typeface="Arial"/>
              <a:sym typeface="Arial"/>
            </a:endParaRPr>
          </a:p>
          <a:p>
            <a:pPr marL="971550" marR="0" lvl="2" indent="-285750" algn="l" rtl="0">
              <a:lnSpc>
                <a:spcPct val="100000"/>
              </a:lnSpc>
              <a:spcBef>
                <a:spcPts val="320"/>
              </a:spcBef>
              <a:spcAft>
                <a:spcPts val="0"/>
              </a:spcAft>
              <a:buClr>
                <a:srgbClr val="02291B"/>
              </a:buClr>
              <a:buSzPts val="1280"/>
              <a:buFont typeface="Noto Sans Symbols"/>
              <a:buChar char="⮚"/>
            </a:pPr>
            <a:r>
              <a:rPr lang="en-CA" sz="1600" b="0" i="0" u="none" strike="noStrike" cap="none">
                <a:solidFill>
                  <a:srgbClr val="3F3F3F"/>
                </a:solidFill>
                <a:latin typeface="Calibri"/>
                <a:ea typeface="Calibri"/>
                <a:cs typeface="Calibri"/>
                <a:sym typeface="Calibri"/>
              </a:rPr>
              <a:t>The models performed worse than just using the average on the test data</a:t>
            </a:r>
            <a:endParaRPr sz="1400" b="0" i="0" u="none" strike="noStrike" cap="none">
              <a:solidFill>
                <a:srgbClr val="000000"/>
              </a:solidFill>
              <a:latin typeface="Arial"/>
              <a:ea typeface="Arial"/>
              <a:cs typeface="Arial"/>
              <a:sym typeface="Arial"/>
            </a:endParaRPr>
          </a:p>
          <a:p>
            <a:pPr marL="971550" marR="0" lvl="2" indent="-285750" algn="l" rtl="0">
              <a:lnSpc>
                <a:spcPct val="100000"/>
              </a:lnSpc>
              <a:spcBef>
                <a:spcPts val="320"/>
              </a:spcBef>
              <a:spcAft>
                <a:spcPts val="0"/>
              </a:spcAft>
              <a:buClr>
                <a:srgbClr val="02291B"/>
              </a:buClr>
              <a:buSzPts val="1280"/>
              <a:buFont typeface="Noto Sans Symbols"/>
              <a:buChar char="⮚"/>
            </a:pPr>
            <a:r>
              <a:rPr lang="en-CA" sz="1600" b="0" i="0" u="none" strike="noStrike" cap="none">
                <a:solidFill>
                  <a:srgbClr val="3F3F3F"/>
                </a:solidFill>
                <a:latin typeface="Calibri"/>
                <a:ea typeface="Calibri"/>
                <a:cs typeface="Calibri"/>
                <a:sym typeface="Calibri"/>
              </a:rPr>
              <a:t>SVM classification was the worst performing algorithm overall</a:t>
            </a:r>
            <a:endParaRPr sz="1400" b="0" i="0" u="none" strike="noStrike" cap="none">
              <a:solidFill>
                <a:srgbClr val="000000"/>
              </a:solidFill>
              <a:latin typeface="Arial"/>
              <a:ea typeface="Arial"/>
              <a:cs typeface="Arial"/>
              <a:sym typeface="Arial"/>
            </a:endParaRPr>
          </a:p>
          <a:p>
            <a:pPr marL="685800" marR="0" lvl="2" indent="0" algn="l" rtl="0">
              <a:lnSpc>
                <a:spcPct val="100000"/>
              </a:lnSpc>
              <a:spcBef>
                <a:spcPts val="320"/>
              </a:spcBef>
              <a:spcAft>
                <a:spcPts val="0"/>
              </a:spcAft>
              <a:buClr>
                <a:srgbClr val="000000"/>
              </a:buClr>
              <a:buSzPts val="1600"/>
              <a:buFont typeface="Arial"/>
              <a:buNone/>
            </a:pPr>
            <a:endParaRPr sz="1600" b="0" i="0" u="none" strike="noStrike" cap="none">
              <a:solidFill>
                <a:srgbClr val="3F3F3F"/>
              </a:solidFill>
              <a:latin typeface="Calibri"/>
              <a:ea typeface="Calibri"/>
              <a:cs typeface="Calibri"/>
              <a:sym typeface="Calibri"/>
            </a:endParaRPr>
          </a:p>
        </p:txBody>
      </p:sp>
      <p:graphicFrame>
        <p:nvGraphicFramePr>
          <p:cNvPr id="283" name="Google Shape;283;p34"/>
          <p:cNvGraphicFramePr/>
          <p:nvPr/>
        </p:nvGraphicFramePr>
        <p:xfrm>
          <a:off x="288925" y="1703323"/>
          <a:ext cx="10117125" cy="2110225"/>
        </p:xfrm>
        <a:graphic>
          <a:graphicData uri="http://schemas.openxmlformats.org/drawingml/2006/table">
            <a:tbl>
              <a:tblPr>
                <a:noFill/>
              </a:tblPr>
              <a:tblGrid>
                <a:gridCol w="3246550">
                  <a:extLst>
                    <a:ext uri="{9D8B030D-6E8A-4147-A177-3AD203B41FA5}">
                      <a16:colId xmlns:a16="http://schemas.microsoft.com/office/drawing/2014/main" val="20000"/>
                    </a:ext>
                  </a:extLst>
                </a:gridCol>
                <a:gridCol w="1132525">
                  <a:extLst>
                    <a:ext uri="{9D8B030D-6E8A-4147-A177-3AD203B41FA5}">
                      <a16:colId xmlns:a16="http://schemas.microsoft.com/office/drawing/2014/main" val="20001"/>
                    </a:ext>
                  </a:extLst>
                </a:gridCol>
                <a:gridCol w="1119925">
                  <a:extLst>
                    <a:ext uri="{9D8B030D-6E8A-4147-A177-3AD203B41FA5}">
                      <a16:colId xmlns:a16="http://schemas.microsoft.com/office/drawing/2014/main" val="20002"/>
                    </a:ext>
                  </a:extLst>
                </a:gridCol>
                <a:gridCol w="1195425">
                  <a:extLst>
                    <a:ext uri="{9D8B030D-6E8A-4147-A177-3AD203B41FA5}">
                      <a16:colId xmlns:a16="http://schemas.microsoft.com/office/drawing/2014/main" val="20003"/>
                    </a:ext>
                  </a:extLst>
                </a:gridCol>
                <a:gridCol w="1673600">
                  <a:extLst>
                    <a:ext uri="{9D8B030D-6E8A-4147-A177-3AD203B41FA5}">
                      <a16:colId xmlns:a16="http://schemas.microsoft.com/office/drawing/2014/main" val="20004"/>
                    </a:ext>
                  </a:extLst>
                </a:gridCol>
                <a:gridCol w="1749100">
                  <a:extLst>
                    <a:ext uri="{9D8B030D-6E8A-4147-A177-3AD203B41FA5}">
                      <a16:colId xmlns:a16="http://schemas.microsoft.com/office/drawing/2014/main" val="20005"/>
                    </a:ext>
                  </a:extLst>
                </a:gridCol>
              </a:tblGrid>
              <a:tr h="260475">
                <a:tc gridSpan="6">
                  <a:txBody>
                    <a:bodyPr/>
                    <a:lstStyle/>
                    <a:p>
                      <a:pPr marL="0" marR="0" lvl="0" indent="0" algn="ctr" rtl="0">
                        <a:lnSpc>
                          <a:spcPct val="100000"/>
                        </a:lnSpc>
                        <a:spcBef>
                          <a:spcPts val="0"/>
                        </a:spcBef>
                        <a:spcAft>
                          <a:spcPts val="0"/>
                        </a:spcAft>
                        <a:buClr>
                          <a:srgbClr val="000000"/>
                        </a:buClr>
                        <a:buSzPts val="1600"/>
                        <a:buFont typeface="Arial"/>
                        <a:buNone/>
                      </a:pPr>
                      <a:r>
                        <a:rPr lang="en-CA" sz="1600" b="1" i="0" u="none" strike="noStrike" cap="none">
                          <a:solidFill>
                            <a:srgbClr val="FFFFFF"/>
                          </a:solidFill>
                          <a:latin typeface="Calibri"/>
                          <a:ea typeface="Calibri"/>
                          <a:cs typeface="Calibri"/>
                          <a:sym typeface="Calibri"/>
                        </a:rPr>
                        <a:t>Summary of Results</a:t>
                      </a:r>
                      <a:endParaRPr sz="1400" u="none" strike="noStrike" cap="none"/>
                    </a:p>
                  </a:txBody>
                  <a:tcPr marL="3775" marR="3775" marT="3775" marB="0" anchor="ctr">
                    <a:lnL w="12700" cap="flat" cmpd="sng">
                      <a:solidFill>
                        <a:srgbClr val="FFFFFF"/>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253356"/>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264250">
                <a:tc>
                  <a:txBody>
                    <a:bodyPr/>
                    <a:lstStyle/>
                    <a:p>
                      <a:pPr marL="0" marR="0" lvl="0" indent="0" algn="l" rtl="0">
                        <a:lnSpc>
                          <a:spcPct val="100000"/>
                        </a:lnSpc>
                        <a:spcBef>
                          <a:spcPts val="0"/>
                        </a:spcBef>
                        <a:spcAft>
                          <a:spcPts val="0"/>
                        </a:spcAft>
                        <a:buClr>
                          <a:srgbClr val="000000"/>
                        </a:buClr>
                        <a:buSzPts val="1600"/>
                        <a:buFont typeface="Arial"/>
                        <a:buNone/>
                      </a:pPr>
                      <a:endParaRPr sz="1600" b="1" i="0" u="sng" strike="noStrike" cap="none">
                        <a:solidFill>
                          <a:srgbClr val="000000"/>
                        </a:solidFill>
                        <a:latin typeface="Calibri"/>
                        <a:ea typeface="Calibri"/>
                        <a:cs typeface="Calibri"/>
                        <a:sym typeface="Calibri"/>
                      </a:endParaRPr>
                    </a:p>
                  </a:txBody>
                  <a:tcPr marL="3775" marR="3775" marT="3775"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CED2E2"/>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CA" sz="1600" b="1" i="0" u="sng" strike="noStrike" cap="none">
                          <a:solidFill>
                            <a:srgbClr val="000000"/>
                          </a:solidFill>
                          <a:latin typeface="Calibri"/>
                          <a:ea typeface="Calibri"/>
                          <a:cs typeface="Calibri"/>
                          <a:sym typeface="Calibri"/>
                        </a:rPr>
                        <a:t>mean error</a:t>
                      </a:r>
                      <a:endParaRPr sz="1400" u="none" strike="noStrike" cap="none"/>
                    </a:p>
                  </a:txBody>
                  <a:tcPr marL="3775" marR="3775" marT="3775"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CED2E2"/>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CA" sz="1600" b="1" i="0" u="sng" strike="noStrike" cap="none">
                          <a:solidFill>
                            <a:srgbClr val="000000"/>
                          </a:solidFill>
                          <a:latin typeface="Calibri"/>
                          <a:ea typeface="Calibri"/>
                          <a:cs typeface="Calibri"/>
                          <a:sym typeface="Calibri"/>
                        </a:rPr>
                        <a:t>mean test r2</a:t>
                      </a:r>
                      <a:endParaRPr sz="1400" u="none" strike="noStrike" cap="none"/>
                    </a:p>
                  </a:txBody>
                  <a:tcPr marL="3775" marR="3775" marT="3775"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CED2E2"/>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CA" sz="1600" b="1" i="0" u="sng" strike="noStrike" cap="none">
                          <a:solidFill>
                            <a:srgbClr val="000000"/>
                          </a:solidFill>
                          <a:latin typeface="Calibri"/>
                          <a:ea typeface="Calibri"/>
                          <a:cs typeface="Calibri"/>
                          <a:sym typeface="Calibri"/>
                        </a:rPr>
                        <a:t>mean train r2</a:t>
                      </a:r>
                      <a:endParaRPr sz="1400" u="none" strike="noStrike" cap="none"/>
                    </a:p>
                  </a:txBody>
                  <a:tcPr marL="3775" marR="3775" marT="3775"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CED2E2"/>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CA" sz="1600" b="1" i="0" u="sng" strike="noStrike" cap="none">
                          <a:solidFill>
                            <a:srgbClr val="000000"/>
                          </a:solidFill>
                          <a:latin typeface="Calibri"/>
                          <a:ea typeface="Calibri"/>
                          <a:cs typeface="Calibri"/>
                          <a:sym typeface="Calibri"/>
                        </a:rPr>
                        <a:t>mean test accuracy</a:t>
                      </a:r>
                      <a:endParaRPr sz="1400" u="none" strike="noStrike" cap="none"/>
                    </a:p>
                  </a:txBody>
                  <a:tcPr marL="3775" marR="3775" marT="3775"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CED2E2"/>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CA" sz="1600" b="1" i="0" u="sng" strike="noStrike" cap="none">
                          <a:solidFill>
                            <a:srgbClr val="000000"/>
                          </a:solidFill>
                          <a:latin typeface="Calibri"/>
                          <a:ea typeface="Calibri"/>
                          <a:cs typeface="Calibri"/>
                          <a:sym typeface="Calibri"/>
                        </a:rPr>
                        <a:t>mean train accuracy</a:t>
                      </a:r>
                      <a:endParaRPr sz="1400" u="none" strike="noStrike" cap="none"/>
                    </a:p>
                  </a:txBody>
                  <a:tcPr marL="3775" marR="3775" marT="3775"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CED2E2"/>
                    </a:solidFill>
                  </a:tcPr>
                </a:tc>
                <a:extLst>
                  <a:ext uri="{0D108BD9-81ED-4DB2-BD59-A6C34878D82A}">
                    <a16:rowId xmlns:a16="http://schemas.microsoft.com/office/drawing/2014/main" val="10001"/>
                  </a:ext>
                </a:extLst>
              </a:tr>
              <a:tr h="264250">
                <a:tc>
                  <a:txBody>
                    <a:bodyPr/>
                    <a:lstStyle/>
                    <a:p>
                      <a:pPr marL="0" marR="0" lvl="0" indent="0" algn="l" rtl="0">
                        <a:lnSpc>
                          <a:spcPct val="100000"/>
                        </a:lnSpc>
                        <a:spcBef>
                          <a:spcPts val="0"/>
                        </a:spcBef>
                        <a:spcAft>
                          <a:spcPts val="0"/>
                        </a:spcAft>
                        <a:buClr>
                          <a:srgbClr val="000000"/>
                        </a:buClr>
                        <a:buSzPts val="1600"/>
                        <a:buFont typeface="Arial"/>
                        <a:buNone/>
                      </a:pPr>
                      <a:r>
                        <a:rPr lang="en-CA" sz="1600" b="1" i="0" u="sng" strike="noStrike" cap="none">
                          <a:solidFill>
                            <a:srgbClr val="000000"/>
                          </a:solidFill>
                          <a:latin typeface="Calibri"/>
                          <a:ea typeface="Calibri"/>
                          <a:cs typeface="Calibri"/>
                          <a:sym typeface="Calibri"/>
                        </a:rPr>
                        <a:t>Random Forest Regression</a:t>
                      </a:r>
                      <a:endParaRPr sz="1400" u="none" strike="noStrike" cap="none"/>
                    </a:p>
                  </a:txBody>
                  <a:tcPr marL="3775" marR="3775" marT="3775"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CED2E2"/>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CA" sz="1600" b="0" i="0" u="none" strike="noStrike" cap="none" dirty="0">
                          <a:solidFill>
                            <a:srgbClr val="000000"/>
                          </a:solidFill>
                          <a:latin typeface="Calibri"/>
                          <a:ea typeface="Calibri"/>
                          <a:cs typeface="Calibri"/>
                          <a:sym typeface="Calibri"/>
                        </a:rPr>
                        <a:t>0.0079</a:t>
                      </a:r>
                      <a:endParaRPr sz="1400" u="none" strike="noStrike" cap="none" dirty="0"/>
                    </a:p>
                  </a:txBody>
                  <a:tcPr marL="3775" marR="3775" marT="3775"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8EAF1"/>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CA" sz="1600" b="0" i="0" u="none" strike="noStrike" cap="none">
                          <a:solidFill>
                            <a:srgbClr val="000000"/>
                          </a:solidFill>
                          <a:latin typeface="Calibri"/>
                          <a:ea typeface="Calibri"/>
                          <a:cs typeface="Calibri"/>
                          <a:sym typeface="Calibri"/>
                        </a:rPr>
                        <a:t>-0.657</a:t>
                      </a:r>
                      <a:endParaRPr sz="1400" u="none" strike="noStrike" cap="none"/>
                    </a:p>
                  </a:txBody>
                  <a:tcPr marL="3775" marR="3775" marT="3775"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8EAF1"/>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CA" sz="1600" b="0" i="0" u="none" strike="noStrike" cap="none">
                          <a:solidFill>
                            <a:srgbClr val="000000"/>
                          </a:solidFill>
                          <a:latin typeface="Calibri"/>
                          <a:ea typeface="Calibri"/>
                          <a:cs typeface="Calibri"/>
                          <a:sym typeface="Calibri"/>
                        </a:rPr>
                        <a:t>0.758</a:t>
                      </a:r>
                      <a:endParaRPr sz="1400" u="none" strike="noStrike" cap="none"/>
                    </a:p>
                  </a:txBody>
                  <a:tcPr marL="3775" marR="3775" marT="3775"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8EAF1"/>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CA" sz="1600" b="0" i="0" u="none" strike="noStrike" cap="none">
                          <a:solidFill>
                            <a:srgbClr val="000000"/>
                          </a:solidFill>
                          <a:latin typeface="Calibri"/>
                          <a:ea typeface="Calibri"/>
                          <a:cs typeface="Calibri"/>
                          <a:sym typeface="Calibri"/>
                        </a:rPr>
                        <a:t> </a:t>
                      </a:r>
                      <a:endParaRPr sz="1400" u="none" strike="noStrike" cap="none"/>
                    </a:p>
                  </a:txBody>
                  <a:tcPr marL="3775" marR="3775" marT="3775"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8EAF1"/>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CA" sz="1600" b="0" i="0" u="none" strike="noStrike" cap="none">
                          <a:solidFill>
                            <a:srgbClr val="000000"/>
                          </a:solidFill>
                          <a:latin typeface="Calibri"/>
                          <a:ea typeface="Calibri"/>
                          <a:cs typeface="Calibri"/>
                          <a:sym typeface="Calibri"/>
                        </a:rPr>
                        <a:t> </a:t>
                      </a:r>
                      <a:endParaRPr sz="1400" u="none" strike="noStrike" cap="none"/>
                    </a:p>
                  </a:txBody>
                  <a:tcPr marL="3775" marR="3775" marT="3775"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8EAF1"/>
                    </a:solidFill>
                  </a:tcPr>
                </a:tc>
                <a:extLst>
                  <a:ext uri="{0D108BD9-81ED-4DB2-BD59-A6C34878D82A}">
                    <a16:rowId xmlns:a16="http://schemas.microsoft.com/office/drawing/2014/main" val="10002"/>
                  </a:ext>
                </a:extLst>
              </a:tr>
              <a:tr h="264250">
                <a:tc>
                  <a:txBody>
                    <a:bodyPr/>
                    <a:lstStyle/>
                    <a:p>
                      <a:pPr marL="0" marR="0" lvl="0" indent="0" algn="l" rtl="0">
                        <a:lnSpc>
                          <a:spcPct val="100000"/>
                        </a:lnSpc>
                        <a:spcBef>
                          <a:spcPts val="0"/>
                        </a:spcBef>
                        <a:spcAft>
                          <a:spcPts val="0"/>
                        </a:spcAft>
                        <a:buClr>
                          <a:srgbClr val="000000"/>
                        </a:buClr>
                        <a:buSzPts val="1600"/>
                        <a:buFont typeface="Arial"/>
                        <a:buNone/>
                      </a:pPr>
                      <a:r>
                        <a:rPr lang="en-CA" sz="1600" b="1" i="0" u="sng" strike="noStrike" cap="none">
                          <a:solidFill>
                            <a:srgbClr val="000000"/>
                          </a:solidFill>
                          <a:latin typeface="Calibri"/>
                          <a:ea typeface="Calibri"/>
                          <a:cs typeface="Calibri"/>
                          <a:sym typeface="Calibri"/>
                        </a:rPr>
                        <a:t>Random Forest Classification</a:t>
                      </a:r>
                      <a:endParaRPr sz="1400" u="none" strike="noStrike" cap="none"/>
                    </a:p>
                  </a:txBody>
                  <a:tcPr marL="3775" marR="3775" marT="3775"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CED2E2"/>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CA" sz="1600" b="0" i="0" u="none" strike="noStrike" cap="none">
                          <a:solidFill>
                            <a:srgbClr val="000000"/>
                          </a:solidFill>
                          <a:latin typeface="Calibri"/>
                          <a:ea typeface="Calibri"/>
                          <a:cs typeface="Calibri"/>
                          <a:sym typeface="Calibri"/>
                        </a:rPr>
                        <a:t>1.2209</a:t>
                      </a:r>
                      <a:endParaRPr sz="1400" u="none" strike="noStrike" cap="none"/>
                    </a:p>
                  </a:txBody>
                  <a:tcPr marL="3775" marR="3775" marT="3775"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CED2E2"/>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CA" sz="1600" b="0" i="0" u="none" strike="noStrike" cap="none">
                          <a:solidFill>
                            <a:srgbClr val="000000"/>
                          </a:solidFill>
                          <a:latin typeface="Calibri"/>
                          <a:ea typeface="Calibri"/>
                          <a:cs typeface="Calibri"/>
                          <a:sym typeface="Calibri"/>
                        </a:rPr>
                        <a:t>-1.330</a:t>
                      </a:r>
                      <a:endParaRPr sz="1400" u="none" strike="noStrike" cap="none"/>
                    </a:p>
                  </a:txBody>
                  <a:tcPr marL="3775" marR="3775" marT="3775"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CED2E2"/>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CA" sz="1600" b="0" i="0" u="none" strike="noStrike" cap="none">
                          <a:solidFill>
                            <a:srgbClr val="000000"/>
                          </a:solidFill>
                          <a:latin typeface="Calibri"/>
                          <a:ea typeface="Calibri"/>
                          <a:cs typeface="Calibri"/>
                          <a:sym typeface="Calibri"/>
                        </a:rPr>
                        <a:t>0.646</a:t>
                      </a:r>
                      <a:endParaRPr sz="1400" u="none" strike="noStrike" cap="none"/>
                    </a:p>
                  </a:txBody>
                  <a:tcPr marL="3775" marR="3775" marT="3775"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CED2E2"/>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CA" sz="1600" b="0" i="0" u="none" strike="noStrike" cap="none">
                          <a:solidFill>
                            <a:srgbClr val="000000"/>
                          </a:solidFill>
                          <a:latin typeface="Calibri"/>
                          <a:ea typeface="Calibri"/>
                          <a:cs typeface="Calibri"/>
                          <a:sym typeface="Calibri"/>
                        </a:rPr>
                        <a:t>0.371</a:t>
                      </a:r>
                      <a:endParaRPr sz="1400" u="none" strike="noStrike" cap="none"/>
                    </a:p>
                  </a:txBody>
                  <a:tcPr marL="3775" marR="3775" marT="3775"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CED2E2"/>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CA" sz="1600" b="0" i="0" u="none" strike="noStrike" cap="none">
                          <a:solidFill>
                            <a:srgbClr val="000000"/>
                          </a:solidFill>
                          <a:latin typeface="Calibri"/>
                          <a:ea typeface="Calibri"/>
                          <a:cs typeface="Calibri"/>
                          <a:sym typeface="Calibri"/>
                        </a:rPr>
                        <a:t>0.808</a:t>
                      </a:r>
                      <a:endParaRPr sz="1400" u="none" strike="noStrike" cap="none"/>
                    </a:p>
                  </a:txBody>
                  <a:tcPr marL="3775" marR="3775" marT="3775"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CED2E2"/>
                    </a:solidFill>
                  </a:tcPr>
                </a:tc>
                <a:extLst>
                  <a:ext uri="{0D108BD9-81ED-4DB2-BD59-A6C34878D82A}">
                    <a16:rowId xmlns:a16="http://schemas.microsoft.com/office/drawing/2014/main" val="10003"/>
                  </a:ext>
                </a:extLst>
              </a:tr>
              <a:tr h="264250">
                <a:tc>
                  <a:txBody>
                    <a:bodyPr/>
                    <a:lstStyle/>
                    <a:p>
                      <a:pPr marL="0" marR="0" lvl="0" indent="0" algn="l" rtl="0">
                        <a:lnSpc>
                          <a:spcPct val="100000"/>
                        </a:lnSpc>
                        <a:spcBef>
                          <a:spcPts val="0"/>
                        </a:spcBef>
                        <a:spcAft>
                          <a:spcPts val="0"/>
                        </a:spcAft>
                        <a:buClr>
                          <a:srgbClr val="000000"/>
                        </a:buClr>
                        <a:buSzPts val="1600"/>
                        <a:buFont typeface="Arial"/>
                        <a:buNone/>
                      </a:pPr>
                      <a:r>
                        <a:rPr lang="en-CA" sz="1600" b="1" i="0" u="sng" strike="noStrike" cap="none">
                          <a:solidFill>
                            <a:srgbClr val="000000"/>
                          </a:solidFill>
                          <a:latin typeface="Calibri"/>
                          <a:ea typeface="Calibri"/>
                          <a:cs typeface="Calibri"/>
                          <a:sym typeface="Calibri"/>
                        </a:rPr>
                        <a:t>Support Vector Machine Regression</a:t>
                      </a:r>
                      <a:endParaRPr sz="1400" u="none" strike="noStrike" cap="none"/>
                    </a:p>
                  </a:txBody>
                  <a:tcPr marL="3775" marR="3775" marT="3775"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CED2E2"/>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CA" sz="1600" b="0" i="0" u="none" strike="noStrike" cap="none">
                          <a:solidFill>
                            <a:srgbClr val="000000"/>
                          </a:solidFill>
                          <a:latin typeface="Calibri"/>
                          <a:ea typeface="Calibri"/>
                          <a:cs typeface="Calibri"/>
                          <a:sym typeface="Calibri"/>
                        </a:rPr>
                        <a:t>0.0089</a:t>
                      </a:r>
                      <a:endParaRPr sz="1400" u="none" strike="noStrike" cap="none"/>
                    </a:p>
                  </a:txBody>
                  <a:tcPr marL="3775" marR="3775" marT="3775"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8EAF1"/>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CA" sz="1600" b="0" i="0" u="none" strike="noStrike" cap="none">
                          <a:solidFill>
                            <a:srgbClr val="000000"/>
                          </a:solidFill>
                          <a:latin typeface="Calibri"/>
                          <a:ea typeface="Calibri"/>
                          <a:cs typeface="Calibri"/>
                          <a:sym typeface="Calibri"/>
                        </a:rPr>
                        <a:t>-1.111</a:t>
                      </a:r>
                      <a:endParaRPr sz="1400" u="none" strike="noStrike" cap="none"/>
                    </a:p>
                  </a:txBody>
                  <a:tcPr marL="3775" marR="3775" marT="3775"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8EAF1"/>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CA" sz="1600" b="0" i="0" u="none" strike="noStrike" cap="none">
                          <a:solidFill>
                            <a:srgbClr val="000000"/>
                          </a:solidFill>
                          <a:latin typeface="Calibri"/>
                          <a:ea typeface="Calibri"/>
                          <a:cs typeface="Calibri"/>
                          <a:sym typeface="Calibri"/>
                        </a:rPr>
                        <a:t>0.430</a:t>
                      </a:r>
                      <a:endParaRPr sz="1400" u="none" strike="noStrike" cap="none"/>
                    </a:p>
                  </a:txBody>
                  <a:tcPr marL="3775" marR="3775" marT="3775"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8EAF1"/>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CA" sz="1600" b="0" i="0" u="none" strike="noStrike" cap="none">
                          <a:solidFill>
                            <a:srgbClr val="000000"/>
                          </a:solidFill>
                          <a:latin typeface="Calibri"/>
                          <a:ea typeface="Calibri"/>
                          <a:cs typeface="Calibri"/>
                          <a:sym typeface="Calibri"/>
                        </a:rPr>
                        <a:t> </a:t>
                      </a:r>
                      <a:endParaRPr sz="1400" u="none" strike="noStrike" cap="none"/>
                    </a:p>
                  </a:txBody>
                  <a:tcPr marL="3775" marR="3775" marT="3775"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8EAF1"/>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CA" sz="1600" b="0" i="0" u="none" strike="noStrike" cap="none">
                          <a:solidFill>
                            <a:srgbClr val="000000"/>
                          </a:solidFill>
                          <a:latin typeface="Calibri"/>
                          <a:ea typeface="Calibri"/>
                          <a:cs typeface="Calibri"/>
                          <a:sym typeface="Calibri"/>
                        </a:rPr>
                        <a:t> </a:t>
                      </a:r>
                      <a:endParaRPr sz="1400" u="none" strike="noStrike" cap="none"/>
                    </a:p>
                  </a:txBody>
                  <a:tcPr marL="3775" marR="3775" marT="3775"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8EAF1"/>
                    </a:solidFill>
                  </a:tcPr>
                </a:tc>
                <a:extLst>
                  <a:ext uri="{0D108BD9-81ED-4DB2-BD59-A6C34878D82A}">
                    <a16:rowId xmlns:a16="http://schemas.microsoft.com/office/drawing/2014/main" val="10004"/>
                  </a:ext>
                </a:extLst>
              </a:tr>
              <a:tr h="264250">
                <a:tc>
                  <a:txBody>
                    <a:bodyPr/>
                    <a:lstStyle/>
                    <a:p>
                      <a:pPr marL="0" marR="0" lvl="0" indent="0" algn="l" rtl="0">
                        <a:lnSpc>
                          <a:spcPct val="100000"/>
                        </a:lnSpc>
                        <a:spcBef>
                          <a:spcPts val="0"/>
                        </a:spcBef>
                        <a:spcAft>
                          <a:spcPts val="0"/>
                        </a:spcAft>
                        <a:buClr>
                          <a:srgbClr val="000000"/>
                        </a:buClr>
                        <a:buSzPts val="1600"/>
                        <a:buFont typeface="Arial"/>
                        <a:buNone/>
                      </a:pPr>
                      <a:r>
                        <a:rPr lang="en-CA" sz="1600" b="1" i="0" u="sng" strike="noStrike" cap="none">
                          <a:solidFill>
                            <a:srgbClr val="000000"/>
                          </a:solidFill>
                          <a:latin typeface="Calibri"/>
                          <a:ea typeface="Calibri"/>
                          <a:cs typeface="Calibri"/>
                          <a:sym typeface="Calibri"/>
                        </a:rPr>
                        <a:t>Support Vector Machine Classification</a:t>
                      </a:r>
                      <a:endParaRPr sz="1400" u="none" strike="noStrike" cap="none"/>
                    </a:p>
                  </a:txBody>
                  <a:tcPr marL="3775" marR="3775" marT="3775"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CED2E2"/>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CA" sz="1600" b="0" i="0" u="none" strike="noStrike" cap="none">
                          <a:solidFill>
                            <a:srgbClr val="000000"/>
                          </a:solidFill>
                          <a:latin typeface="Calibri"/>
                          <a:ea typeface="Calibri"/>
                          <a:cs typeface="Calibri"/>
                          <a:sym typeface="Calibri"/>
                        </a:rPr>
                        <a:t>1.4020</a:t>
                      </a:r>
                      <a:endParaRPr sz="1400" u="none" strike="noStrike" cap="none"/>
                    </a:p>
                  </a:txBody>
                  <a:tcPr marL="3775" marR="3775" marT="3775"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CED2E2"/>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CA" sz="1600" b="0" i="0" u="none" strike="noStrike" cap="none">
                          <a:solidFill>
                            <a:srgbClr val="000000"/>
                          </a:solidFill>
                          <a:latin typeface="Calibri"/>
                          <a:ea typeface="Calibri"/>
                          <a:cs typeface="Calibri"/>
                          <a:sym typeface="Calibri"/>
                        </a:rPr>
                        <a:t>-1.690</a:t>
                      </a:r>
                      <a:endParaRPr sz="1400" u="none" strike="noStrike" cap="none"/>
                    </a:p>
                  </a:txBody>
                  <a:tcPr marL="3775" marR="3775" marT="3775"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CED2E2"/>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CA" sz="1600" b="0" i="0" u="none" strike="noStrike" cap="none">
                          <a:solidFill>
                            <a:srgbClr val="000000"/>
                          </a:solidFill>
                          <a:latin typeface="Calibri"/>
                          <a:ea typeface="Calibri"/>
                          <a:cs typeface="Calibri"/>
                          <a:sym typeface="Calibri"/>
                        </a:rPr>
                        <a:t>-0.202</a:t>
                      </a:r>
                      <a:endParaRPr sz="1400" u="none" strike="noStrike" cap="none"/>
                    </a:p>
                  </a:txBody>
                  <a:tcPr marL="3775" marR="3775" marT="3775"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CED2E2"/>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CA" sz="1600" b="0" i="0" u="none" strike="noStrike" cap="none">
                          <a:solidFill>
                            <a:srgbClr val="000000"/>
                          </a:solidFill>
                          <a:latin typeface="Calibri"/>
                          <a:ea typeface="Calibri"/>
                          <a:cs typeface="Calibri"/>
                          <a:sym typeface="Calibri"/>
                        </a:rPr>
                        <a:t>0.328</a:t>
                      </a:r>
                      <a:endParaRPr sz="1400" u="none" strike="noStrike" cap="none"/>
                    </a:p>
                  </a:txBody>
                  <a:tcPr marL="3775" marR="3775" marT="3775"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CED2E2"/>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CA" sz="1600" b="0" i="0" u="none" strike="noStrike" cap="none">
                          <a:solidFill>
                            <a:srgbClr val="000000"/>
                          </a:solidFill>
                          <a:latin typeface="Calibri"/>
                          <a:ea typeface="Calibri"/>
                          <a:cs typeface="Calibri"/>
                          <a:sym typeface="Calibri"/>
                        </a:rPr>
                        <a:t>0.595</a:t>
                      </a:r>
                      <a:endParaRPr sz="1400" u="none" strike="noStrike" cap="none"/>
                    </a:p>
                  </a:txBody>
                  <a:tcPr marL="3775" marR="3775" marT="3775"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CED2E2"/>
                    </a:solidFill>
                  </a:tcPr>
                </a:tc>
                <a:extLst>
                  <a:ext uri="{0D108BD9-81ED-4DB2-BD59-A6C34878D82A}">
                    <a16:rowId xmlns:a16="http://schemas.microsoft.com/office/drawing/2014/main" val="10005"/>
                  </a:ext>
                </a:extLst>
              </a:tr>
              <a:tr h="264250">
                <a:tc>
                  <a:txBody>
                    <a:bodyPr/>
                    <a:lstStyle/>
                    <a:p>
                      <a:pPr marL="0" marR="0" lvl="0" indent="0" algn="l" rtl="0">
                        <a:lnSpc>
                          <a:spcPct val="100000"/>
                        </a:lnSpc>
                        <a:spcBef>
                          <a:spcPts val="0"/>
                        </a:spcBef>
                        <a:spcAft>
                          <a:spcPts val="0"/>
                        </a:spcAft>
                        <a:buClr>
                          <a:srgbClr val="000000"/>
                        </a:buClr>
                        <a:buSzPts val="1600"/>
                        <a:buFont typeface="Arial"/>
                        <a:buNone/>
                      </a:pPr>
                      <a:r>
                        <a:rPr lang="en-CA" sz="1600" b="1" i="0" u="sng" strike="noStrike" cap="none">
                          <a:solidFill>
                            <a:srgbClr val="000000"/>
                          </a:solidFill>
                          <a:latin typeface="Calibri"/>
                          <a:ea typeface="Calibri"/>
                          <a:cs typeface="Calibri"/>
                          <a:sym typeface="Calibri"/>
                        </a:rPr>
                        <a:t>Gradient Boosting Regression</a:t>
                      </a:r>
                      <a:endParaRPr sz="1400" u="none" strike="noStrike" cap="none"/>
                    </a:p>
                  </a:txBody>
                  <a:tcPr marL="3775" marR="3775" marT="3775"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CED2E2"/>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CA" sz="1600" b="0" i="0" u="none" strike="noStrike" cap="none">
                          <a:solidFill>
                            <a:srgbClr val="000000"/>
                          </a:solidFill>
                          <a:latin typeface="Calibri"/>
                          <a:ea typeface="Calibri"/>
                          <a:cs typeface="Calibri"/>
                          <a:sym typeface="Calibri"/>
                        </a:rPr>
                        <a:t>0.0089</a:t>
                      </a:r>
                      <a:endParaRPr sz="1400" u="none" strike="noStrike" cap="none"/>
                    </a:p>
                  </a:txBody>
                  <a:tcPr marL="3775" marR="3775" marT="3775"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8EAF1"/>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CA" sz="1600" b="0" i="0" u="none" strike="noStrike" cap="none">
                          <a:solidFill>
                            <a:srgbClr val="000000"/>
                          </a:solidFill>
                          <a:latin typeface="Calibri"/>
                          <a:ea typeface="Calibri"/>
                          <a:cs typeface="Calibri"/>
                          <a:sym typeface="Calibri"/>
                        </a:rPr>
                        <a:t>-1.091</a:t>
                      </a:r>
                      <a:endParaRPr sz="1400" u="none" strike="noStrike" cap="none"/>
                    </a:p>
                  </a:txBody>
                  <a:tcPr marL="3775" marR="3775" marT="3775"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8EAF1"/>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CA" sz="1600" b="0" i="0" u="none" strike="noStrike" cap="none">
                          <a:solidFill>
                            <a:srgbClr val="000000"/>
                          </a:solidFill>
                          <a:latin typeface="Calibri"/>
                          <a:ea typeface="Calibri"/>
                          <a:cs typeface="Calibri"/>
                          <a:sym typeface="Calibri"/>
                        </a:rPr>
                        <a:t>0.849</a:t>
                      </a:r>
                      <a:endParaRPr sz="1400" u="none" strike="noStrike" cap="none"/>
                    </a:p>
                  </a:txBody>
                  <a:tcPr marL="3775" marR="3775" marT="3775"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8EAF1"/>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CA" sz="1600" b="0" i="0" u="none" strike="noStrike" cap="none">
                          <a:solidFill>
                            <a:srgbClr val="000000"/>
                          </a:solidFill>
                          <a:latin typeface="Calibri"/>
                          <a:ea typeface="Calibri"/>
                          <a:cs typeface="Calibri"/>
                          <a:sym typeface="Calibri"/>
                        </a:rPr>
                        <a:t> </a:t>
                      </a:r>
                      <a:endParaRPr sz="1400" u="none" strike="noStrike" cap="none"/>
                    </a:p>
                  </a:txBody>
                  <a:tcPr marL="3775" marR="3775" marT="3775"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8EAF1"/>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CA" sz="1600" b="0" i="0" u="none" strike="noStrike" cap="none">
                          <a:solidFill>
                            <a:srgbClr val="000000"/>
                          </a:solidFill>
                          <a:latin typeface="Calibri"/>
                          <a:ea typeface="Calibri"/>
                          <a:cs typeface="Calibri"/>
                          <a:sym typeface="Calibri"/>
                        </a:rPr>
                        <a:t> </a:t>
                      </a:r>
                      <a:endParaRPr sz="1400" u="none" strike="noStrike" cap="none"/>
                    </a:p>
                  </a:txBody>
                  <a:tcPr marL="3775" marR="3775" marT="3775"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8EAF1"/>
                    </a:solidFill>
                  </a:tcPr>
                </a:tc>
                <a:extLst>
                  <a:ext uri="{0D108BD9-81ED-4DB2-BD59-A6C34878D82A}">
                    <a16:rowId xmlns:a16="http://schemas.microsoft.com/office/drawing/2014/main" val="10006"/>
                  </a:ext>
                </a:extLst>
              </a:tr>
              <a:tr h="264250">
                <a:tc>
                  <a:txBody>
                    <a:bodyPr/>
                    <a:lstStyle/>
                    <a:p>
                      <a:pPr marL="0" marR="0" lvl="0" indent="0" algn="l" rtl="0">
                        <a:lnSpc>
                          <a:spcPct val="100000"/>
                        </a:lnSpc>
                        <a:spcBef>
                          <a:spcPts val="0"/>
                        </a:spcBef>
                        <a:spcAft>
                          <a:spcPts val="0"/>
                        </a:spcAft>
                        <a:buClr>
                          <a:srgbClr val="000000"/>
                        </a:buClr>
                        <a:buSzPts val="1600"/>
                        <a:buFont typeface="Arial"/>
                        <a:buNone/>
                      </a:pPr>
                      <a:r>
                        <a:rPr lang="en-CA" sz="1600" b="1" i="0" u="sng" strike="noStrike" cap="none">
                          <a:solidFill>
                            <a:srgbClr val="000000"/>
                          </a:solidFill>
                          <a:latin typeface="Calibri"/>
                          <a:ea typeface="Calibri"/>
                          <a:cs typeface="Calibri"/>
                          <a:sym typeface="Calibri"/>
                        </a:rPr>
                        <a:t>Gradient Boosting Classification</a:t>
                      </a:r>
                      <a:endParaRPr sz="1400" u="none" strike="noStrike" cap="none"/>
                    </a:p>
                  </a:txBody>
                  <a:tcPr marL="3775" marR="3775" marT="3775"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CED2E2"/>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CA" sz="1600" b="0" i="0" u="none" strike="noStrike" cap="none">
                          <a:solidFill>
                            <a:srgbClr val="000000"/>
                          </a:solidFill>
                          <a:latin typeface="Calibri"/>
                          <a:ea typeface="Calibri"/>
                          <a:cs typeface="Calibri"/>
                          <a:sym typeface="Calibri"/>
                        </a:rPr>
                        <a:t>1.1355</a:t>
                      </a:r>
                      <a:endParaRPr sz="1400" u="none" strike="noStrike" cap="none"/>
                    </a:p>
                  </a:txBody>
                  <a:tcPr marL="3775" marR="3775" marT="3775"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CED2E2"/>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CA" sz="1600" b="0" i="0" u="none" strike="noStrike" cap="none">
                          <a:solidFill>
                            <a:srgbClr val="000000"/>
                          </a:solidFill>
                          <a:latin typeface="Calibri"/>
                          <a:ea typeface="Calibri"/>
                          <a:cs typeface="Calibri"/>
                          <a:sym typeface="Calibri"/>
                        </a:rPr>
                        <a:t>-1.114</a:t>
                      </a:r>
                      <a:endParaRPr sz="1400" u="none" strike="noStrike" cap="none"/>
                    </a:p>
                  </a:txBody>
                  <a:tcPr marL="3775" marR="3775" marT="3775"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CED2E2"/>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CA" sz="1600" b="0" i="0" u="none" strike="noStrike" cap="none">
                          <a:solidFill>
                            <a:srgbClr val="000000"/>
                          </a:solidFill>
                          <a:latin typeface="Calibri"/>
                          <a:ea typeface="Calibri"/>
                          <a:cs typeface="Calibri"/>
                          <a:sym typeface="Calibri"/>
                        </a:rPr>
                        <a:t>0.979</a:t>
                      </a:r>
                      <a:endParaRPr sz="1400" u="none" strike="noStrike" cap="none"/>
                    </a:p>
                  </a:txBody>
                  <a:tcPr marL="3775" marR="3775" marT="3775"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CED2E2"/>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CA" sz="1600" b="0" i="0" u="none" strike="noStrike" cap="none">
                          <a:solidFill>
                            <a:srgbClr val="000000"/>
                          </a:solidFill>
                          <a:latin typeface="Calibri"/>
                          <a:ea typeface="Calibri"/>
                          <a:cs typeface="Calibri"/>
                          <a:sym typeface="Calibri"/>
                        </a:rPr>
                        <a:t>0.407</a:t>
                      </a:r>
                      <a:endParaRPr sz="1400" u="none" strike="noStrike" cap="none"/>
                    </a:p>
                  </a:txBody>
                  <a:tcPr marL="3775" marR="3775" marT="3775"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CED2E2"/>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CA" sz="1600" b="0" i="0" u="none" strike="noStrike" cap="none" dirty="0">
                          <a:solidFill>
                            <a:srgbClr val="000000"/>
                          </a:solidFill>
                          <a:latin typeface="Calibri"/>
                          <a:ea typeface="Calibri"/>
                          <a:cs typeface="Calibri"/>
                          <a:sym typeface="Calibri"/>
                        </a:rPr>
                        <a:t>0.987</a:t>
                      </a:r>
                      <a:endParaRPr sz="1400" u="none" strike="noStrike" cap="none" dirty="0"/>
                    </a:p>
                  </a:txBody>
                  <a:tcPr marL="3775" marR="3775" marT="3775"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CED2E2"/>
                    </a:solidFill>
                  </a:tcPr>
                </a:tc>
                <a:extLst>
                  <a:ext uri="{0D108BD9-81ED-4DB2-BD59-A6C34878D82A}">
                    <a16:rowId xmlns:a16="http://schemas.microsoft.com/office/drawing/2014/main" val="10007"/>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F8F44F-0FBB-4210-A091-F691C1B13C5C}"/>
              </a:ext>
            </a:extLst>
          </p:cNvPr>
          <p:cNvSpPr>
            <a:spLocks noGrp="1"/>
          </p:cNvSpPr>
          <p:nvPr>
            <p:ph type="title"/>
          </p:nvPr>
        </p:nvSpPr>
        <p:spPr/>
        <p:txBody>
          <a:bodyPr/>
          <a:lstStyle/>
          <a:p>
            <a:r>
              <a:rPr lang="en-CA" dirty="0"/>
              <a:t>Random Forest Regression</a:t>
            </a:r>
          </a:p>
        </p:txBody>
      </p:sp>
      <p:sp>
        <p:nvSpPr>
          <p:cNvPr id="3" name="Slide Number Placeholder 2">
            <a:extLst>
              <a:ext uri="{FF2B5EF4-FFF2-40B4-BE49-F238E27FC236}">
                <a16:creationId xmlns:a16="http://schemas.microsoft.com/office/drawing/2014/main" id="{45459BF5-EA9C-4529-88F6-596F9D21E754}"/>
              </a:ext>
            </a:extLst>
          </p:cNvPr>
          <p:cNvSpPr>
            <a:spLocks noGrp="1"/>
          </p:cNvSpPr>
          <p:nvPr>
            <p:ph type="sldNum" sz="quarter" idx="12"/>
          </p:nvPr>
        </p:nvSpPr>
        <p:spPr/>
        <p:txBody>
          <a:bodyPr/>
          <a:lstStyle/>
          <a:p>
            <a:fld id="{D2C46B30-1E6E-4EFB-A798-3E7E3624535A}" type="slidenum">
              <a:rPr lang="en-US" smtClean="0"/>
              <a:t>28</a:t>
            </a:fld>
            <a:endParaRPr lang="en-US" dirty="0"/>
          </a:p>
        </p:txBody>
      </p:sp>
      <p:sp>
        <p:nvSpPr>
          <p:cNvPr id="4" name="Text Placeholder 3">
            <a:extLst>
              <a:ext uri="{FF2B5EF4-FFF2-40B4-BE49-F238E27FC236}">
                <a16:creationId xmlns:a16="http://schemas.microsoft.com/office/drawing/2014/main" id="{5EA80AC5-7FD4-438F-84E0-87AA9D402FC9}"/>
              </a:ext>
            </a:extLst>
          </p:cNvPr>
          <p:cNvSpPr>
            <a:spLocks noGrp="1"/>
          </p:cNvSpPr>
          <p:nvPr>
            <p:ph type="body" sz="quarter" idx="13"/>
          </p:nvPr>
        </p:nvSpPr>
        <p:spPr/>
        <p:txBody>
          <a:bodyPr/>
          <a:lstStyle/>
          <a:p>
            <a:endParaRPr lang="en-CA"/>
          </a:p>
        </p:txBody>
      </p:sp>
      <p:sp>
        <p:nvSpPr>
          <p:cNvPr id="5" name="Rectangle 4">
            <a:extLst>
              <a:ext uri="{FF2B5EF4-FFF2-40B4-BE49-F238E27FC236}">
                <a16:creationId xmlns:a16="http://schemas.microsoft.com/office/drawing/2014/main" id="{91DD1253-C9C8-43E4-990D-28290A5A8D27}"/>
              </a:ext>
            </a:extLst>
          </p:cNvPr>
          <p:cNvSpPr/>
          <p:nvPr/>
        </p:nvSpPr>
        <p:spPr>
          <a:xfrm>
            <a:off x="0" y="0"/>
            <a:ext cx="10693400" cy="756126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 name="Rectangle 5">
            <a:extLst>
              <a:ext uri="{FF2B5EF4-FFF2-40B4-BE49-F238E27FC236}">
                <a16:creationId xmlns:a16="http://schemas.microsoft.com/office/drawing/2014/main" id="{98B85FA3-BBF8-4A03-BB60-D35967EA9B9C}"/>
              </a:ext>
            </a:extLst>
          </p:cNvPr>
          <p:cNvSpPr/>
          <p:nvPr/>
        </p:nvSpPr>
        <p:spPr>
          <a:xfrm>
            <a:off x="929224" y="2836019"/>
            <a:ext cx="8834951" cy="2308324"/>
          </a:xfrm>
          <a:prstGeom prst="rect">
            <a:avLst/>
          </a:prstGeom>
          <a:noFill/>
        </p:spPr>
        <p:txBody>
          <a:bodyPr wrap="square" lIns="91440" tIns="45720" rIns="91440" bIns="45720">
            <a:spAutoFit/>
          </a:bodyPr>
          <a:lstStyle/>
          <a:p>
            <a:pPr algn="ctr"/>
            <a:r>
              <a:rPr lang="en-US" sz="4800" dirty="0">
                <a:ln w="0"/>
                <a:effectLst>
                  <a:outerShdw blurRad="38100" dist="19050" dir="2700000" algn="tl" rotWithShape="0">
                    <a:schemeClr val="dk1">
                      <a:alpha val="40000"/>
                    </a:schemeClr>
                  </a:outerShdw>
                </a:effectLst>
              </a:rPr>
              <a:t>Baseline Model: </a:t>
            </a:r>
            <a:r>
              <a:rPr lang="en-US" sz="4800" b="0" cap="none" spc="0" dirty="0">
                <a:ln w="0"/>
                <a:solidFill>
                  <a:schemeClr val="tx1"/>
                </a:solidFill>
                <a:effectLst>
                  <a:outerShdw blurRad="38100" dist="19050" dir="2700000" algn="tl" rotWithShape="0">
                    <a:schemeClr val="dk1">
                      <a:alpha val="40000"/>
                    </a:schemeClr>
                  </a:outerShdw>
                </a:effectLst>
              </a:rPr>
              <a:t>Rotational Momentum With </a:t>
            </a:r>
          </a:p>
          <a:p>
            <a:pPr algn="ctr"/>
            <a:r>
              <a:rPr lang="en-US" sz="4800" b="0" cap="none" spc="0" dirty="0">
                <a:ln w="0"/>
                <a:solidFill>
                  <a:schemeClr val="tx1"/>
                </a:solidFill>
                <a:effectLst>
                  <a:outerShdw blurRad="38100" dist="19050" dir="2700000" algn="tl" rotWithShape="0">
                    <a:schemeClr val="dk1">
                      <a:alpha val="40000"/>
                    </a:schemeClr>
                  </a:outerShdw>
                </a:effectLst>
              </a:rPr>
              <a:t>No Prediction Components</a:t>
            </a:r>
          </a:p>
        </p:txBody>
      </p:sp>
    </p:spTree>
    <p:extLst>
      <p:ext uri="{BB962C8B-B14F-4D97-AF65-F5344CB8AC3E}">
        <p14:creationId xmlns:p14="http://schemas.microsoft.com/office/powerpoint/2010/main" val="24514560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F0524-3FB6-4008-8EF1-A374F2C8FA66}"/>
              </a:ext>
            </a:extLst>
          </p:cNvPr>
          <p:cNvSpPr>
            <a:spLocks noGrp="1"/>
          </p:cNvSpPr>
          <p:nvPr>
            <p:ph type="title"/>
          </p:nvPr>
        </p:nvSpPr>
        <p:spPr>
          <a:xfrm>
            <a:off x="288925" y="461219"/>
            <a:ext cx="8674100" cy="430887"/>
          </a:xfrm>
        </p:spPr>
        <p:txBody>
          <a:bodyPr/>
          <a:lstStyle/>
          <a:p>
            <a:r>
              <a:rPr lang="en-US" dirty="0"/>
              <a:t>Results – Baseline Model (No Prediction)</a:t>
            </a:r>
          </a:p>
        </p:txBody>
      </p:sp>
      <p:sp>
        <p:nvSpPr>
          <p:cNvPr id="3" name="Slide Number Placeholder 2">
            <a:extLst>
              <a:ext uri="{FF2B5EF4-FFF2-40B4-BE49-F238E27FC236}">
                <a16:creationId xmlns:a16="http://schemas.microsoft.com/office/drawing/2014/main" id="{AD43CAD1-67B5-4655-A645-41D2FFD995B4}"/>
              </a:ext>
            </a:extLst>
          </p:cNvPr>
          <p:cNvSpPr>
            <a:spLocks noGrp="1"/>
          </p:cNvSpPr>
          <p:nvPr>
            <p:ph type="sldNum" sz="quarter" idx="12"/>
          </p:nvPr>
        </p:nvSpPr>
        <p:spPr/>
        <p:txBody>
          <a:bodyPr/>
          <a:lstStyle/>
          <a:p>
            <a:fld id="{D2C46B30-1E6E-4EFB-A798-3E7E3624535A}" type="slidenum">
              <a:rPr lang="en-US" smtClean="0"/>
              <a:t>29</a:t>
            </a:fld>
            <a:endParaRPr lang="en-US" dirty="0"/>
          </a:p>
        </p:txBody>
      </p:sp>
      <p:graphicFrame>
        <p:nvGraphicFramePr>
          <p:cNvPr id="10" name="Table 9">
            <a:extLst>
              <a:ext uri="{FF2B5EF4-FFF2-40B4-BE49-F238E27FC236}">
                <a16:creationId xmlns:a16="http://schemas.microsoft.com/office/drawing/2014/main" id="{B47E5966-1302-4747-8411-5E5809A66A76}"/>
              </a:ext>
            </a:extLst>
          </p:cNvPr>
          <p:cNvGraphicFramePr>
            <a:graphicFrameLocks noGrp="1"/>
          </p:cNvGraphicFramePr>
          <p:nvPr>
            <p:extLst>
              <p:ext uri="{D42A27DB-BD31-4B8C-83A1-F6EECF244321}">
                <p14:modId xmlns:p14="http://schemas.microsoft.com/office/powerpoint/2010/main" val="3673894911"/>
              </p:ext>
            </p:extLst>
          </p:nvPr>
        </p:nvGraphicFramePr>
        <p:xfrm>
          <a:off x="5857623" y="1909376"/>
          <a:ext cx="4548440" cy="2595880"/>
        </p:xfrm>
        <a:graphic>
          <a:graphicData uri="http://schemas.openxmlformats.org/drawingml/2006/table">
            <a:tbl>
              <a:tblPr firstRow="1" bandRow="1">
                <a:tableStyleId>{5C22544A-7EE6-4342-B048-85BDC9FD1C3A}</a:tableStyleId>
              </a:tblPr>
              <a:tblGrid>
                <a:gridCol w="2274220">
                  <a:extLst>
                    <a:ext uri="{9D8B030D-6E8A-4147-A177-3AD203B41FA5}">
                      <a16:colId xmlns:a16="http://schemas.microsoft.com/office/drawing/2014/main" val="3696369518"/>
                    </a:ext>
                  </a:extLst>
                </a:gridCol>
                <a:gridCol w="2274220">
                  <a:extLst>
                    <a:ext uri="{9D8B030D-6E8A-4147-A177-3AD203B41FA5}">
                      <a16:colId xmlns:a16="http://schemas.microsoft.com/office/drawing/2014/main" val="2323926974"/>
                    </a:ext>
                  </a:extLst>
                </a:gridCol>
              </a:tblGrid>
              <a:tr h="370840">
                <a:tc>
                  <a:txBody>
                    <a:bodyPr/>
                    <a:lstStyle/>
                    <a:p>
                      <a:r>
                        <a:rPr lang="en-CA" sz="1600" dirty="0">
                          <a:latin typeface="Calibri" panose="020F0502020204030204" pitchFamily="34" charset="0"/>
                          <a:cs typeface="Calibri" panose="020F0502020204030204" pitchFamily="34" charset="0"/>
                        </a:rPr>
                        <a:t>Parameter</a:t>
                      </a:r>
                    </a:p>
                  </a:txBody>
                  <a:tcPr>
                    <a:solidFill>
                      <a:schemeClr val="accent1">
                        <a:lumMod val="50000"/>
                      </a:schemeClr>
                    </a:solidFill>
                  </a:tcPr>
                </a:tc>
                <a:tc>
                  <a:txBody>
                    <a:bodyPr/>
                    <a:lstStyle/>
                    <a:p>
                      <a:r>
                        <a:rPr lang="en-CA" sz="1600" dirty="0">
                          <a:latin typeface="Calibri" panose="020F0502020204030204" pitchFamily="34" charset="0"/>
                          <a:cs typeface="Calibri" panose="020F0502020204030204" pitchFamily="34" charset="0"/>
                        </a:rPr>
                        <a:t>Result</a:t>
                      </a:r>
                    </a:p>
                  </a:txBody>
                  <a:tcPr>
                    <a:solidFill>
                      <a:schemeClr val="accent1">
                        <a:lumMod val="50000"/>
                      </a:schemeClr>
                    </a:solidFill>
                  </a:tcPr>
                </a:tc>
                <a:extLst>
                  <a:ext uri="{0D108BD9-81ED-4DB2-BD59-A6C34878D82A}">
                    <a16:rowId xmlns:a16="http://schemas.microsoft.com/office/drawing/2014/main" val="1104181831"/>
                  </a:ext>
                </a:extLst>
              </a:tr>
              <a:tr h="370840">
                <a:tc>
                  <a:txBody>
                    <a:bodyPr/>
                    <a:lstStyle/>
                    <a:p>
                      <a:r>
                        <a:rPr lang="en-CA" sz="1600" dirty="0" err="1">
                          <a:latin typeface="Calibri" panose="020F0502020204030204" pitchFamily="34" charset="0"/>
                          <a:cs typeface="Calibri" panose="020F0502020204030204" pitchFamily="34" charset="0"/>
                        </a:rPr>
                        <a:t>TotaAnnReturn</a:t>
                      </a:r>
                      <a:endParaRPr lang="en-CA" sz="1600" dirty="0">
                        <a:latin typeface="Calibri" panose="020F0502020204030204" pitchFamily="34" charset="0"/>
                        <a:cs typeface="Calibri" panose="020F0502020204030204" pitchFamily="34" charset="0"/>
                      </a:endParaRPr>
                    </a:p>
                  </a:txBody>
                  <a:tcPr/>
                </a:tc>
                <a:tc>
                  <a:txBody>
                    <a:bodyPr/>
                    <a:lstStyle/>
                    <a:p>
                      <a:r>
                        <a:rPr lang="en-CA" sz="1600" dirty="0">
                          <a:latin typeface="Calibri" panose="020F0502020204030204" pitchFamily="34" charset="0"/>
                          <a:cs typeface="Calibri" panose="020F0502020204030204" pitchFamily="34" charset="0"/>
                        </a:rPr>
                        <a:t>52.80</a:t>
                      </a:r>
                    </a:p>
                  </a:txBody>
                  <a:tcPr/>
                </a:tc>
                <a:extLst>
                  <a:ext uri="{0D108BD9-81ED-4DB2-BD59-A6C34878D82A}">
                    <a16:rowId xmlns:a16="http://schemas.microsoft.com/office/drawing/2014/main" val="1215669066"/>
                  </a:ext>
                </a:extLst>
              </a:tr>
              <a:tr h="370840">
                <a:tc>
                  <a:txBody>
                    <a:bodyPr/>
                    <a:lstStyle/>
                    <a:p>
                      <a:r>
                        <a:rPr lang="en-CA" sz="1600" dirty="0">
                          <a:latin typeface="Calibri" panose="020F0502020204030204" pitchFamily="34" charset="0"/>
                          <a:cs typeface="Calibri" panose="020F0502020204030204" pitchFamily="34" charset="0"/>
                        </a:rPr>
                        <a:t>CAGR</a:t>
                      </a:r>
                    </a:p>
                  </a:txBody>
                  <a:tcPr/>
                </a:tc>
                <a:tc>
                  <a:txBody>
                    <a:bodyPr/>
                    <a:lstStyle/>
                    <a:p>
                      <a:r>
                        <a:rPr lang="en-CA" sz="1600" dirty="0">
                          <a:latin typeface="Calibri" panose="020F0502020204030204" pitchFamily="34" charset="0"/>
                          <a:cs typeface="Calibri" panose="020F0502020204030204" pitchFamily="34" charset="0"/>
                        </a:rPr>
                        <a:t>23.80</a:t>
                      </a:r>
                    </a:p>
                  </a:txBody>
                  <a:tcPr/>
                </a:tc>
                <a:extLst>
                  <a:ext uri="{0D108BD9-81ED-4DB2-BD59-A6C34878D82A}">
                    <a16:rowId xmlns:a16="http://schemas.microsoft.com/office/drawing/2014/main" val="3705582384"/>
                  </a:ext>
                </a:extLst>
              </a:tr>
              <a:tr h="370840">
                <a:tc>
                  <a:txBody>
                    <a:bodyPr/>
                    <a:lstStyle/>
                    <a:p>
                      <a:r>
                        <a:rPr lang="en-CA" sz="1600" dirty="0">
                          <a:latin typeface="Calibri" panose="020F0502020204030204" pitchFamily="34" charset="0"/>
                          <a:cs typeface="Calibri" panose="020F0502020204030204" pitchFamily="34" charset="0"/>
                        </a:rPr>
                        <a:t>Sharpe Ratio</a:t>
                      </a:r>
                    </a:p>
                  </a:txBody>
                  <a:tcPr/>
                </a:tc>
                <a:tc>
                  <a:txBody>
                    <a:bodyPr/>
                    <a:lstStyle/>
                    <a:p>
                      <a:r>
                        <a:rPr lang="en-CA" sz="1600" dirty="0">
                          <a:latin typeface="Calibri" panose="020F0502020204030204" pitchFamily="34" charset="0"/>
                          <a:cs typeface="Calibri" panose="020F0502020204030204" pitchFamily="34" charset="0"/>
                        </a:rPr>
                        <a:t>1.19</a:t>
                      </a:r>
                    </a:p>
                  </a:txBody>
                  <a:tcPr/>
                </a:tc>
                <a:extLst>
                  <a:ext uri="{0D108BD9-81ED-4DB2-BD59-A6C34878D82A}">
                    <a16:rowId xmlns:a16="http://schemas.microsoft.com/office/drawing/2014/main" val="3830085207"/>
                  </a:ext>
                </a:extLst>
              </a:tr>
              <a:tr h="370840">
                <a:tc>
                  <a:txBody>
                    <a:bodyPr/>
                    <a:lstStyle/>
                    <a:p>
                      <a:r>
                        <a:rPr lang="en-CA" sz="1600" dirty="0">
                          <a:latin typeface="Calibri" panose="020F0502020204030204" pitchFamily="34" charset="0"/>
                          <a:cs typeface="Calibri" panose="020F0502020204030204" pitchFamily="34" charset="0"/>
                        </a:rPr>
                        <a:t>Standard Deviation</a:t>
                      </a:r>
                    </a:p>
                  </a:txBody>
                  <a:tcPr/>
                </a:tc>
                <a:tc>
                  <a:txBody>
                    <a:bodyPr/>
                    <a:lstStyle/>
                    <a:p>
                      <a:r>
                        <a:rPr lang="en-CA" sz="1600" dirty="0">
                          <a:latin typeface="Calibri" panose="020F0502020204030204" pitchFamily="34" charset="0"/>
                          <a:cs typeface="Calibri" panose="020F0502020204030204" pitchFamily="34" charset="0"/>
                        </a:rPr>
                        <a:t>21.37</a:t>
                      </a:r>
                    </a:p>
                  </a:txBody>
                  <a:tcPr/>
                </a:tc>
                <a:extLst>
                  <a:ext uri="{0D108BD9-81ED-4DB2-BD59-A6C34878D82A}">
                    <a16:rowId xmlns:a16="http://schemas.microsoft.com/office/drawing/2014/main" val="3460207914"/>
                  </a:ext>
                </a:extLst>
              </a:tr>
              <a:tr h="370840">
                <a:tc>
                  <a:txBody>
                    <a:bodyPr/>
                    <a:lstStyle/>
                    <a:p>
                      <a:endParaRPr lang="en-CA" sz="1600" dirty="0">
                        <a:latin typeface="Calibri" panose="020F0502020204030204" pitchFamily="34" charset="0"/>
                        <a:cs typeface="Calibri" panose="020F0502020204030204" pitchFamily="34" charset="0"/>
                      </a:endParaRPr>
                    </a:p>
                  </a:txBody>
                  <a:tcPr/>
                </a:tc>
                <a:tc>
                  <a:txBody>
                    <a:bodyPr/>
                    <a:lstStyle/>
                    <a:p>
                      <a:endParaRPr lang="en-CA" sz="1600"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2013944956"/>
                  </a:ext>
                </a:extLst>
              </a:tr>
              <a:tr h="370840">
                <a:tc>
                  <a:txBody>
                    <a:bodyPr/>
                    <a:lstStyle/>
                    <a:p>
                      <a:endParaRPr lang="en-CA" sz="1600" dirty="0">
                        <a:latin typeface="Calibri" panose="020F0502020204030204" pitchFamily="34" charset="0"/>
                        <a:cs typeface="Calibri" panose="020F0502020204030204" pitchFamily="34" charset="0"/>
                      </a:endParaRPr>
                    </a:p>
                  </a:txBody>
                  <a:tcPr/>
                </a:tc>
                <a:tc>
                  <a:txBody>
                    <a:bodyPr/>
                    <a:lstStyle/>
                    <a:p>
                      <a:endParaRPr lang="en-CA" sz="1600"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3129131622"/>
                  </a:ext>
                </a:extLst>
              </a:tr>
            </a:tbl>
          </a:graphicData>
        </a:graphic>
      </p:graphicFrame>
      <p:graphicFrame>
        <p:nvGraphicFramePr>
          <p:cNvPr id="12" name="Table 11">
            <a:extLst>
              <a:ext uri="{FF2B5EF4-FFF2-40B4-BE49-F238E27FC236}">
                <a16:creationId xmlns:a16="http://schemas.microsoft.com/office/drawing/2014/main" id="{52333F06-2E5C-4314-A6D9-E11F609EE4AE}"/>
              </a:ext>
            </a:extLst>
          </p:cNvPr>
          <p:cNvGraphicFramePr>
            <a:graphicFrameLocks noGrp="1"/>
          </p:cNvGraphicFramePr>
          <p:nvPr>
            <p:extLst>
              <p:ext uri="{D42A27DB-BD31-4B8C-83A1-F6EECF244321}">
                <p14:modId xmlns:p14="http://schemas.microsoft.com/office/powerpoint/2010/main" val="3022355012"/>
              </p:ext>
            </p:extLst>
          </p:nvPr>
        </p:nvGraphicFramePr>
        <p:xfrm>
          <a:off x="5857623" y="3956380"/>
          <a:ext cx="4548440" cy="1854200"/>
        </p:xfrm>
        <a:graphic>
          <a:graphicData uri="http://schemas.openxmlformats.org/drawingml/2006/table">
            <a:tbl>
              <a:tblPr firstRow="1" bandRow="1">
                <a:tableStyleId>{5C22544A-7EE6-4342-B048-85BDC9FD1C3A}</a:tableStyleId>
              </a:tblPr>
              <a:tblGrid>
                <a:gridCol w="2274220">
                  <a:extLst>
                    <a:ext uri="{9D8B030D-6E8A-4147-A177-3AD203B41FA5}">
                      <a16:colId xmlns:a16="http://schemas.microsoft.com/office/drawing/2014/main" val="1324191977"/>
                    </a:ext>
                  </a:extLst>
                </a:gridCol>
                <a:gridCol w="2274220">
                  <a:extLst>
                    <a:ext uri="{9D8B030D-6E8A-4147-A177-3AD203B41FA5}">
                      <a16:colId xmlns:a16="http://schemas.microsoft.com/office/drawing/2014/main" val="3715317216"/>
                    </a:ext>
                  </a:extLst>
                </a:gridCol>
              </a:tblGrid>
              <a:tr h="370840">
                <a:tc gridSpan="2">
                  <a:txBody>
                    <a:bodyPr/>
                    <a:lstStyle/>
                    <a:p>
                      <a:pPr algn="ctr"/>
                      <a:r>
                        <a:rPr lang="en-CA" sz="1600" dirty="0">
                          <a:latin typeface="Calibri" panose="020F0502020204030204" pitchFamily="34" charset="0"/>
                          <a:cs typeface="Calibri" panose="020F0502020204030204" pitchFamily="34" charset="0"/>
                        </a:rPr>
                        <a:t>Hyperparameter Combinations</a:t>
                      </a:r>
                    </a:p>
                  </a:txBody>
                  <a:tcPr>
                    <a:solidFill>
                      <a:schemeClr val="accent1">
                        <a:lumMod val="50000"/>
                      </a:schemeClr>
                    </a:solidFill>
                  </a:tcPr>
                </a:tc>
                <a:tc hMerge="1">
                  <a:txBody>
                    <a:bodyPr/>
                    <a:lstStyle/>
                    <a:p>
                      <a:endParaRPr lang="en-CA" dirty="0"/>
                    </a:p>
                  </a:txBody>
                  <a:tcPr/>
                </a:tc>
                <a:extLst>
                  <a:ext uri="{0D108BD9-81ED-4DB2-BD59-A6C34878D82A}">
                    <a16:rowId xmlns:a16="http://schemas.microsoft.com/office/drawing/2014/main" val="953840711"/>
                  </a:ext>
                </a:extLst>
              </a:tr>
              <a:tr h="370840">
                <a:tc>
                  <a:txBody>
                    <a:bodyPr/>
                    <a:lstStyle/>
                    <a:p>
                      <a:r>
                        <a:rPr lang="en-CA" sz="1600" dirty="0" err="1">
                          <a:latin typeface="Calibri" panose="020F0502020204030204" pitchFamily="34" charset="0"/>
                          <a:cs typeface="Calibri" panose="020F0502020204030204" pitchFamily="34" charset="0"/>
                        </a:rPr>
                        <a:t>Aperiods</a:t>
                      </a:r>
                      <a:endParaRPr lang="en-CA" sz="1600" dirty="0">
                        <a:latin typeface="Calibri" panose="020F0502020204030204" pitchFamily="34" charset="0"/>
                        <a:cs typeface="Calibri" panose="020F0502020204030204" pitchFamily="34" charset="0"/>
                      </a:endParaRPr>
                    </a:p>
                  </a:txBody>
                  <a:tcPr/>
                </a:tc>
                <a:tc>
                  <a:txBody>
                    <a:bodyPr/>
                    <a:lstStyle/>
                    <a:p>
                      <a:r>
                        <a:rPr lang="en-CA" sz="1600" dirty="0">
                          <a:latin typeface="Calibri" panose="020F0502020204030204" pitchFamily="34" charset="0"/>
                          <a:cs typeface="Calibri" panose="020F0502020204030204" pitchFamily="34" charset="0"/>
                        </a:rPr>
                        <a:t>30</a:t>
                      </a:r>
                    </a:p>
                  </a:txBody>
                  <a:tcPr/>
                </a:tc>
                <a:extLst>
                  <a:ext uri="{0D108BD9-81ED-4DB2-BD59-A6C34878D82A}">
                    <a16:rowId xmlns:a16="http://schemas.microsoft.com/office/drawing/2014/main" val="2710732545"/>
                  </a:ext>
                </a:extLst>
              </a:tr>
              <a:tr h="370840">
                <a:tc>
                  <a:txBody>
                    <a:bodyPr/>
                    <a:lstStyle/>
                    <a:p>
                      <a:r>
                        <a:rPr lang="en-CA" sz="1600" dirty="0" err="1">
                          <a:latin typeface="Calibri" panose="020F0502020204030204" pitchFamily="34" charset="0"/>
                          <a:cs typeface="Calibri" panose="020F0502020204030204" pitchFamily="34" charset="0"/>
                        </a:rPr>
                        <a:t>Bperiods</a:t>
                      </a:r>
                      <a:endParaRPr lang="en-CA" sz="1600" dirty="0">
                        <a:latin typeface="Calibri" panose="020F0502020204030204" pitchFamily="34" charset="0"/>
                        <a:cs typeface="Calibri" panose="020F0502020204030204" pitchFamily="34" charset="0"/>
                      </a:endParaRPr>
                    </a:p>
                  </a:txBody>
                  <a:tcPr/>
                </a:tc>
                <a:tc>
                  <a:txBody>
                    <a:bodyPr/>
                    <a:lstStyle/>
                    <a:p>
                      <a:r>
                        <a:rPr lang="en-CA" sz="1600" dirty="0">
                          <a:latin typeface="Calibri" panose="020F0502020204030204" pitchFamily="34" charset="0"/>
                          <a:cs typeface="Calibri" panose="020F0502020204030204" pitchFamily="34" charset="0"/>
                        </a:rPr>
                        <a:t>30</a:t>
                      </a:r>
                    </a:p>
                  </a:txBody>
                  <a:tcPr/>
                </a:tc>
                <a:extLst>
                  <a:ext uri="{0D108BD9-81ED-4DB2-BD59-A6C34878D82A}">
                    <a16:rowId xmlns:a16="http://schemas.microsoft.com/office/drawing/2014/main" val="3771957111"/>
                  </a:ext>
                </a:extLst>
              </a:tr>
              <a:tr h="370840">
                <a:tc>
                  <a:txBody>
                    <a:bodyPr/>
                    <a:lstStyle/>
                    <a:p>
                      <a:r>
                        <a:rPr lang="en-CA" sz="1600" dirty="0" err="1">
                          <a:latin typeface="Calibri" panose="020F0502020204030204" pitchFamily="34" charset="0"/>
                          <a:cs typeface="Calibri" panose="020F0502020204030204" pitchFamily="34" charset="0"/>
                        </a:rPr>
                        <a:t>Speriods</a:t>
                      </a:r>
                      <a:endParaRPr lang="en-CA" sz="1600" dirty="0">
                        <a:latin typeface="Calibri" panose="020F0502020204030204" pitchFamily="34" charset="0"/>
                        <a:cs typeface="Calibri" panose="020F0502020204030204" pitchFamily="34" charset="0"/>
                      </a:endParaRPr>
                    </a:p>
                  </a:txBody>
                  <a:tcPr/>
                </a:tc>
                <a:tc>
                  <a:txBody>
                    <a:bodyPr/>
                    <a:lstStyle/>
                    <a:p>
                      <a:r>
                        <a:rPr lang="en-CA" sz="1600" dirty="0">
                          <a:latin typeface="Calibri" panose="020F0502020204030204" pitchFamily="34" charset="0"/>
                          <a:cs typeface="Calibri" panose="020F0502020204030204" pitchFamily="34" charset="0"/>
                        </a:rPr>
                        <a:t>5</a:t>
                      </a:r>
                    </a:p>
                  </a:txBody>
                  <a:tcPr/>
                </a:tc>
                <a:extLst>
                  <a:ext uri="{0D108BD9-81ED-4DB2-BD59-A6C34878D82A}">
                    <a16:rowId xmlns:a16="http://schemas.microsoft.com/office/drawing/2014/main" val="2368889077"/>
                  </a:ext>
                </a:extLst>
              </a:tr>
              <a:tr h="370840">
                <a:tc>
                  <a:txBody>
                    <a:bodyPr/>
                    <a:lstStyle/>
                    <a:p>
                      <a:r>
                        <a:rPr lang="en-CA" sz="1600" dirty="0">
                          <a:latin typeface="Calibri" panose="020F0502020204030204" pitchFamily="34" charset="0"/>
                          <a:cs typeface="Calibri" panose="020F0502020204030204" pitchFamily="34" charset="0"/>
                        </a:rPr>
                        <a:t>Frequency</a:t>
                      </a:r>
                    </a:p>
                  </a:txBody>
                  <a:tcPr/>
                </a:tc>
                <a:tc>
                  <a:txBody>
                    <a:bodyPr/>
                    <a:lstStyle/>
                    <a:p>
                      <a:r>
                        <a:rPr lang="en-CA" sz="1600" dirty="0">
                          <a:latin typeface="Calibri" panose="020F0502020204030204" pitchFamily="34" charset="0"/>
                          <a:cs typeface="Calibri" panose="020F0502020204030204" pitchFamily="34" charset="0"/>
                        </a:rPr>
                        <a:t>20W-THU</a:t>
                      </a:r>
                    </a:p>
                  </a:txBody>
                  <a:tcPr/>
                </a:tc>
                <a:extLst>
                  <a:ext uri="{0D108BD9-81ED-4DB2-BD59-A6C34878D82A}">
                    <a16:rowId xmlns:a16="http://schemas.microsoft.com/office/drawing/2014/main" val="1992960034"/>
                  </a:ext>
                </a:extLst>
              </a:tr>
            </a:tbl>
          </a:graphicData>
        </a:graphic>
      </p:graphicFrame>
      <p:sp>
        <p:nvSpPr>
          <p:cNvPr id="8" name="TextBox 3">
            <a:extLst>
              <a:ext uri="{FF2B5EF4-FFF2-40B4-BE49-F238E27FC236}">
                <a16:creationId xmlns:a16="http://schemas.microsoft.com/office/drawing/2014/main" id="{BE21F796-175E-424C-8A41-8C140CE11924}"/>
              </a:ext>
            </a:extLst>
          </p:cNvPr>
          <p:cNvSpPr txBox="1">
            <a:spLocks noChangeArrowheads="1"/>
          </p:cNvSpPr>
          <p:nvPr/>
        </p:nvSpPr>
        <p:spPr bwMode="auto">
          <a:xfrm>
            <a:off x="280887" y="1241509"/>
            <a:ext cx="10125175" cy="284950"/>
          </a:xfrm>
          <a:prstGeom prst="rect">
            <a:avLst/>
          </a:prstGeom>
          <a:solidFill>
            <a:schemeClr val="bg1"/>
          </a:solidFill>
          <a:ln>
            <a:noFill/>
          </a:ln>
          <a:effectLst>
            <a:outerShdw dist="25400" dir="5400000" algn="tl" rotWithShape="0">
              <a:srgbClr val="408B70"/>
            </a:outerShdw>
          </a:effectLst>
          <a:extLs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27432" numCol="1" anchor="b" anchorCtr="0" compatLnSpc="1">
            <a:prstTxWarp prst="textNoShape">
              <a:avLst/>
            </a:prstTxWarp>
            <a:spAutoFit/>
          </a:bodyPr>
          <a:lstStyle>
            <a:defPPr>
              <a:defRPr lang="en-US"/>
            </a:defPPr>
            <a:lvl1pPr marL="342900" indent="-342900" defTabSz="1019175" eaLnBrk="0" hangingPunct="0">
              <a:lnSpc>
                <a:spcPct val="110000"/>
              </a:lnSpc>
              <a:spcBef>
                <a:spcPct val="30000"/>
              </a:spcBef>
              <a:buClr>
                <a:srgbClr val="336699"/>
              </a:buClr>
              <a:buFont typeface="Wingdings 3" pitchFamily="18" charset="2"/>
              <a:defRPr sz="1300" b="1" kern="0">
                <a:solidFill>
                  <a:srgbClr val="234035"/>
                </a:solidFill>
                <a:latin typeface="+mj-lt"/>
                <a:cs typeface="Calibri" pitchFamily="34" charset="0"/>
              </a:defRPr>
            </a:lvl1pPr>
            <a:lvl2pPr marL="228600" indent="-228600" defTabSz="1019175" eaLnBrk="0" hangingPunct="0">
              <a:lnSpc>
                <a:spcPct val="110000"/>
              </a:lnSpc>
              <a:spcBef>
                <a:spcPct val="30000"/>
              </a:spcBef>
              <a:buClr>
                <a:srgbClr val="BA1714"/>
              </a:buClr>
              <a:buSzPct val="80000"/>
              <a:buFont typeface="Wingdings" pitchFamily="2" charset="2"/>
              <a:buChar char="n"/>
              <a:defRPr sz="1400">
                <a:latin typeface="+mj-lt"/>
                <a:cs typeface="Calibri" pitchFamily="34" charset="0"/>
              </a:defRPr>
            </a:lvl2pPr>
            <a:lvl3pPr marL="457200" indent="-171450" defTabSz="1019175" eaLnBrk="0" hangingPunct="0">
              <a:lnSpc>
                <a:spcPct val="110000"/>
              </a:lnSpc>
              <a:spcBef>
                <a:spcPct val="30000"/>
              </a:spcBef>
              <a:buClr>
                <a:schemeClr val="bg2"/>
              </a:buClr>
              <a:buFont typeface="Arial" pitchFamily="34" charset="0"/>
              <a:buChar char="–"/>
              <a:defRPr sz="1400">
                <a:latin typeface="+mj-lt"/>
                <a:cs typeface="Calibri" pitchFamily="34" charset="0"/>
              </a:defRPr>
            </a:lvl3pPr>
            <a:lvl4pPr marL="741363" indent="-160338" defTabSz="1019175" eaLnBrk="0" hangingPunct="0">
              <a:lnSpc>
                <a:spcPct val="110000"/>
              </a:lnSpc>
              <a:spcBef>
                <a:spcPct val="30000"/>
              </a:spcBef>
              <a:buClr>
                <a:schemeClr val="bg2"/>
              </a:buClr>
              <a:buFont typeface="Arial" pitchFamily="34" charset="0"/>
              <a:buChar char="–"/>
              <a:defRPr sz="1400">
                <a:latin typeface="+mj-lt"/>
                <a:cs typeface="Calibri" pitchFamily="34" charset="0"/>
              </a:defRPr>
            </a:lvl4pPr>
            <a:lvl5pPr marL="2292350" indent="-254000" defTabSz="1019175" eaLnBrk="0" hangingPunct="0">
              <a:spcBef>
                <a:spcPct val="20000"/>
              </a:spcBef>
              <a:buChar char="»"/>
              <a:defRPr sz="1600">
                <a:latin typeface="+mn-lt"/>
                <a:cs typeface="+mn-cs"/>
              </a:defRPr>
            </a:lvl5pPr>
            <a:lvl6pPr marL="2749550" indent="-254000" defTabSz="1019175" fontAlgn="base">
              <a:spcBef>
                <a:spcPct val="20000"/>
              </a:spcBef>
              <a:spcAft>
                <a:spcPct val="0"/>
              </a:spcAft>
              <a:buChar char="»"/>
              <a:defRPr sz="1600">
                <a:latin typeface="+mn-lt"/>
                <a:cs typeface="+mn-cs"/>
              </a:defRPr>
            </a:lvl6pPr>
            <a:lvl7pPr marL="3206750" indent="-254000" defTabSz="1019175" fontAlgn="base">
              <a:spcBef>
                <a:spcPct val="20000"/>
              </a:spcBef>
              <a:spcAft>
                <a:spcPct val="0"/>
              </a:spcAft>
              <a:buChar char="»"/>
              <a:defRPr sz="1600">
                <a:latin typeface="+mn-lt"/>
                <a:cs typeface="+mn-cs"/>
              </a:defRPr>
            </a:lvl7pPr>
            <a:lvl8pPr marL="3663950" indent="-254000" defTabSz="1019175" fontAlgn="base">
              <a:spcBef>
                <a:spcPct val="20000"/>
              </a:spcBef>
              <a:spcAft>
                <a:spcPct val="0"/>
              </a:spcAft>
              <a:buChar char="»"/>
              <a:defRPr sz="1600">
                <a:latin typeface="+mn-lt"/>
                <a:cs typeface="+mn-cs"/>
              </a:defRPr>
            </a:lvl8pPr>
            <a:lvl9pPr marL="4121150" indent="-254000" defTabSz="1019175" fontAlgn="base">
              <a:spcBef>
                <a:spcPct val="20000"/>
              </a:spcBef>
              <a:spcAft>
                <a:spcPct val="0"/>
              </a:spcAft>
              <a:buChar char="»"/>
              <a:defRPr sz="1600">
                <a:latin typeface="+mn-lt"/>
                <a:cs typeface="+mn-cs"/>
              </a:defRPr>
            </a:lvl9pPr>
          </a:lstStyle>
          <a:p>
            <a:r>
              <a:rPr lang="en-CA" sz="1600" dirty="0">
                <a:solidFill>
                  <a:schemeClr val="tx1"/>
                </a:solidFill>
                <a:latin typeface="Calibri" panose="020F0502020204030204" pitchFamily="34" charset="0"/>
              </a:rPr>
              <a:t>Best (Top Total Annual Return) Optimized Returns on Training Data</a:t>
            </a:r>
          </a:p>
        </p:txBody>
      </p:sp>
      <p:pic>
        <p:nvPicPr>
          <p:cNvPr id="4" name="Picture 3">
            <a:extLst>
              <a:ext uri="{FF2B5EF4-FFF2-40B4-BE49-F238E27FC236}">
                <a16:creationId xmlns:a16="http://schemas.microsoft.com/office/drawing/2014/main" id="{5C40F8F1-0409-413F-822F-F7A8D5613246}"/>
              </a:ext>
            </a:extLst>
          </p:cNvPr>
          <p:cNvPicPr>
            <a:picLocks noChangeAspect="1"/>
          </p:cNvPicPr>
          <p:nvPr/>
        </p:nvPicPr>
        <p:blipFill>
          <a:blip r:embed="rId2"/>
          <a:stretch>
            <a:fillRect/>
          </a:stretch>
        </p:blipFill>
        <p:spPr>
          <a:xfrm>
            <a:off x="100328" y="1833403"/>
            <a:ext cx="5757295" cy="3825875"/>
          </a:xfrm>
          <a:prstGeom prst="rect">
            <a:avLst/>
          </a:prstGeom>
        </p:spPr>
      </p:pic>
    </p:spTree>
    <p:extLst>
      <p:ext uri="{BB962C8B-B14F-4D97-AF65-F5344CB8AC3E}">
        <p14:creationId xmlns:p14="http://schemas.microsoft.com/office/powerpoint/2010/main" val="40110676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B6D565-2D3F-4CAA-B9D5-0039CE732E74}"/>
              </a:ext>
            </a:extLst>
          </p:cNvPr>
          <p:cNvSpPr>
            <a:spLocks noGrp="1"/>
          </p:cNvSpPr>
          <p:nvPr>
            <p:ph type="title"/>
          </p:nvPr>
        </p:nvSpPr>
        <p:spPr/>
        <p:txBody>
          <a:bodyPr/>
          <a:lstStyle/>
          <a:p>
            <a:r>
              <a:rPr lang="en-US" dirty="0"/>
              <a:t>INTRODUCTION</a:t>
            </a:r>
          </a:p>
        </p:txBody>
      </p:sp>
      <p:sp>
        <p:nvSpPr>
          <p:cNvPr id="3" name="Slide Number Placeholder 2">
            <a:extLst>
              <a:ext uri="{FF2B5EF4-FFF2-40B4-BE49-F238E27FC236}">
                <a16:creationId xmlns:a16="http://schemas.microsoft.com/office/drawing/2014/main" id="{A454B53E-15C9-4CB4-BF3D-09470408959F}"/>
              </a:ext>
            </a:extLst>
          </p:cNvPr>
          <p:cNvSpPr>
            <a:spLocks noGrp="1"/>
          </p:cNvSpPr>
          <p:nvPr>
            <p:ph type="sldNum" sz="quarter" idx="12"/>
          </p:nvPr>
        </p:nvSpPr>
        <p:spPr/>
        <p:txBody>
          <a:bodyPr/>
          <a:lstStyle/>
          <a:p>
            <a:fld id="{D2C46B30-1E6E-4EFB-A798-3E7E3624535A}" type="slidenum">
              <a:rPr lang="en-US" smtClean="0"/>
              <a:t>3</a:t>
            </a:fld>
            <a:endParaRPr lang="en-US" dirty="0"/>
          </a:p>
        </p:txBody>
      </p:sp>
      <p:sp>
        <p:nvSpPr>
          <p:cNvPr id="6" name="TextBox 3">
            <a:extLst>
              <a:ext uri="{FF2B5EF4-FFF2-40B4-BE49-F238E27FC236}">
                <a16:creationId xmlns:a16="http://schemas.microsoft.com/office/drawing/2014/main" id="{4F2422BC-F5D8-4A07-AC89-EBEA4E65A82D}"/>
              </a:ext>
            </a:extLst>
          </p:cNvPr>
          <p:cNvSpPr txBox="1">
            <a:spLocks noChangeArrowheads="1"/>
          </p:cNvSpPr>
          <p:nvPr/>
        </p:nvSpPr>
        <p:spPr bwMode="auto">
          <a:xfrm>
            <a:off x="280887" y="1241510"/>
            <a:ext cx="10125175" cy="284950"/>
          </a:xfrm>
          <a:prstGeom prst="rect">
            <a:avLst/>
          </a:prstGeom>
          <a:solidFill>
            <a:schemeClr val="bg1"/>
          </a:solidFill>
          <a:ln>
            <a:noFill/>
          </a:ln>
          <a:effectLst>
            <a:outerShdw dist="25400" dir="5400000" algn="tl" rotWithShape="0">
              <a:srgbClr val="408B70"/>
            </a:outerShdw>
          </a:effectLst>
          <a:extLs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27432" numCol="1" anchor="b" anchorCtr="0" compatLnSpc="1">
            <a:prstTxWarp prst="textNoShape">
              <a:avLst/>
            </a:prstTxWarp>
            <a:spAutoFit/>
          </a:bodyPr>
          <a:lstStyle>
            <a:defPPr>
              <a:defRPr lang="en-US"/>
            </a:defPPr>
            <a:lvl1pPr marL="342900" indent="-342900" defTabSz="1019175" eaLnBrk="0" hangingPunct="0">
              <a:lnSpc>
                <a:spcPct val="110000"/>
              </a:lnSpc>
              <a:spcBef>
                <a:spcPct val="30000"/>
              </a:spcBef>
              <a:buClr>
                <a:srgbClr val="336699"/>
              </a:buClr>
              <a:buFont typeface="Wingdings 3" pitchFamily="18" charset="2"/>
              <a:defRPr sz="1300" b="1" kern="0">
                <a:solidFill>
                  <a:srgbClr val="234035"/>
                </a:solidFill>
                <a:latin typeface="+mj-lt"/>
                <a:cs typeface="Calibri" pitchFamily="34" charset="0"/>
              </a:defRPr>
            </a:lvl1pPr>
            <a:lvl2pPr marL="228600" indent="-228600" defTabSz="1019175" eaLnBrk="0" hangingPunct="0">
              <a:lnSpc>
                <a:spcPct val="110000"/>
              </a:lnSpc>
              <a:spcBef>
                <a:spcPct val="30000"/>
              </a:spcBef>
              <a:buClr>
                <a:srgbClr val="BA1714"/>
              </a:buClr>
              <a:buSzPct val="80000"/>
              <a:buFont typeface="Wingdings" pitchFamily="2" charset="2"/>
              <a:buChar char="n"/>
              <a:defRPr sz="1400">
                <a:latin typeface="+mj-lt"/>
                <a:cs typeface="Calibri" pitchFamily="34" charset="0"/>
              </a:defRPr>
            </a:lvl2pPr>
            <a:lvl3pPr marL="457200" indent="-171450" defTabSz="1019175" eaLnBrk="0" hangingPunct="0">
              <a:lnSpc>
                <a:spcPct val="110000"/>
              </a:lnSpc>
              <a:spcBef>
                <a:spcPct val="30000"/>
              </a:spcBef>
              <a:buClr>
                <a:schemeClr val="bg2"/>
              </a:buClr>
              <a:buFont typeface="Arial" pitchFamily="34" charset="0"/>
              <a:buChar char="–"/>
              <a:defRPr sz="1400">
                <a:latin typeface="+mj-lt"/>
                <a:cs typeface="Calibri" pitchFamily="34" charset="0"/>
              </a:defRPr>
            </a:lvl3pPr>
            <a:lvl4pPr marL="741363" indent="-160338" defTabSz="1019175" eaLnBrk="0" hangingPunct="0">
              <a:lnSpc>
                <a:spcPct val="110000"/>
              </a:lnSpc>
              <a:spcBef>
                <a:spcPct val="30000"/>
              </a:spcBef>
              <a:buClr>
                <a:schemeClr val="bg2"/>
              </a:buClr>
              <a:buFont typeface="Arial" pitchFamily="34" charset="0"/>
              <a:buChar char="–"/>
              <a:defRPr sz="1400">
                <a:latin typeface="+mj-lt"/>
                <a:cs typeface="Calibri" pitchFamily="34" charset="0"/>
              </a:defRPr>
            </a:lvl4pPr>
            <a:lvl5pPr marL="2292350" indent="-254000" defTabSz="1019175" eaLnBrk="0" hangingPunct="0">
              <a:spcBef>
                <a:spcPct val="20000"/>
              </a:spcBef>
              <a:buChar char="»"/>
              <a:defRPr sz="1600">
                <a:latin typeface="+mn-lt"/>
                <a:cs typeface="+mn-cs"/>
              </a:defRPr>
            </a:lvl5pPr>
            <a:lvl6pPr marL="2749550" indent="-254000" defTabSz="1019175" fontAlgn="base">
              <a:spcBef>
                <a:spcPct val="20000"/>
              </a:spcBef>
              <a:spcAft>
                <a:spcPct val="0"/>
              </a:spcAft>
              <a:buChar char="»"/>
              <a:defRPr sz="1600">
                <a:latin typeface="+mn-lt"/>
                <a:cs typeface="+mn-cs"/>
              </a:defRPr>
            </a:lvl6pPr>
            <a:lvl7pPr marL="3206750" indent="-254000" defTabSz="1019175" fontAlgn="base">
              <a:spcBef>
                <a:spcPct val="20000"/>
              </a:spcBef>
              <a:spcAft>
                <a:spcPct val="0"/>
              </a:spcAft>
              <a:buChar char="»"/>
              <a:defRPr sz="1600">
                <a:latin typeface="+mn-lt"/>
                <a:cs typeface="+mn-cs"/>
              </a:defRPr>
            </a:lvl7pPr>
            <a:lvl8pPr marL="3663950" indent="-254000" defTabSz="1019175" fontAlgn="base">
              <a:spcBef>
                <a:spcPct val="20000"/>
              </a:spcBef>
              <a:spcAft>
                <a:spcPct val="0"/>
              </a:spcAft>
              <a:buChar char="»"/>
              <a:defRPr sz="1600">
                <a:latin typeface="+mn-lt"/>
                <a:cs typeface="+mn-cs"/>
              </a:defRPr>
            </a:lvl8pPr>
            <a:lvl9pPr marL="4121150" indent="-254000" defTabSz="1019175" fontAlgn="base">
              <a:spcBef>
                <a:spcPct val="20000"/>
              </a:spcBef>
              <a:spcAft>
                <a:spcPct val="0"/>
              </a:spcAft>
              <a:buChar char="»"/>
              <a:defRPr sz="1600">
                <a:latin typeface="+mn-lt"/>
                <a:cs typeface="+mn-cs"/>
              </a:defRPr>
            </a:lvl9pPr>
          </a:lstStyle>
          <a:p>
            <a:r>
              <a:rPr lang="en-US" sz="1600" dirty="0">
                <a:solidFill>
                  <a:schemeClr val="tx1"/>
                </a:solidFill>
                <a:latin typeface="Calibri" panose="020F0502020204030204" pitchFamily="34" charset="0"/>
              </a:rPr>
              <a:t>Rotational Momentum Strategy (General Concept)</a:t>
            </a:r>
          </a:p>
        </p:txBody>
      </p:sp>
      <p:sp>
        <p:nvSpPr>
          <p:cNvPr id="10" name="Text Placeholder 1">
            <a:extLst>
              <a:ext uri="{FF2B5EF4-FFF2-40B4-BE49-F238E27FC236}">
                <a16:creationId xmlns:a16="http://schemas.microsoft.com/office/drawing/2014/main" id="{9A417332-1CA9-4E93-A09D-5F998CC45A03}"/>
              </a:ext>
            </a:extLst>
          </p:cNvPr>
          <p:cNvSpPr txBox="1">
            <a:spLocks/>
          </p:cNvSpPr>
          <p:nvPr/>
        </p:nvSpPr>
        <p:spPr>
          <a:xfrm>
            <a:off x="280886" y="1875863"/>
            <a:ext cx="10125175" cy="4857445"/>
          </a:xfrm>
          <a:prstGeom prst="rect">
            <a:avLst/>
          </a:prstGeom>
          <a:solidFill>
            <a:schemeClr val="tx2">
              <a:lumMod val="20000"/>
              <a:lumOff val="80000"/>
            </a:schemeClr>
          </a:solidFill>
          <a:ln>
            <a:noFill/>
          </a:ln>
        </p:spPr>
        <p:txBody>
          <a:bodyPr vert="horz" wrap="square" lIns="108000" tIns="0" rIns="108000" bIns="0" numCol="1" anchor="t" anchorCtr="0" compatLnSpc="1">
            <a:prstTxWarp prst="textNoShape">
              <a:avLst/>
            </a:prstTxWarp>
          </a:bodyPr>
          <a:lstStyle>
            <a:lvl1pPr marL="0" indent="0" algn="l" defTabSz="914400" rtl="0" eaLnBrk="1" latinLnBrk="0" hangingPunct="1">
              <a:spcBef>
                <a:spcPct val="20000"/>
              </a:spcBef>
              <a:buFont typeface="Arial" pitchFamily="34" charset="0"/>
              <a:buNone/>
              <a:defRPr lang="en-US" sz="1400" b="1" kern="1200" smtClean="0">
                <a:solidFill>
                  <a:srgbClr val="408B70"/>
                </a:solidFill>
                <a:latin typeface="Arial" pitchFamily="34" charset="0"/>
                <a:ea typeface="+mn-ea"/>
                <a:cs typeface="Arial" pitchFamily="34" charset="0"/>
              </a:defRPr>
            </a:lvl1pPr>
            <a:lvl2pPr marL="742950" indent="-285750" algn="l" defTabSz="914400" rtl="0" eaLnBrk="1" latinLnBrk="0" hangingPunct="1">
              <a:spcBef>
                <a:spcPct val="20000"/>
              </a:spcBef>
              <a:buSzPct val="81000"/>
              <a:buFont typeface="Arial" pitchFamily="34" charset="0"/>
              <a:buChar char="–"/>
              <a:defRPr lang="en-US" sz="1400" kern="1200" smtClean="0">
                <a:solidFill>
                  <a:schemeClr val="tx1"/>
                </a:solidFill>
                <a:latin typeface="Arial" pitchFamily="34" charset="0"/>
                <a:ea typeface="+mn-ea"/>
                <a:cs typeface="Arial" pitchFamily="34" charset="0"/>
              </a:defRPr>
            </a:lvl2pPr>
            <a:lvl3pPr marL="1143000" indent="-228600" algn="l" defTabSz="914400" rtl="0" eaLnBrk="1" latinLnBrk="0" hangingPunct="1">
              <a:spcBef>
                <a:spcPct val="20000"/>
              </a:spcBef>
              <a:buClr>
                <a:srgbClr val="408B70"/>
              </a:buClr>
              <a:buFont typeface="Arial" pitchFamily="34" charset="0"/>
              <a:buChar char="•"/>
              <a:defRPr lang="en-US" sz="1400" kern="1200" smtClean="0">
                <a:solidFill>
                  <a:schemeClr val="tx1"/>
                </a:solidFill>
                <a:latin typeface="Arial" pitchFamily="34" charset="0"/>
                <a:ea typeface="+mn-ea"/>
                <a:cs typeface="Arial" pitchFamily="34" charset="0"/>
              </a:defRPr>
            </a:lvl3pPr>
            <a:lvl4pPr marL="1600200" indent="-228600" algn="l" defTabSz="914400" rtl="0" eaLnBrk="1" latinLnBrk="0" hangingPunct="1">
              <a:spcBef>
                <a:spcPct val="20000"/>
              </a:spcBef>
              <a:buClr>
                <a:srgbClr val="408B70"/>
              </a:buClr>
              <a:buFont typeface="Arial" pitchFamily="34" charset="0"/>
              <a:buChar char="–"/>
              <a:defRPr lang="en-US" sz="1400" kern="1200" smtClean="0">
                <a:solidFill>
                  <a:schemeClr val="tx1"/>
                </a:solidFill>
                <a:latin typeface="Arial"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lang="en-US"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14350" lvl="1">
              <a:buClr>
                <a:srgbClr val="02291B"/>
              </a:buClr>
              <a:buSzPct val="80000"/>
              <a:buFont typeface="Wingdings" pitchFamily="2" charset="2"/>
              <a:buChar char="n"/>
            </a:pPr>
            <a:r>
              <a:rPr lang="en-CA" sz="1600" dirty="0">
                <a:latin typeface="Calibri" panose="020F0502020204030204" pitchFamily="34" charset="0"/>
                <a:cs typeface="Calibri" panose="020F0502020204030204" pitchFamily="34" charset="0"/>
              </a:rPr>
              <a:t>This basic principle ensures that investors are out of the market during extended downtrends and in the market during extended uptrends, utilizing momentum.</a:t>
            </a:r>
          </a:p>
          <a:p>
            <a:pPr marL="514350" lvl="1">
              <a:buClr>
                <a:srgbClr val="02291B"/>
              </a:buClr>
              <a:buSzPct val="80000"/>
              <a:buFont typeface="Wingdings" pitchFamily="2" charset="2"/>
              <a:buChar char="n"/>
            </a:pPr>
            <a:endParaRPr lang="en-CA" sz="1600" dirty="0">
              <a:latin typeface="Calibri" panose="020F0502020204030204" pitchFamily="34" charset="0"/>
              <a:cs typeface="Calibri" panose="020F0502020204030204" pitchFamily="34" charset="0"/>
            </a:endParaRPr>
          </a:p>
          <a:p>
            <a:pPr marL="514350" lvl="1">
              <a:buClr>
                <a:srgbClr val="02291B"/>
              </a:buClr>
              <a:buSzPct val="80000"/>
              <a:buFont typeface="Wingdings" pitchFamily="2" charset="2"/>
              <a:buChar char="n"/>
            </a:pPr>
            <a:r>
              <a:rPr lang="en-CA" sz="1600" dirty="0">
                <a:latin typeface="Calibri" panose="020F0502020204030204" pitchFamily="34" charset="0"/>
                <a:cs typeface="Calibri" panose="020F0502020204030204" pitchFamily="34" charset="0"/>
              </a:rPr>
              <a:t>Sectors ETFs are invested in for a specific optimized holding period to take advantage of the momentum phenomenon </a:t>
            </a:r>
          </a:p>
          <a:p>
            <a:pPr marL="514350" lvl="1">
              <a:buClr>
                <a:srgbClr val="02291B"/>
              </a:buClr>
              <a:buSzPct val="80000"/>
              <a:buFont typeface="Wingdings" pitchFamily="2" charset="2"/>
              <a:buChar char="n"/>
            </a:pPr>
            <a:endParaRPr lang="en-CA" sz="1600" dirty="0">
              <a:latin typeface="Calibri" panose="020F0502020204030204" pitchFamily="34" charset="0"/>
              <a:cs typeface="Calibri" panose="020F0502020204030204" pitchFamily="34" charset="0"/>
            </a:endParaRPr>
          </a:p>
          <a:p>
            <a:pPr marL="514350" lvl="1">
              <a:buClr>
                <a:srgbClr val="02291B"/>
              </a:buClr>
              <a:buSzPct val="80000"/>
              <a:buFont typeface="Wingdings" pitchFamily="2" charset="2"/>
              <a:buChar char="n"/>
            </a:pPr>
            <a:r>
              <a:rPr lang="en-CA" sz="1600" dirty="0">
                <a:latin typeface="Calibri" panose="020F0502020204030204" pitchFamily="34" charset="0"/>
                <a:cs typeface="Calibri" panose="020F0502020204030204" pitchFamily="34" charset="0"/>
              </a:rPr>
              <a:t>An optimized lookback period and frequency of trading must also be determined using a training and testing data set.</a:t>
            </a:r>
          </a:p>
          <a:p>
            <a:pPr marL="514350" lvl="1">
              <a:buClr>
                <a:srgbClr val="02291B"/>
              </a:buClr>
              <a:buSzPct val="80000"/>
              <a:buFont typeface="Wingdings" pitchFamily="2" charset="2"/>
              <a:buChar char="n"/>
            </a:pPr>
            <a:endParaRPr lang="en-CA" sz="1600" dirty="0">
              <a:latin typeface="Calibri" panose="020F0502020204030204" pitchFamily="34" charset="0"/>
              <a:cs typeface="Calibri" panose="020F0502020204030204" pitchFamily="34" charset="0"/>
            </a:endParaRPr>
          </a:p>
          <a:p>
            <a:pPr marL="514350" lvl="1">
              <a:buClr>
                <a:srgbClr val="02291B"/>
              </a:buClr>
              <a:buSzPct val="80000"/>
              <a:buFont typeface="Wingdings" pitchFamily="2" charset="2"/>
              <a:buChar char="n"/>
            </a:pPr>
            <a:r>
              <a:rPr lang="en-CA" sz="1600" dirty="0">
                <a:latin typeface="Calibri" panose="020F0502020204030204" pitchFamily="34" charset="0"/>
                <a:cs typeface="Calibri" panose="020F0502020204030204" pitchFamily="34" charset="0"/>
              </a:rPr>
              <a:t>After each prescribed holding period, the portfolio is rebalanced based on the sector ETFs with the best performance in terms of momentum.</a:t>
            </a:r>
          </a:p>
          <a:p>
            <a:pPr marL="514350" lvl="1">
              <a:buClr>
                <a:srgbClr val="02291B"/>
              </a:buClr>
              <a:buSzPct val="80000"/>
              <a:buFont typeface="Wingdings" pitchFamily="2" charset="2"/>
              <a:buChar char="n"/>
            </a:pPr>
            <a:endParaRPr lang="en-CA" sz="1600" dirty="0">
              <a:latin typeface="Calibri" panose="020F0502020204030204" pitchFamily="34" charset="0"/>
              <a:cs typeface="Calibri" panose="020F0502020204030204" pitchFamily="34" charset="0"/>
            </a:endParaRPr>
          </a:p>
          <a:p>
            <a:pPr marL="514350" lvl="1">
              <a:buClr>
                <a:srgbClr val="02291B"/>
              </a:buClr>
              <a:buSzPct val="80000"/>
              <a:buFont typeface="Wingdings" pitchFamily="2" charset="2"/>
              <a:buChar char="n"/>
            </a:pPr>
            <a:r>
              <a:rPr lang="en-CA" sz="1600" dirty="0">
                <a:latin typeface="Calibri" panose="020F0502020204030204" pitchFamily="34" charset="0"/>
                <a:cs typeface="Calibri" panose="020F0502020204030204" pitchFamily="34" charset="0"/>
              </a:rPr>
              <a:t>Essentially, the investment is rotated between the sector ETFs displaying the strongest performance.</a:t>
            </a:r>
          </a:p>
          <a:p>
            <a:pPr marL="514350" lvl="1">
              <a:buClr>
                <a:srgbClr val="02291B"/>
              </a:buClr>
              <a:buSzPct val="80000"/>
              <a:buFont typeface="Wingdings" pitchFamily="2" charset="2"/>
              <a:buChar char="n"/>
            </a:pPr>
            <a:endParaRPr lang="en-CA" sz="1600" dirty="0">
              <a:latin typeface="Calibri" panose="020F0502020204030204" pitchFamily="34" charset="0"/>
              <a:cs typeface="Calibri" panose="020F0502020204030204" pitchFamily="34" charset="0"/>
            </a:endParaRPr>
          </a:p>
          <a:p>
            <a:pPr marL="514350" lvl="1">
              <a:buClr>
                <a:srgbClr val="02291B"/>
              </a:buClr>
              <a:buSzPct val="80000"/>
              <a:buFont typeface="Wingdings" pitchFamily="2" charset="2"/>
              <a:buChar char="n"/>
            </a:pPr>
            <a:r>
              <a:rPr lang="en-CA" sz="1600" dirty="0">
                <a:latin typeface="Calibri" panose="020F0502020204030204" pitchFamily="34" charset="0"/>
                <a:cs typeface="Calibri" panose="020F0502020204030204" pitchFamily="34" charset="0"/>
              </a:rPr>
              <a:t>This rotation strategy can be applied to sub classes of assets (such as ETFs) or multi class assets as well. For the purpose of this course, we shall focus on the ETF class of securities.</a:t>
            </a:r>
            <a:endParaRPr lang="en-US" sz="16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219738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D43CAD1-67B5-4655-A645-41D2FFD995B4}"/>
              </a:ext>
            </a:extLst>
          </p:cNvPr>
          <p:cNvSpPr>
            <a:spLocks noGrp="1"/>
          </p:cNvSpPr>
          <p:nvPr>
            <p:ph type="sldNum" sz="quarter" idx="12"/>
          </p:nvPr>
        </p:nvSpPr>
        <p:spPr/>
        <p:txBody>
          <a:bodyPr/>
          <a:lstStyle/>
          <a:p>
            <a:fld id="{D2C46B30-1E6E-4EFB-A798-3E7E3624535A}" type="slidenum">
              <a:rPr lang="en-US" smtClean="0"/>
              <a:t>30</a:t>
            </a:fld>
            <a:endParaRPr lang="en-US" dirty="0"/>
          </a:p>
        </p:txBody>
      </p:sp>
      <p:graphicFrame>
        <p:nvGraphicFramePr>
          <p:cNvPr id="10" name="Table 9">
            <a:extLst>
              <a:ext uri="{FF2B5EF4-FFF2-40B4-BE49-F238E27FC236}">
                <a16:creationId xmlns:a16="http://schemas.microsoft.com/office/drawing/2014/main" id="{B47E5966-1302-4747-8411-5E5809A66A76}"/>
              </a:ext>
            </a:extLst>
          </p:cNvPr>
          <p:cNvGraphicFramePr>
            <a:graphicFrameLocks noGrp="1"/>
          </p:cNvGraphicFramePr>
          <p:nvPr>
            <p:extLst>
              <p:ext uri="{D42A27DB-BD31-4B8C-83A1-F6EECF244321}">
                <p14:modId xmlns:p14="http://schemas.microsoft.com/office/powerpoint/2010/main" val="1349671630"/>
              </p:ext>
            </p:extLst>
          </p:nvPr>
        </p:nvGraphicFramePr>
        <p:xfrm>
          <a:off x="5857623" y="1909376"/>
          <a:ext cx="4548440" cy="2595880"/>
        </p:xfrm>
        <a:graphic>
          <a:graphicData uri="http://schemas.openxmlformats.org/drawingml/2006/table">
            <a:tbl>
              <a:tblPr firstRow="1" bandRow="1">
                <a:tableStyleId>{5C22544A-7EE6-4342-B048-85BDC9FD1C3A}</a:tableStyleId>
              </a:tblPr>
              <a:tblGrid>
                <a:gridCol w="2274220">
                  <a:extLst>
                    <a:ext uri="{9D8B030D-6E8A-4147-A177-3AD203B41FA5}">
                      <a16:colId xmlns:a16="http://schemas.microsoft.com/office/drawing/2014/main" val="3696369518"/>
                    </a:ext>
                  </a:extLst>
                </a:gridCol>
                <a:gridCol w="2274220">
                  <a:extLst>
                    <a:ext uri="{9D8B030D-6E8A-4147-A177-3AD203B41FA5}">
                      <a16:colId xmlns:a16="http://schemas.microsoft.com/office/drawing/2014/main" val="2323926974"/>
                    </a:ext>
                  </a:extLst>
                </a:gridCol>
              </a:tblGrid>
              <a:tr h="370840">
                <a:tc>
                  <a:txBody>
                    <a:bodyPr/>
                    <a:lstStyle/>
                    <a:p>
                      <a:r>
                        <a:rPr lang="en-CA" sz="1600" dirty="0">
                          <a:latin typeface="Calibri" panose="020F0502020204030204" pitchFamily="34" charset="0"/>
                          <a:cs typeface="Calibri" panose="020F0502020204030204" pitchFamily="34" charset="0"/>
                        </a:rPr>
                        <a:t>Parameter</a:t>
                      </a:r>
                    </a:p>
                  </a:txBody>
                  <a:tcPr>
                    <a:solidFill>
                      <a:schemeClr val="accent1">
                        <a:lumMod val="50000"/>
                      </a:schemeClr>
                    </a:solidFill>
                  </a:tcPr>
                </a:tc>
                <a:tc>
                  <a:txBody>
                    <a:bodyPr/>
                    <a:lstStyle/>
                    <a:p>
                      <a:r>
                        <a:rPr lang="en-CA" sz="1600" dirty="0">
                          <a:latin typeface="Calibri" panose="020F0502020204030204" pitchFamily="34" charset="0"/>
                          <a:cs typeface="Calibri" panose="020F0502020204030204" pitchFamily="34" charset="0"/>
                        </a:rPr>
                        <a:t>Result</a:t>
                      </a:r>
                    </a:p>
                  </a:txBody>
                  <a:tcPr>
                    <a:solidFill>
                      <a:schemeClr val="accent1">
                        <a:lumMod val="50000"/>
                      </a:schemeClr>
                    </a:solidFill>
                  </a:tcPr>
                </a:tc>
                <a:extLst>
                  <a:ext uri="{0D108BD9-81ED-4DB2-BD59-A6C34878D82A}">
                    <a16:rowId xmlns:a16="http://schemas.microsoft.com/office/drawing/2014/main" val="1104181831"/>
                  </a:ext>
                </a:extLst>
              </a:tr>
              <a:tr h="370840">
                <a:tc>
                  <a:txBody>
                    <a:bodyPr/>
                    <a:lstStyle/>
                    <a:p>
                      <a:r>
                        <a:rPr lang="en-CA" sz="1600" dirty="0" err="1">
                          <a:latin typeface="Calibri" panose="020F0502020204030204" pitchFamily="34" charset="0"/>
                          <a:cs typeface="Calibri" panose="020F0502020204030204" pitchFamily="34" charset="0"/>
                        </a:rPr>
                        <a:t>TotaAnnReturn</a:t>
                      </a:r>
                      <a:endParaRPr lang="en-CA" sz="1600" dirty="0">
                        <a:latin typeface="Calibri" panose="020F0502020204030204" pitchFamily="34" charset="0"/>
                        <a:cs typeface="Calibri" panose="020F0502020204030204" pitchFamily="34" charset="0"/>
                      </a:endParaRPr>
                    </a:p>
                  </a:txBody>
                  <a:tcPr/>
                </a:tc>
                <a:tc>
                  <a:txBody>
                    <a:bodyPr/>
                    <a:lstStyle/>
                    <a:p>
                      <a:r>
                        <a:rPr lang="en-CA" sz="1600" dirty="0">
                          <a:latin typeface="Calibri" panose="020F0502020204030204" pitchFamily="34" charset="0"/>
                          <a:cs typeface="Calibri" panose="020F0502020204030204" pitchFamily="34" charset="0"/>
                        </a:rPr>
                        <a:t>19.87</a:t>
                      </a:r>
                    </a:p>
                  </a:txBody>
                  <a:tcPr/>
                </a:tc>
                <a:extLst>
                  <a:ext uri="{0D108BD9-81ED-4DB2-BD59-A6C34878D82A}">
                    <a16:rowId xmlns:a16="http://schemas.microsoft.com/office/drawing/2014/main" val="1215669066"/>
                  </a:ext>
                </a:extLst>
              </a:tr>
              <a:tr h="370840">
                <a:tc>
                  <a:txBody>
                    <a:bodyPr/>
                    <a:lstStyle/>
                    <a:p>
                      <a:r>
                        <a:rPr lang="en-CA" sz="1600" dirty="0">
                          <a:latin typeface="Calibri" panose="020F0502020204030204" pitchFamily="34" charset="0"/>
                          <a:cs typeface="Calibri" panose="020F0502020204030204" pitchFamily="34" charset="0"/>
                        </a:rPr>
                        <a:t>CAGR</a:t>
                      </a:r>
                    </a:p>
                  </a:txBody>
                  <a:tcPr/>
                </a:tc>
                <a:tc>
                  <a:txBody>
                    <a:bodyPr/>
                    <a:lstStyle/>
                    <a:p>
                      <a:r>
                        <a:rPr lang="en-CA" sz="1600" dirty="0">
                          <a:latin typeface="Calibri" panose="020F0502020204030204" pitchFamily="34" charset="0"/>
                          <a:cs typeface="Calibri" panose="020F0502020204030204" pitchFamily="34" charset="0"/>
                        </a:rPr>
                        <a:t>18.25</a:t>
                      </a:r>
                    </a:p>
                  </a:txBody>
                  <a:tcPr/>
                </a:tc>
                <a:extLst>
                  <a:ext uri="{0D108BD9-81ED-4DB2-BD59-A6C34878D82A}">
                    <a16:rowId xmlns:a16="http://schemas.microsoft.com/office/drawing/2014/main" val="3705582384"/>
                  </a:ext>
                </a:extLst>
              </a:tr>
              <a:tr h="370840">
                <a:tc>
                  <a:txBody>
                    <a:bodyPr/>
                    <a:lstStyle/>
                    <a:p>
                      <a:r>
                        <a:rPr lang="en-CA" sz="1600" dirty="0">
                          <a:latin typeface="Calibri" panose="020F0502020204030204" pitchFamily="34" charset="0"/>
                          <a:cs typeface="Calibri" panose="020F0502020204030204" pitchFamily="34" charset="0"/>
                        </a:rPr>
                        <a:t>Sharpe Ratio</a:t>
                      </a:r>
                    </a:p>
                  </a:txBody>
                  <a:tcPr/>
                </a:tc>
                <a:tc>
                  <a:txBody>
                    <a:bodyPr/>
                    <a:lstStyle/>
                    <a:p>
                      <a:r>
                        <a:rPr lang="en-CA" sz="1600" dirty="0">
                          <a:latin typeface="Calibri" panose="020F0502020204030204" pitchFamily="34" charset="0"/>
                          <a:cs typeface="Calibri" panose="020F0502020204030204" pitchFamily="34" charset="0"/>
                        </a:rPr>
                        <a:t>1.40</a:t>
                      </a:r>
                    </a:p>
                  </a:txBody>
                  <a:tcPr/>
                </a:tc>
                <a:extLst>
                  <a:ext uri="{0D108BD9-81ED-4DB2-BD59-A6C34878D82A}">
                    <a16:rowId xmlns:a16="http://schemas.microsoft.com/office/drawing/2014/main" val="3830085207"/>
                  </a:ext>
                </a:extLst>
              </a:tr>
              <a:tr h="370840">
                <a:tc>
                  <a:txBody>
                    <a:bodyPr/>
                    <a:lstStyle/>
                    <a:p>
                      <a:r>
                        <a:rPr lang="en-CA" sz="1600" dirty="0">
                          <a:latin typeface="Calibri" panose="020F0502020204030204" pitchFamily="34" charset="0"/>
                          <a:cs typeface="Calibri" panose="020F0502020204030204" pitchFamily="34" charset="0"/>
                        </a:rPr>
                        <a:t>Standard Deviation</a:t>
                      </a:r>
                    </a:p>
                  </a:txBody>
                  <a:tcPr/>
                </a:tc>
                <a:tc>
                  <a:txBody>
                    <a:bodyPr/>
                    <a:lstStyle/>
                    <a:p>
                      <a:r>
                        <a:rPr lang="en-CA" sz="1600" dirty="0">
                          <a:latin typeface="Calibri" panose="020F0502020204030204" pitchFamily="34" charset="0"/>
                          <a:cs typeface="Calibri" panose="020F0502020204030204" pitchFamily="34" charset="0"/>
                        </a:rPr>
                        <a:t>13.13</a:t>
                      </a:r>
                    </a:p>
                  </a:txBody>
                  <a:tcPr/>
                </a:tc>
                <a:extLst>
                  <a:ext uri="{0D108BD9-81ED-4DB2-BD59-A6C34878D82A}">
                    <a16:rowId xmlns:a16="http://schemas.microsoft.com/office/drawing/2014/main" val="3460207914"/>
                  </a:ext>
                </a:extLst>
              </a:tr>
              <a:tr h="370840">
                <a:tc>
                  <a:txBody>
                    <a:bodyPr/>
                    <a:lstStyle/>
                    <a:p>
                      <a:endParaRPr lang="en-CA" sz="1600" dirty="0">
                        <a:latin typeface="Calibri" panose="020F0502020204030204" pitchFamily="34" charset="0"/>
                        <a:cs typeface="Calibri" panose="020F0502020204030204" pitchFamily="34" charset="0"/>
                      </a:endParaRPr>
                    </a:p>
                  </a:txBody>
                  <a:tcPr/>
                </a:tc>
                <a:tc>
                  <a:txBody>
                    <a:bodyPr/>
                    <a:lstStyle/>
                    <a:p>
                      <a:endParaRPr lang="en-CA" sz="1600"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2013944956"/>
                  </a:ext>
                </a:extLst>
              </a:tr>
              <a:tr h="370840">
                <a:tc>
                  <a:txBody>
                    <a:bodyPr/>
                    <a:lstStyle/>
                    <a:p>
                      <a:endParaRPr lang="en-CA" sz="1600" dirty="0">
                        <a:latin typeface="Calibri" panose="020F0502020204030204" pitchFamily="34" charset="0"/>
                        <a:cs typeface="Calibri" panose="020F0502020204030204" pitchFamily="34" charset="0"/>
                      </a:endParaRPr>
                    </a:p>
                  </a:txBody>
                  <a:tcPr/>
                </a:tc>
                <a:tc>
                  <a:txBody>
                    <a:bodyPr/>
                    <a:lstStyle/>
                    <a:p>
                      <a:endParaRPr lang="en-CA" sz="1600"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006831121"/>
                  </a:ext>
                </a:extLst>
              </a:tr>
            </a:tbl>
          </a:graphicData>
        </a:graphic>
      </p:graphicFrame>
      <p:graphicFrame>
        <p:nvGraphicFramePr>
          <p:cNvPr id="12" name="Table 11">
            <a:extLst>
              <a:ext uri="{FF2B5EF4-FFF2-40B4-BE49-F238E27FC236}">
                <a16:creationId xmlns:a16="http://schemas.microsoft.com/office/drawing/2014/main" id="{52333F06-2E5C-4314-A6D9-E11F609EE4AE}"/>
              </a:ext>
            </a:extLst>
          </p:cNvPr>
          <p:cNvGraphicFramePr>
            <a:graphicFrameLocks noGrp="1"/>
          </p:cNvGraphicFramePr>
          <p:nvPr>
            <p:extLst>
              <p:ext uri="{D42A27DB-BD31-4B8C-83A1-F6EECF244321}">
                <p14:modId xmlns:p14="http://schemas.microsoft.com/office/powerpoint/2010/main" val="1425786958"/>
              </p:ext>
            </p:extLst>
          </p:nvPr>
        </p:nvGraphicFramePr>
        <p:xfrm>
          <a:off x="5857623" y="3956380"/>
          <a:ext cx="4548440" cy="1854200"/>
        </p:xfrm>
        <a:graphic>
          <a:graphicData uri="http://schemas.openxmlformats.org/drawingml/2006/table">
            <a:tbl>
              <a:tblPr firstRow="1" bandRow="1">
                <a:tableStyleId>{5C22544A-7EE6-4342-B048-85BDC9FD1C3A}</a:tableStyleId>
              </a:tblPr>
              <a:tblGrid>
                <a:gridCol w="2274220">
                  <a:extLst>
                    <a:ext uri="{9D8B030D-6E8A-4147-A177-3AD203B41FA5}">
                      <a16:colId xmlns:a16="http://schemas.microsoft.com/office/drawing/2014/main" val="1324191977"/>
                    </a:ext>
                  </a:extLst>
                </a:gridCol>
                <a:gridCol w="2274220">
                  <a:extLst>
                    <a:ext uri="{9D8B030D-6E8A-4147-A177-3AD203B41FA5}">
                      <a16:colId xmlns:a16="http://schemas.microsoft.com/office/drawing/2014/main" val="3715317216"/>
                    </a:ext>
                  </a:extLst>
                </a:gridCol>
              </a:tblGrid>
              <a:tr h="370840">
                <a:tc gridSpan="2">
                  <a:txBody>
                    <a:bodyPr/>
                    <a:lstStyle/>
                    <a:p>
                      <a:pPr algn="ctr"/>
                      <a:r>
                        <a:rPr lang="en-CA" sz="1600" dirty="0">
                          <a:latin typeface="Calibri" panose="020F0502020204030204" pitchFamily="34" charset="0"/>
                          <a:cs typeface="Calibri" panose="020F0502020204030204" pitchFamily="34" charset="0"/>
                        </a:rPr>
                        <a:t>Hyperparameter Combinations</a:t>
                      </a:r>
                    </a:p>
                  </a:txBody>
                  <a:tcPr>
                    <a:solidFill>
                      <a:schemeClr val="accent1">
                        <a:lumMod val="50000"/>
                      </a:schemeClr>
                    </a:solidFill>
                  </a:tcPr>
                </a:tc>
                <a:tc hMerge="1">
                  <a:txBody>
                    <a:bodyPr/>
                    <a:lstStyle/>
                    <a:p>
                      <a:endParaRPr lang="en-CA" dirty="0"/>
                    </a:p>
                  </a:txBody>
                  <a:tcPr/>
                </a:tc>
                <a:extLst>
                  <a:ext uri="{0D108BD9-81ED-4DB2-BD59-A6C34878D82A}">
                    <a16:rowId xmlns:a16="http://schemas.microsoft.com/office/drawing/2014/main" val="953840711"/>
                  </a:ext>
                </a:extLst>
              </a:tr>
              <a:tr h="370840">
                <a:tc>
                  <a:txBody>
                    <a:bodyPr/>
                    <a:lstStyle/>
                    <a:p>
                      <a:r>
                        <a:rPr lang="en-CA" sz="1600" dirty="0" err="1">
                          <a:latin typeface="Calibri" panose="020F0502020204030204" pitchFamily="34" charset="0"/>
                          <a:cs typeface="Calibri" panose="020F0502020204030204" pitchFamily="34" charset="0"/>
                        </a:rPr>
                        <a:t>Aperiods</a:t>
                      </a:r>
                      <a:endParaRPr lang="en-CA" sz="1600" dirty="0">
                        <a:latin typeface="Calibri" panose="020F0502020204030204" pitchFamily="34" charset="0"/>
                        <a:cs typeface="Calibri" panose="020F0502020204030204" pitchFamily="34" charset="0"/>
                      </a:endParaRPr>
                    </a:p>
                  </a:txBody>
                  <a:tcPr/>
                </a:tc>
                <a:tc>
                  <a:txBody>
                    <a:bodyPr/>
                    <a:lstStyle/>
                    <a:p>
                      <a:r>
                        <a:rPr lang="en-CA" sz="1600" dirty="0">
                          <a:latin typeface="Calibri" panose="020F0502020204030204" pitchFamily="34" charset="0"/>
                          <a:cs typeface="Calibri" panose="020F0502020204030204" pitchFamily="34" charset="0"/>
                        </a:rPr>
                        <a:t>50</a:t>
                      </a:r>
                    </a:p>
                  </a:txBody>
                  <a:tcPr/>
                </a:tc>
                <a:extLst>
                  <a:ext uri="{0D108BD9-81ED-4DB2-BD59-A6C34878D82A}">
                    <a16:rowId xmlns:a16="http://schemas.microsoft.com/office/drawing/2014/main" val="2710732545"/>
                  </a:ext>
                </a:extLst>
              </a:tr>
              <a:tr h="370840">
                <a:tc>
                  <a:txBody>
                    <a:bodyPr/>
                    <a:lstStyle/>
                    <a:p>
                      <a:r>
                        <a:rPr lang="en-CA" sz="1600" dirty="0" err="1">
                          <a:latin typeface="Calibri" panose="020F0502020204030204" pitchFamily="34" charset="0"/>
                          <a:cs typeface="Calibri" panose="020F0502020204030204" pitchFamily="34" charset="0"/>
                        </a:rPr>
                        <a:t>Bperiods</a:t>
                      </a:r>
                      <a:endParaRPr lang="en-CA" sz="1600" dirty="0">
                        <a:latin typeface="Calibri" panose="020F0502020204030204" pitchFamily="34" charset="0"/>
                        <a:cs typeface="Calibri" panose="020F0502020204030204" pitchFamily="34" charset="0"/>
                      </a:endParaRPr>
                    </a:p>
                  </a:txBody>
                  <a:tcPr/>
                </a:tc>
                <a:tc>
                  <a:txBody>
                    <a:bodyPr/>
                    <a:lstStyle/>
                    <a:p>
                      <a:r>
                        <a:rPr lang="en-CA" sz="1600" dirty="0">
                          <a:latin typeface="Calibri" panose="020F0502020204030204" pitchFamily="34" charset="0"/>
                          <a:cs typeface="Calibri" panose="020F0502020204030204" pitchFamily="34" charset="0"/>
                        </a:rPr>
                        <a:t>50</a:t>
                      </a:r>
                    </a:p>
                  </a:txBody>
                  <a:tcPr/>
                </a:tc>
                <a:extLst>
                  <a:ext uri="{0D108BD9-81ED-4DB2-BD59-A6C34878D82A}">
                    <a16:rowId xmlns:a16="http://schemas.microsoft.com/office/drawing/2014/main" val="3771957111"/>
                  </a:ext>
                </a:extLst>
              </a:tr>
              <a:tr h="370840">
                <a:tc>
                  <a:txBody>
                    <a:bodyPr/>
                    <a:lstStyle/>
                    <a:p>
                      <a:r>
                        <a:rPr lang="en-CA" sz="1600" dirty="0" err="1">
                          <a:latin typeface="Calibri" panose="020F0502020204030204" pitchFamily="34" charset="0"/>
                          <a:cs typeface="Calibri" panose="020F0502020204030204" pitchFamily="34" charset="0"/>
                        </a:rPr>
                        <a:t>Speriods</a:t>
                      </a:r>
                      <a:endParaRPr lang="en-CA" sz="1600" dirty="0">
                        <a:latin typeface="Calibri" panose="020F0502020204030204" pitchFamily="34" charset="0"/>
                        <a:cs typeface="Calibri" panose="020F0502020204030204" pitchFamily="34" charset="0"/>
                      </a:endParaRPr>
                    </a:p>
                  </a:txBody>
                  <a:tcPr/>
                </a:tc>
                <a:tc>
                  <a:txBody>
                    <a:bodyPr/>
                    <a:lstStyle/>
                    <a:p>
                      <a:r>
                        <a:rPr lang="en-CA" sz="1600" dirty="0">
                          <a:latin typeface="Calibri" panose="020F0502020204030204" pitchFamily="34" charset="0"/>
                          <a:cs typeface="Calibri" panose="020F0502020204030204" pitchFamily="34" charset="0"/>
                        </a:rPr>
                        <a:t>5</a:t>
                      </a:r>
                    </a:p>
                  </a:txBody>
                  <a:tcPr/>
                </a:tc>
                <a:extLst>
                  <a:ext uri="{0D108BD9-81ED-4DB2-BD59-A6C34878D82A}">
                    <a16:rowId xmlns:a16="http://schemas.microsoft.com/office/drawing/2014/main" val="2368889077"/>
                  </a:ext>
                </a:extLst>
              </a:tr>
              <a:tr h="370840">
                <a:tc>
                  <a:txBody>
                    <a:bodyPr/>
                    <a:lstStyle/>
                    <a:p>
                      <a:r>
                        <a:rPr lang="en-CA" sz="1600" dirty="0">
                          <a:latin typeface="Calibri" panose="020F0502020204030204" pitchFamily="34" charset="0"/>
                          <a:cs typeface="Calibri" panose="020F0502020204030204" pitchFamily="34" charset="0"/>
                        </a:rPr>
                        <a:t>Frequency</a:t>
                      </a:r>
                    </a:p>
                  </a:txBody>
                  <a:tcPr/>
                </a:tc>
                <a:tc>
                  <a:txBody>
                    <a:bodyPr/>
                    <a:lstStyle/>
                    <a:p>
                      <a:r>
                        <a:rPr lang="en-CA" sz="1600" dirty="0">
                          <a:latin typeface="Calibri" panose="020F0502020204030204" pitchFamily="34" charset="0"/>
                          <a:cs typeface="Calibri" panose="020F0502020204030204" pitchFamily="34" charset="0"/>
                        </a:rPr>
                        <a:t>20W-THU</a:t>
                      </a:r>
                    </a:p>
                  </a:txBody>
                  <a:tcPr/>
                </a:tc>
                <a:extLst>
                  <a:ext uri="{0D108BD9-81ED-4DB2-BD59-A6C34878D82A}">
                    <a16:rowId xmlns:a16="http://schemas.microsoft.com/office/drawing/2014/main" val="1992960034"/>
                  </a:ext>
                </a:extLst>
              </a:tr>
            </a:tbl>
          </a:graphicData>
        </a:graphic>
      </p:graphicFrame>
      <p:sp>
        <p:nvSpPr>
          <p:cNvPr id="8" name="TextBox 3">
            <a:extLst>
              <a:ext uri="{FF2B5EF4-FFF2-40B4-BE49-F238E27FC236}">
                <a16:creationId xmlns:a16="http://schemas.microsoft.com/office/drawing/2014/main" id="{BE21F796-175E-424C-8A41-8C140CE11924}"/>
              </a:ext>
            </a:extLst>
          </p:cNvPr>
          <p:cNvSpPr txBox="1">
            <a:spLocks noChangeArrowheads="1"/>
          </p:cNvSpPr>
          <p:nvPr/>
        </p:nvSpPr>
        <p:spPr bwMode="auto">
          <a:xfrm>
            <a:off x="280887" y="1241509"/>
            <a:ext cx="10125175" cy="284950"/>
          </a:xfrm>
          <a:prstGeom prst="rect">
            <a:avLst/>
          </a:prstGeom>
          <a:solidFill>
            <a:schemeClr val="bg1"/>
          </a:solidFill>
          <a:ln>
            <a:noFill/>
          </a:ln>
          <a:effectLst>
            <a:outerShdw dist="25400" dir="5400000" algn="tl" rotWithShape="0">
              <a:srgbClr val="408B70"/>
            </a:outerShdw>
          </a:effectLst>
          <a:extLs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27432" numCol="1" anchor="b" anchorCtr="0" compatLnSpc="1">
            <a:prstTxWarp prst="textNoShape">
              <a:avLst/>
            </a:prstTxWarp>
            <a:spAutoFit/>
          </a:bodyPr>
          <a:lstStyle>
            <a:defPPr>
              <a:defRPr lang="en-US"/>
            </a:defPPr>
            <a:lvl1pPr marL="342900" indent="-342900" defTabSz="1019175" eaLnBrk="0" hangingPunct="0">
              <a:lnSpc>
                <a:spcPct val="110000"/>
              </a:lnSpc>
              <a:spcBef>
                <a:spcPct val="30000"/>
              </a:spcBef>
              <a:buClr>
                <a:srgbClr val="336699"/>
              </a:buClr>
              <a:buFont typeface="Wingdings 3" pitchFamily="18" charset="2"/>
              <a:defRPr sz="1300" b="1" kern="0">
                <a:solidFill>
                  <a:srgbClr val="234035"/>
                </a:solidFill>
                <a:latin typeface="+mj-lt"/>
                <a:cs typeface="Calibri" pitchFamily="34" charset="0"/>
              </a:defRPr>
            </a:lvl1pPr>
            <a:lvl2pPr marL="228600" indent="-228600" defTabSz="1019175" eaLnBrk="0" hangingPunct="0">
              <a:lnSpc>
                <a:spcPct val="110000"/>
              </a:lnSpc>
              <a:spcBef>
                <a:spcPct val="30000"/>
              </a:spcBef>
              <a:buClr>
                <a:srgbClr val="BA1714"/>
              </a:buClr>
              <a:buSzPct val="80000"/>
              <a:buFont typeface="Wingdings" pitchFamily="2" charset="2"/>
              <a:buChar char="n"/>
              <a:defRPr sz="1400">
                <a:latin typeface="+mj-lt"/>
                <a:cs typeface="Calibri" pitchFamily="34" charset="0"/>
              </a:defRPr>
            </a:lvl2pPr>
            <a:lvl3pPr marL="457200" indent="-171450" defTabSz="1019175" eaLnBrk="0" hangingPunct="0">
              <a:lnSpc>
                <a:spcPct val="110000"/>
              </a:lnSpc>
              <a:spcBef>
                <a:spcPct val="30000"/>
              </a:spcBef>
              <a:buClr>
                <a:schemeClr val="bg2"/>
              </a:buClr>
              <a:buFont typeface="Arial" pitchFamily="34" charset="0"/>
              <a:buChar char="–"/>
              <a:defRPr sz="1400">
                <a:latin typeface="+mj-lt"/>
                <a:cs typeface="Calibri" pitchFamily="34" charset="0"/>
              </a:defRPr>
            </a:lvl3pPr>
            <a:lvl4pPr marL="741363" indent="-160338" defTabSz="1019175" eaLnBrk="0" hangingPunct="0">
              <a:lnSpc>
                <a:spcPct val="110000"/>
              </a:lnSpc>
              <a:spcBef>
                <a:spcPct val="30000"/>
              </a:spcBef>
              <a:buClr>
                <a:schemeClr val="bg2"/>
              </a:buClr>
              <a:buFont typeface="Arial" pitchFamily="34" charset="0"/>
              <a:buChar char="–"/>
              <a:defRPr sz="1400">
                <a:latin typeface="+mj-lt"/>
                <a:cs typeface="Calibri" pitchFamily="34" charset="0"/>
              </a:defRPr>
            </a:lvl4pPr>
            <a:lvl5pPr marL="2292350" indent="-254000" defTabSz="1019175" eaLnBrk="0" hangingPunct="0">
              <a:spcBef>
                <a:spcPct val="20000"/>
              </a:spcBef>
              <a:buChar char="»"/>
              <a:defRPr sz="1600">
                <a:latin typeface="+mn-lt"/>
                <a:cs typeface="+mn-cs"/>
              </a:defRPr>
            </a:lvl5pPr>
            <a:lvl6pPr marL="2749550" indent="-254000" defTabSz="1019175" fontAlgn="base">
              <a:spcBef>
                <a:spcPct val="20000"/>
              </a:spcBef>
              <a:spcAft>
                <a:spcPct val="0"/>
              </a:spcAft>
              <a:buChar char="»"/>
              <a:defRPr sz="1600">
                <a:latin typeface="+mn-lt"/>
                <a:cs typeface="+mn-cs"/>
              </a:defRPr>
            </a:lvl6pPr>
            <a:lvl7pPr marL="3206750" indent="-254000" defTabSz="1019175" fontAlgn="base">
              <a:spcBef>
                <a:spcPct val="20000"/>
              </a:spcBef>
              <a:spcAft>
                <a:spcPct val="0"/>
              </a:spcAft>
              <a:buChar char="»"/>
              <a:defRPr sz="1600">
                <a:latin typeface="+mn-lt"/>
                <a:cs typeface="+mn-cs"/>
              </a:defRPr>
            </a:lvl7pPr>
            <a:lvl8pPr marL="3663950" indent="-254000" defTabSz="1019175" fontAlgn="base">
              <a:spcBef>
                <a:spcPct val="20000"/>
              </a:spcBef>
              <a:spcAft>
                <a:spcPct val="0"/>
              </a:spcAft>
              <a:buChar char="»"/>
              <a:defRPr sz="1600">
                <a:latin typeface="+mn-lt"/>
                <a:cs typeface="+mn-cs"/>
              </a:defRPr>
            </a:lvl8pPr>
            <a:lvl9pPr marL="4121150" indent="-254000" defTabSz="1019175" fontAlgn="base">
              <a:spcBef>
                <a:spcPct val="20000"/>
              </a:spcBef>
              <a:spcAft>
                <a:spcPct val="0"/>
              </a:spcAft>
              <a:buChar char="»"/>
              <a:defRPr sz="1600">
                <a:latin typeface="+mn-lt"/>
                <a:cs typeface="+mn-cs"/>
              </a:defRPr>
            </a:lvl9pPr>
          </a:lstStyle>
          <a:p>
            <a:r>
              <a:rPr lang="en-CA" sz="1600" dirty="0">
                <a:solidFill>
                  <a:schemeClr val="tx1"/>
                </a:solidFill>
                <a:latin typeface="Calibri" panose="020F0502020204030204" pitchFamily="34" charset="0"/>
              </a:rPr>
              <a:t>Equity Curve for Top Test Set Parameters</a:t>
            </a:r>
          </a:p>
        </p:txBody>
      </p:sp>
      <p:sp>
        <p:nvSpPr>
          <p:cNvPr id="5" name="Title 4">
            <a:extLst>
              <a:ext uri="{FF2B5EF4-FFF2-40B4-BE49-F238E27FC236}">
                <a16:creationId xmlns:a16="http://schemas.microsoft.com/office/drawing/2014/main" id="{4D4DFC90-BD48-4329-81B1-FDFD2F8BA8D7}"/>
              </a:ext>
            </a:extLst>
          </p:cNvPr>
          <p:cNvSpPr>
            <a:spLocks noGrp="1"/>
          </p:cNvSpPr>
          <p:nvPr>
            <p:ph type="title"/>
          </p:nvPr>
        </p:nvSpPr>
        <p:spPr/>
        <p:txBody>
          <a:bodyPr/>
          <a:lstStyle/>
          <a:p>
            <a:r>
              <a:rPr lang="en-US" dirty="0"/>
              <a:t>Results – Baseline Model (No Prediction)</a:t>
            </a:r>
            <a:endParaRPr lang="en-CA" dirty="0"/>
          </a:p>
        </p:txBody>
      </p:sp>
      <p:pic>
        <p:nvPicPr>
          <p:cNvPr id="6" name="Picture 5">
            <a:extLst>
              <a:ext uri="{FF2B5EF4-FFF2-40B4-BE49-F238E27FC236}">
                <a16:creationId xmlns:a16="http://schemas.microsoft.com/office/drawing/2014/main" id="{154159A7-4393-42C9-A71E-8D222DE8ABDE}"/>
              </a:ext>
            </a:extLst>
          </p:cNvPr>
          <p:cNvPicPr>
            <a:picLocks noChangeAspect="1"/>
          </p:cNvPicPr>
          <p:nvPr/>
        </p:nvPicPr>
        <p:blipFill>
          <a:blip r:embed="rId2"/>
          <a:stretch>
            <a:fillRect/>
          </a:stretch>
        </p:blipFill>
        <p:spPr>
          <a:xfrm>
            <a:off x="396988" y="1830142"/>
            <a:ext cx="5435235" cy="3702754"/>
          </a:xfrm>
          <a:prstGeom prst="rect">
            <a:avLst/>
          </a:prstGeom>
        </p:spPr>
      </p:pic>
    </p:spTree>
    <p:extLst>
      <p:ext uri="{BB962C8B-B14F-4D97-AF65-F5344CB8AC3E}">
        <p14:creationId xmlns:p14="http://schemas.microsoft.com/office/powerpoint/2010/main" val="4261277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F8F44F-0FBB-4210-A091-F691C1B13C5C}"/>
              </a:ext>
            </a:extLst>
          </p:cNvPr>
          <p:cNvSpPr>
            <a:spLocks noGrp="1"/>
          </p:cNvSpPr>
          <p:nvPr>
            <p:ph type="title"/>
          </p:nvPr>
        </p:nvSpPr>
        <p:spPr/>
        <p:txBody>
          <a:bodyPr/>
          <a:lstStyle/>
          <a:p>
            <a:r>
              <a:rPr lang="en-CA" dirty="0"/>
              <a:t>Random Forest Regression</a:t>
            </a:r>
          </a:p>
        </p:txBody>
      </p:sp>
      <p:sp>
        <p:nvSpPr>
          <p:cNvPr id="3" name="Slide Number Placeholder 2">
            <a:extLst>
              <a:ext uri="{FF2B5EF4-FFF2-40B4-BE49-F238E27FC236}">
                <a16:creationId xmlns:a16="http://schemas.microsoft.com/office/drawing/2014/main" id="{45459BF5-EA9C-4529-88F6-596F9D21E754}"/>
              </a:ext>
            </a:extLst>
          </p:cNvPr>
          <p:cNvSpPr>
            <a:spLocks noGrp="1"/>
          </p:cNvSpPr>
          <p:nvPr>
            <p:ph type="sldNum" sz="quarter" idx="12"/>
          </p:nvPr>
        </p:nvSpPr>
        <p:spPr/>
        <p:txBody>
          <a:bodyPr/>
          <a:lstStyle/>
          <a:p>
            <a:fld id="{D2C46B30-1E6E-4EFB-A798-3E7E3624535A}" type="slidenum">
              <a:rPr lang="en-US" smtClean="0"/>
              <a:t>31</a:t>
            </a:fld>
            <a:endParaRPr lang="en-US" dirty="0"/>
          </a:p>
        </p:txBody>
      </p:sp>
      <p:sp>
        <p:nvSpPr>
          <p:cNvPr id="4" name="Text Placeholder 3">
            <a:extLst>
              <a:ext uri="{FF2B5EF4-FFF2-40B4-BE49-F238E27FC236}">
                <a16:creationId xmlns:a16="http://schemas.microsoft.com/office/drawing/2014/main" id="{5EA80AC5-7FD4-438F-84E0-87AA9D402FC9}"/>
              </a:ext>
            </a:extLst>
          </p:cNvPr>
          <p:cNvSpPr>
            <a:spLocks noGrp="1"/>
          </p:cNvSpPr>
          <p:nvPr>
            <p:ph type="body" sz="quarter" idx="13"/>
          </p:nvPr>
        </p:nvSpPr>
        <p:spPr/>
        <p:txBody>
          <a:bodyPr/>
          <a:lstStyle/>
          <a:p>
            <a:endParaRPr lang="en-CA"/>
          </a:p>
        </p:txBody>
      </p:sp>
      <p:sp>
        <p:nvSpPr>
          <p:cNvPr id="5" name="Rectangle 4">
            <a:extLst>
              <a:ext uri="{FF2B5EF4-FFF2-40B4-BE49-F238E27FC236}">
                <a16:creationId xmlns:a16="http://schemas.microsoft.com/office/drawing/2014/main" id="{91DD1253-C9C8-43E4-990D-28290A5A8D27}"/>
              </a:ext>
            </a:extLst>
          </p:cNvPr>
          <p:cNvSpPr/>
          <p:nvPr/>
        </p:nvSpPr>
        <p:spPr>
          <a:xfrm>
            <a:off x="0" y="0"/>
            <a:ext cx="10693400" cy="756126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 name="Rectangle 5">
            <a:extLst>
              <a:ext uri="{FF2B5EF4-FFF2-40B4-BE49-F238E27FC236}">
                <a16:creationId xmlns:a16="http://schemas.microsoft.com/office/drawing/2014/main" id="{98B85FA3-BBF8-4A03-BB60-D35967EA9B9C}"/>
              </a:ext>
            </a:extLst>
          </p:cNvPr>
          <p:cNvSpPr/>
          <p:nvPr/>
        </p:nvSpPr>
        <p:spPr>
          <a:xfrm>
            <a:off x="459785" y="2995801"/>
            <a:ext cx="9773829" cy="1569660"/>
          </a:xfrm>
          <a:prstGeom prst="rect">
            <a:avLst/>
          </a:prstGeom>
          <a:noFill/>
        </p:spPr>
        <p:txBody>
          <a:bodyPr wrap="none" lIns="91440" tIns="45720" rIns="91440" bIns="45720">
            <a:spAutoFit/>
          </a:bodyPr>
          <a:lstStyle/>
          <a:p>
            <a:pPr algn="ctr"/>
            <a:r>
              <a:rPr lang="en-US" sz="4800" b="0" cap="none" spc="0" dirty="0">
                <a:ln w="0"/>
                <a:solidFill>
                  <a:schemeClr val="tx1"/>
                </a:solidFill>
                <a:effectLst>
                  <a:outerShdw blurRad="38100" dist="19050" dir="2700000" algn="tl" rotWithShape="0">
                    <a:schemeClr val="dk1">
                      <a:alpha val="40000"/>
                    </a:schemeClr>
                  </a:outerShdw>
                </a:effectLst>
              </a:rPr>
              <a:t>Rotational Momentum With </a:t>
            </a:r>
          </a:p>
          <a:p>
            <a:pPr algn="ctr"/>
            <a:r>
              <a:rPr lang="en-US" sz="4800" b="0" cap="none" spc="0" dirty="0">
                <a:ln w="0"/>
                <a:solidFill>
                  <a:schemeClr val="tx1"/>
                </a:solidFill>
                <a:effectLst>
                  <a:outerShdw blurRad="38100" dist="19050" dir="2700000" algn="tl" rotWithShape="0">
                    <a:schemeClr val="dk1">
                      <a:alpha val="40000"/>
                    </a:schemeClr>
                  </a:outerShdw>
                </a:effectLst>
              </a:rPr>
              <a:t>Random Forest Regression Predictions</a:t>
            </a:r>
          </a:p>
        </p:txBody>
      </p:sp>
    </p:spTree>
    <p:extLst>
      <p:ext uri="{BB962C8B-B14F-4D97-AF65-F5344CB8AC3E}">
        <p14:creationId xmlns:p14="http://schemas.microsoft.com/office/powerpoint/2010/main" val="3093308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F0524-3FB6-4008-8EF1-A374F2C8FA66}"/>
              </a:ext>
            </a:extLst>
          </p:cNvPr>
          <p:cNvSpPr>
            <a:spLocks noGrp="1"/>
          </p:cNvSpPr>
          <p:nvPr>
            <p:ph type="title"/>
          </p:nvPr>
        </p:nvSpPr>
        <p:spPr>
          <a:xfrm>
            <a:off x="288925" y="461219"/>
            <a:ext cx="8674100" cy="430887"/>
          </a:xfrm>
        </p:spPr>
        <p:txBody>
          <a:bodyPr/>
          <a:lstStyle/>
          <a:p>
            <a:r>
              <a:rPr lang="en-US" dirty="0"/>
              <a:t>RESULTS - Random Forest Regression Prediction</a:t>
            </a:r>
          </a:p>
        </p:txBody>
      </p:sp>
      <p:sp>
        <p:nvSpPr>
          <p:cNvPr id="3" name="Slide Number Placeholder 2">
            <a:extLst>
              <a:ext uri="{FF2B5EF4-FFF2-40B4-BE49-F238E27FC236}">
                <a16:creationId xmlns:a16="http://schemas.microsoft.com/office/drawing/2014/main" id="{AD43CAD1-67B5-4655-A645-41D2FFD995B4}"/>
              </a:ext>
            </a:extLst>
          </p:cNvPr>
          <p:cNvSpPr>
            <a:spLocks noGrp="1"/>
          </p:cNvSpPr>
          <p:nvPr>
            <p:ph type="sldNum" sz="quarter" idx="12"/>
          </p:nvPr>
        </p:nvSpPr>
        <p:spPr/>
        <p:txBody>
          <a:bodyPr/>
          <a:lstStyle/>
          <a:p>
            <a:fld id="{D2C46B30-1E6E-4EFB-A798-3E7E3624535A}" type="slidenum">
              <a:rPr lang="en-US" smtClean="0"/>
              <a:t>32</a:t>
            </a:fld>
            <a:endParaRPr lang="en-US" dirty="0"/>
          </a:p>
        </p:txBody>
      </p:sp>
      <p:graphicFrame>
        <p:nvGraphicFramePr>
          <p:cNvPr id="9" name="Table 8">
            <a:extLst>
              <a:ext uri="{FF2B5EF4-FFF2-40B4-BE49-F238E27FC236}">
                <a16:creationId xmlns:a16="http://schemas.microsoft.com/office/drawing/2014/main" id="{BBE7C1B4-CD90-45B0-9644-90D2B2266B05}"/>
              </a:ext>
            </a:extLst>
          </p:cNvPr>
          <p:cNvGraphicFramePr>
            <a:graphicFrameLocks noGrp="1"/>
          </p:cNvGraphicFramePr>
          <p:nvPr>
            <p:extLst>
              <p:ext uri="{D42A27DB-BD31-4B8C-83A1-F6EECF244321}">
                <p14:modId xmlns:p14="http://schemas.microsoft.com/office/powerpoint/2010/main" val="2441473551"/>
              </p:ext>
            </p:extLst>
          </p:nvPr>
        </p:nvGraphicFramePr>
        <p:xfrm>
          <a:off x="288925" y="1875861"/>
          <a:ext cx="10117140" cy="4445287"/>
        </p:xfrm>
        <a:graphic>
          <a:graphicData uri="http://schemas.openxmlformats.org/drawingml/2006/table">
            <a:tbl>
              <a:tblPr firstRow="1" bandRow="1">
                <a:tableStyleId>{5C22544A-7EE6-4342-B048-85BDC9FD1C3A}</a:tableStyleId>
              </a:tblPr>
              <a:tblGrid>
                <a:gridCol w="1686190">
                  <a:extLst>
                    <a:ext uri="{9D8B030D-6E8A-4147-A177-3AD203B41FA5}">
                      <a16:colId xmlns:a16="http://schemas.microsoft.com/office/drawing/2014/main" val="680097496"/>
                    </a:ext>
                  </a:extLst>
                </a:gridCol>
                <a:gridCol w="1686190">
                  <a:extLst>
                    <a:ext uri="{9D8B030D-6E8A-4147-A177-3AD203B41FA5}">
                      <a16:colId xmlns:a16="http://schemas.microsoft.com/office/drawing/2014/main" val="1242979511"/>
                    </a:ext>
                  </a:extLst>
                </a:gridCol>
                <a:gridCol w="1686190">
                  <a:extLst>
                    <a:ext uri="{9D8B030D-6E8A-4147-A177-3AD203B41FA5}">
                      <a16:colId xmlns:a16="http://schemas.microsoft.com/office/drawing/2014/main" val="558097184"/>
                    </a:ext>
                  </a:extLst>
                </a:gridCol>
                <a:gridCol w="1686190">
                  <a:extLst>
                    <a:ext uri="{9D8B030D-6E8A-4147-A177-3AD203B41FA5}">
                      <a16:colId xmlns:a16="http://schemas.microsoft.com/office/drawing/2014/main" val="210709351"/>
                    </a:ext>
                  </a:extLst>
                </a:gridCol>
                <a:gridCol w="1686190">
                  <a:extLst>
                    <a:ext uri="{9D8B030D-6E8A-4147-A177-3AD203B41FA5}">
                      <a16:colId xmlns:a16="http://schemas.microsoft.com/office/drawing/2014/main" val="51222232"/>
                    </a:ext>
                  </a:extLst>
                </a:gridCol>
                <a:gridCol w="1686190">
                  <a:extLst>
                    <a:ext uri="{9D8B030D-6E8A-4147-A177-3AD203B41FA5}">
                      <a16:colId xmlns:a16="http://schemas.microsoft.com/office/drawing/2014/main" val="655926181"/>
                    </a:ext>
                  </a:extLst>
                </a:gridCol>
              </a:tblGrid>
              <a:tr h="404117">
                <a:tc>
                  <a:txBody>
                    <a:bodyPr/>
                    <a:lstStyle/>
                    <a:p>
                      <a:r>
                        <a:rPr lang="en-CA" sz="1600" b="1" i="0" u="none" dirty="0" err="1">
                          <a:latin typeface="Calibri" panose="020F0502020204030204" pitchFamily="34" charset="0"/>
                          <a:cs typeface="Calibri" panose="020F0502020204030204" pitchFamily="34" charset="0"/>
                        </a:rPr>
                        <a:t>TotaAnnReturn</a:t>
                      </a:r>
                      <a:endParaRPr lang="en-CA" sz="1600" b="1" i="0" u="none" dirty="0">
                        <a:latin typeface="Calibri" panose="020F0502020204030204" pitchFamily="34" charset="0"/>
                        <a:cs typeface="Calibri" panose="020F0502020204030204" pitchFamily="34" charset="0"/>
                      </a:endParaRPr>
                    </a:p>
                  </a:txBody>
                  <a:tcPr>
                    <a:solidFill>
                      <a:schemeClr val="accent1">
                        <a:lumMod val="50000"/>
                      </a:schemeClr>
                    </a:solidFill>
                  </a:tcPr>
                </a:tc>
                <a:tc>
                  <a:txBody>
                    <a:bodyPr/>
                    <a:lstStyle/>
                    <a:p>
                      <a:r>
                        <a:rPr lang="en-CA" sz="1600" b="1" i="0" u="none" dirty="0">
                          <a:latin typeface="Calibri" panose="020F0502020204030204" pitchFamily="34" charset="0"/>
                          <a:cs typeface="Calibri" panose="020F0502020204030204" pitchFamily="34" charset="0"/>
                        </a:rPr>
                        <a:t>CAGR</a:t>
                      </a:r>
                    </a:p>
                  </a:txBody>
                  <a:tcPr>
                    <a:solidFill>
                      <a:schemeClr val="bg2">
                        <a:lumMod val="25000"/>
                      </a:schemeClr>
                    </a:solidFill>
                  </a:tcPr>
                </a:tc>
                <a:tc>
                  <a:txBody>
                    <a:bodyPr/>
                    <a:lstStyle/>
                    <a:p>
                      <a:r>
                        <a:rPr lang="en-CA" sz="1600" b="1" i="0" u="none" dirty="0">
                          <a:latin typeface="Calibri" panose="020F0502020204030204" pitchFamily="34" charset="0"/>
                          <a:cs typeface="Calibri" panose="020F0502020204030204" pitchFamily="34" charset="0"/>
                        </a:rPr>
                        <a:t>Sharpe Ratio</a:t>
                      </a:r>
                    </a:p>
                  </a:txBody>
                  <a:tcPr>
                    <a:solidFill>
                      <a:schemeClr val="bg2">
                        <a:lumMod val="25000"/>
                      </a:schemeClr>
                    </a:solidFill>
                  </a:tcPr>
                </a:tc>
                <a:tc>
                  <a:txBody>
                    <a:bodyPr/>
                    <a:lstStyle/>
                    <a:p>
                      <a:r>
                        <a:rPr lang="en-CA" sz="1600" b="1" i="0" u="none" dirty="0" err="1">
                          <a:latin typeface="Calibri" panose="020F0502020204030204" pitchFamily="34" charset="0"/>
                          <a:cs typeface="Calibri" panose="020F0502020204030204" pitchFamily="34" charset="0"/>
                        </a:rPr>
                        <a:t>Aperiods</a:t>
                      </a:r>
                      <a:endParaRPr lang="en-CA" sz="1600" b="1" i="0" u="none" dirty="0">
                        <a:latin typeface="Calibri" panose="020F0502020204030204" pitchFamily="34" charset="0"/>
                        <a:cs typeface="Calibri" panose="020F0502020204030204" pitchFamily="34" charset="0"/>
                      </a:endParaRPr>
                    </a:p>
                  </a:txBody>
                  <a:tcPr>
                    <a:solidFill>
                      <a:schemeClr val="bg2">
                        <a:lumMod val="25000"/>
                      </a:schemeClr>
                    </a:solidFill>
                  </a:tcPr>
                </a:tc>
                <a:tc>
                  <a:txBody>
                    <a:bodyPr/>
                    <a:lstStyle/>
                    <a:p>
                      <a:r>
                        <a:rPr lang="en-CA" sz="1600" b="1" i="0" u="none" dirty="0" err="1">
                          <a:latin typeface="Calibri" panose="020F0502020204030204" pitchFamily="34" charset="0"/>
                          <a:cs typeface="Calibri" panose="020F0502020204030204" pitchFamily="34" charset="0"/>
                        </a:rPr>
                        <a:t>Bperiods</a:t>
                      </a:r>
                      <a:endParaRPr lang="en-CA" sz="1600" b="1" i="0" u="none" dirty="0">
                        <a:latin typeface="Calibri" panose="020F0502020204030204" pitchFamily="34" charset="0"/>
                        <a:cs typeface="Calibri" panose="020F0502020204030204" pitchFamily="34" charset="0"/>
                      </a:endParaRPr>
                    </a:p>
                  </a:txBody>
                  <a:tcPr>
                    <a:solidFill>
                      <a:schemeClr val="bg2">
                        <a:lumMod val="25000"/>
                      </a:schemeClr>
                    </a:solidFill>
                  </a:tcPr>
                </a:tc>
                <a:tc>
                  <a:txBody>
                    <a:bodyPr/>
                    <a:lstStyle/>
                    <a:p>
                      <a:r>
                        <a:rPr lang="en-CA" sz="1600" b="1" i="0" u="none" dirty="0" err="1">
                          <a:latin typeface="Calibri" panose="020F0502020204030204" pitchFamily="34" charset="0"/>
                          <a:cs typeface="Calibri" panose="020F0502020204030204" pitchFamily="34" charset="0"/>
                        </a:rPr>
                        <a:t>Speriods</a:t>
                      </a:r>
                      <a:endParaRPr lang="en-CA" sz="1600" b="1" i="0" u="none" dirty="0">
                        <a:latin typeface="Calibri" panose="020F0502020204030204" pitchFamily="34" charset="0"/>
                        <a:cs typeface="Calibri" panose="020F0502020204030204" pitchFamily="34" charset="0"/>
                      </a:endParaRPr>
                    </a:p>
                  </a:txBody>
                  <a:tcPr>
                    <a:solidFill>
                      <a:schemeClr val="bg2">
                        <a:lumMod val="25000"/>
                      </a:schemeClr>
                    </a:solidFill>
                  </a:tcPr>
                </a:tc>
                <a:extLst>
                  <a:ext uri="{0D108BD9-81ED-4DB2-BD59-A6C34878D82A}">
                    <a16:rowId xmlns:a16="http://schemas.microsoft.com/office/drawing/2014/main" val="586172539"/>
                  </a:ext>
                </a:extLst>
              </a:tr>
              <a:tr h="404117">
                <a:tc>
                  <a:txBody>
                    <a:bodyPr/>
                    <a:lstStyle/>
                    <a:p>
                      <a:pPr algn="r" fontAlgn="b"/>
                      <a:r>
                        <a:rPr lang="en-CA" sz="1600" b="0" i="0" u="none" strike="noStrike" dirty="0">
                          <a:solidFill>
                            <a:srgbClr val="000000"/>
                          </a:solidFill>
                          <a:effectLst/>
                          <a:latin typeface="Calibri" panose="020F0502020204030204" pitchFamily="34" charset="0"/>
                        </a:rPr>
                        <a:t>80.46598</a:t>
                      </a:r>
                    </a:p>
                  </a:txBody>
                  <a:tcPr marL="6350" marR="6350" marT="6350" marB="0" anchor="b"/>
                </a:tc>
                <a:tc>
                  <a:txBody>
                    <a:bodyPr/>
                    <a:lstStyle/>
                    <a:p>
                      <a:pPr algn="r" fontAlgn="b"/>
                      <a:r>
                        <a:rPr lang="en-CA" sz="1600" b="0" i="0" u="none" strike="noStrike">
                          <a:solidFill>
                            <a:srgbClr val="000000"/>
                          </a:solidFill>
                          <a:effectLst/>
                          <a:latin typeface="Calibri" panose="020F0502020204030204" pitchFamily="34" charset="0"/>
                        </a:rPr>
                        <a:t>29.82</a:t>
                      </a:r>
                    </a:p>
                  </a:txBody>
                  <a:tcPr marL="6350" marR="6350" marT="6350" marB="0" anchor="b"/>
                </a:tc>
                <a:tc>
                  <a:txBody>
                    <a:bodyPr/>
                    <a:lstStyle/>
                    <a:p>
                      <a:pPr algn="r" fontAlgn="b"/>
                      <a:r>
                        <a:rPr lang="en-CA" sz="1600" b="0" i="0" u="none" strike="noStrike">
                          <a:solidFill>
                            <a:srgbClr val="000000"/>
                          </a:solidFill>
                          <a:effectLst/>
                          <a:latin typeface="Calibri" panose="020F0502020204030204" pitchFamily="34" charset="0"/>
                        </a:rPr>
                        <a:t>1.28</a:t>
                      </a:r>
                    </a:p>
                  </a:txBody>
                  <a:tcPr marL="6350" marR="6350" marT="6350" marB="0" anchor="b"/>
                </a:tc>
                <a:tc>
                  <a:txBody>
                    <a:bodyPr/>
                    <a:lstStyle/>
                    <a:p>
                      <a:pPr algn="r" fontAlgn="b"/>
                      <a:r>
                        <a:rPr lang="en-CA" sz="1600" b="0" i="0" u="none" strike="noStrike">
                          <a:solidFill>
                            <a:srgbClr val="000000"/>
                          </a:solidFill>
                          <a:effectLst/>
                          <a:latin typeface="Calibri" panose="020F0502020204030204" pitchFamily="34" charset="0"/>
                        </a:rPr>
                        <a:t>50</a:t>
                      </a:r>
                    </a:p>
                  </a:txBody>
                  <a:tcPr marL="6350" marR="6350" marT="6350" marB="0" anchor="b"/>
                </a:tc>
                <a:tc>
                  <a:txBody>
                    <a:bodyPr/>
                    <a:lstStyle/>
                    <a:p>
                      <a:pPr algn="r" fontAlgn="b"/>
                      <a:r>
                        <a:rPr lang="en-CA" sz="1600" b="0" i="0" u="none" strike="noStrike">
                          <a:solidFill>
                            <a:srgbClr val="000000"/>
                          </a:solidFill>
                          <a:effectLst/>
                          <a:latin typeface="Calibri" panose="020F0502020204030204" pitchFamily="34" charset="0"/>
                        </a:rPr>
                        <a:t>50</a:t>
                      </a:r>
                    </a:p>
                  </a:txBody>
                  <a:tcPr marL="6350" marR="6350" marT="6350" marB="0" anchor="b"/>
                </a:tc>
                <a:tc>
                  <a:txBody>
                    <a:bodyPr/>
                    <a:lstStyle/>
                    <a:p>
                      <a:pPr algn="r" fontAlgn="b"/>
                      <a:r>
                        <a:rPr lang="en-CA" sz="1600" b="0" i="0" u="none" strike="noStrike">
                          <a:solidFill>
                            <a:srgbClr val="000000"/>
                          </a:solidFill>
                          <a:effectLst/>
                          <a:latin typeface="Calibri" panose="020F0502020204030204" pitchFamily="34" charset="0"/>
                        </a:rPr>
                        <a:t>1</a:t>
                      </a:r>
                    </a:p>
                  </a:txBody>
                  <a:tcPr marL="6350" marR="6350" marT="6350" marB="0" anchor="b"/>
                </a:tc>
                <a:extLst>
                  <a:ext uri="{0D108BD9-81ED-4DB2-BD59-A6C34878D82A}">
                    <a16:rowId xmlns:a16="http://schemas.microsoft.com/office/drawing/2014/main" val="684439890"/>
                  </a:ext>
                </a:extLst>
              </a:tr>
              <a:tr h="404117">
                <a:tc>
                  <a:txBody>
                    <a:bodyPr/>
                    <a:lstStyle/>
                    <a:p>
                      <a:pPr algn="r" fontAlgn="b"/>
                      <a:r>
                        <a:rPr lang="en-CA" sz="1600" b="0" i="0" u="none" strike="noStrike">
                          <a:solidFill>
                            <a:srgbClr val="000000"/>
                          </a:solidFill>
                          <a:effectLst/>
                          <a:latin typeface="Calibri" panose="020F0502020204030204" pitchFamily="34" charset="0"/>
                        </a:rPr>
                        <a:t>73.91489</a:t>
                      </a:r>
                    </a:p>
                  </a:txBody>
                  <a:tcPr marL="6350" marR="6350" marT="6350" marB="0" anchor="b"/>
                </a:tc>
                <a:tc>
                  <a:txBody>
                    <a:bodyPr/>
                    <a:lstStyle/>
                    <a:p>
                      <a:pPr algn="r" fontAlgn="b"/>
                      <a:r>
                        <a:rPr lang="en-CA" sz="1600" b="0" i="0" u="none" strike="noStrike">
                          <a:solidFill>
                            <a:srgbClr val="000000"/>
                          </a:solidFill>
                          <a:effectLst/>
                          <a:latin typeface="Calibri" panose="020F0502020204030204" pitchFamily="34" charset="0"/>
                        </a:rPr>
                        <a:t>28.55</a:t>
                      </a:r>
                    </a:p>
                  </a:txBody>
                  <a:tcPr marL="6350" marR="6350" marT="6350" marB="0" anchor="b"/>
                </a:tc>
                <a:tc>
                  <a:txBody>
                    <a:bodyPr/>
                    <a:lstStyle/>
                    <a:p>
                      <a:pPr algn="r" fontAlgn="b"/>
                      <a:r>
                        <a:rPr lang="en-CA" sz="1600" b="0" i="0" u="none" strike="noStrike">
                          <a:solidFill>
                            <a:srgbClr val="000000"/>
                          </a:solidFill>
                          <a:effectLst/>
                          <a:latin typeface="Calibri" panose="020F0502020204030204" pitchFamily="34" charset="0"/>
                        </a:rPr>
                        <a:t>1.49</a:t>
                      </a:r>
                    </a:p>
                  </a:txBody>
                  <a:tcPr marL="6350" marR="6350" marT="6350" marB="0" anchor="b"/>
                </a:tc>
                <a:tc>
                  <a:txBody>
                    <a:bodyPr/>
                    <a:lstStyle/>
                    <a:p>
                      <a:pPr algn="r" fontAlgn="b"/>
                      <a:r>
                        <a:rPr lang="en-CA" sz="1600" b="0" i="0" u="none" strike="noStrike">
                          <a:solidFill>
                            <a:srgbClr val="000000"/>
                          </a:solidFill>
                          <a:effectLst/>
                          <a:latin typeface="Calibri" panose="020F0502020204030204" pitchFamily="34" charset="0"/>
                        </a:rPr>
                        <a:t>10</a:t>
                      </a:r>
                    </a:p>
                  </a:txBody>
                  <a:tcPr marL="6350" marR="6350" marT="6350" marB="0" anchor="b"/>
                </a:tc>
                <a:tc>
                  <a:txBody>
                    <a:bodyPr/>
                    <a:lstStyle/>
                    <a:p>
                      <a:pPr algn="r" fontAlgn="b"/>
                      <a:r>
                        <a:rPr lang="en-CA" sz="1600" b="0" i="0" u="none" strike="noStrike">
                          <a:solidFill>
                            <a:srgbClr val="000000"/>
                          </a:solidFill>
                          <a:effectLst/>
                          <a:latin typeface="Calibri" panose="020F0502020204030204" pitchFamily="34" charset="0"/>
                        </a:rPr>
                        <a:t>10</a:t>
                      </a:r>
                    </a:p>
                  </a:txBody>
                  <a:tcPr marL="6350" marR="6350" marT="6350" marB="0" anchor="b"/>
                </a:tc>
                <a:tc>
                  <a:txBody>
                    <a:bodyPr/>
                    <a:lstStyle/>
                    <a:p>
                      <a:pPr algn="r" fontAlgn="b"/>
                      <a:r>
                        <a:rPr lang="en-CA" sz="1600" b="0" i="0" u="none" strike="noStrike">
                          <a:solidFill>
                            <a:srgbClr val="000000"/>
                          </a:solidFill>
                          <a:effectLst/>
                          <a:latin typeface="Calibri" panose="020F0502020204030204" pitchFamily="34" charset="0"/>
                        </a:rPr>
                        <a:t>20</a:t>
                      </a:r>
                    </a:p>
                  </a:txBody>
                  <a:tcPr marL="6350" marR="6350" marT="6350" marB="0" anchor="b"/>
                </a:tc>
                <a:extLst>
                  <a:ext uri="{0D108BD9-81ED-4DB2-BD59-A6C34878D82A}">
                    <a16:rowId xmlns:a16="http://schemas.microsoft.com/office/drawing/2014/main" val="3303055297"/>
                  </a:ext>
                </a:extLst>
              </a:tr>
              <a:tr h="404117">
                <a:tc>
                  <a:txBody>
                    <a:bodyPr/>
                    <a:lstStyle/>
                    <a:p>
                      <a:pPr algn="r" fontAlgn="b"/>
                      <a:r>
                        <a:rPr lang="en-CA" sz="1600" b="0" i="0" u="none" strike="noStrike">
                          <a:solidFill>
                            <a:srgbClr val="000000"/>
                          </a:solidFill>
                          <a:effectLst/>
                          <a:latin typeface="Calibri" panose="020F0502020204030204" pitchFamily="34" charset="0"/>
                        </a:rPr>
                        <a:t>71.17508</a:t>
                      </a:r>
                    </a:p>
                  </a:txBody>
                  <a:tcPr marL="6350" marR="6350" marT="6350" marB="0" anchor="b"/>
                </a:tc>
                <a:tc>
                  <a:txBody>
                    <a:bodyPr/>
                    <a:lstStyle/>
                    <a:p>
                      <a:pPr algn="r" fontAlgn="b"/>
                      <a:r>
                        <a:rPr lang="en-CA" sz="1600" b="0" i="0" u="none" strike="noStrike">
                          <a:solidFill>
                            <a:srgbClr val="000000"/>
                          </a:solidFill>
                          <a:effectLst/>
                          <a:latin typeface="Calibri" panose="020F0502020204030204" pitchFamily="34" charset="0"/>
                        </a:rPr>
                        <a:t>28</a:t>
                      </a:r>
                    </a:p>
                  </a:txBody>
                  <a:tcPr marL="6350" marR="6350" marT="6350" marB="0" anchor="b"/>
                </a:tc>
                <a:tc>
                  <a:txBody>
                    <a:bodyPr/>
                    <a:lstStyle/>
                    <a:p>
                      <a:pPr algn="r" fontAlgn="b"/>
                      <a:r>
                        <a:rPr lang="en-CA" sz="1600" b="0" i="0" u="none" strike="noStrike">
                          <a:solidFill>
                            <a:srgbClr val="000000"/>
                          </a:solidFill>
                          <a:effectLst/>
                          <a:latin typeface="Calibri" panose="020F0502020204030204" pitchFamily="34" charset="0"/>
                        </a:rPr>
                        <a:t>1.48</a:t>
                      </a:r>
                    </a:p>
                  </a:txBody>
                  <a:tcPr marL="6350" marR="6350" marT="6350" marB="0" anchor="b"/>
                </a:tc>
                <a:tc>
                  <a:txBody>
                    <a:bodyPr/>
                    <a:lstStyle/>
                    <a:p>
                      <a:pPr algn="r" fontAlgn="b"/>
                      <a:r>
                        <a:rPr lang="en-CA" sz="1600" b="0" i="0" u="none" strike="noStrike">
                          <a:solidFill>
                            <a:srgbClr val="000000"/>
                          </a:solidFill>
                          <a:effectLst/>
                          <a:latin typeface="Calibri" panose="020F0502020204030204" pitchFamily="34" charset="0"/>
                        </a:rPr>
                        <a:t>10</a:t>
                      </a:r>
                    </a:p>
                  </a:txBody>
                  <a:tcPr marL="6350" marR="6350" marT="6350" marB="0" anchor="b"/>
                </a:tc>
                <a:tc>
                  <a:txBody>
                    <a:bodyPr/>
                    <a:lstStyle/>
                    <a:p>
                      <a:pPr algn="r" fontAlgn="b"/>
                      <a:r>
                        <a:rPr lang="en-CA" sz="1600" b="0" i="0" u="none" strike="noStrike">
                          <a:solidFill>
                            <a:srgbClr val="000000"/>
                          </a:solidFill>
                          <a:effectLst/>
                          <a:latin typeface="Calibri" panose="020F0502020204030204" pitchFamily="34" charset="0"/>
                        </a:rPr>
                        <a:t>50</a:t>
                      </a:r>
                    </a:p>
                  </a:txBody>
                  <a:tcPr marL="6350" marR="6350" marT="6350" marB="0" anchor="b"/>
                </a:tc>
                <a:tc>
                  <a:txBody>
                    <a:bodyPr/>
                    <a:lstStyle/>
                    <a:p>
                      <a:pPr algn="r" fontAlgn="b"/>
                      <a:r>
                        <a:rPr lang="en-CA" sz="1600" b="0" i="0" u="none" strike="noStrike">
                          <a:solidFill>
                            <a:srgbClr val="000000"/>
                          </a:solidFill>
                          <a:effectLst/>
                          <a:latin typeface="Calibri" panose="020F0502020204030204" pitchFamily="34" charset="0"/>
                        </a:rPr>
                        <a:t>25</a:t>
                      </a:r>
                    </a:p>
                  </a:txBody>
                  <a:tcPr marL="6350" marR="6350" marT="6350" marB="0" anchor="b"/>
                </a:tc>
                <a:extLst>
                  <a:ext uri="{0D108BD9-81ED-4DB2-BD59-A6C34878D82A}">
                    <a16:rowId xmlns:a16="http://schemas.microsoft.com/office/drawing/2014/main" val="3421863013"/>
                  </a:ext>
                </a:extLst>
              </a:tr>
              <a:tr h="404117">
                <a:tc>
                  <a:txBody>
                    <a:bodyPr/>
                    <a:lstStyle/>
                    <a:p>
                      <a:pPr algn="r" fontAlgn="b"/>
                      <a:r>
                        <a:rPr lang="en-CA" sz="1600" b="0" i="0" u="none" strike="noStrike">
                          <a:solidFill>
                            <a:srgbClr val="000000"/>
                          </a:solidFill>
                          <a:effectLst/>
                          <a:latin typeface="Calibri" panose="020F0502020204030204" pitchFamily="34" charset="0"/>
                        </a:rPr>
                        <a:t>71.17508</a:t>
                      </a:r>
                    </a:p>
                  </a:txBody>
                  <a:tcPr marL="6350" marR="6350" marT="6350" marB="0" anchor="b"/>
                </a:tc>
                <a:tc>
                  <a:txBody>
                    <a:bodyPr/>
                    <a:lstStyle/>
                    <a:p>
                      <a:pPr algn="r" fontAlgn="b"/>
                      <a:r>
                        <a:rPr lang="en-CA" sz="1600" b="0" i="0" u="none" strike="noStrike">
                          <a:solidFill>
                            <a:srgbClr val="000000"/>
                          </a:solidFill>
                          <a:effectLst/>
                          <a:latin typeface="Calibri" panose="020F0502020204030204" pitchFamily="34" charset="0"/>
                        </a:rPr>
                        <a:t>28</a:t>
                      </a:r>
                    </a:p>
                  </a:txBody>
                  <a:tcPr marL="6350" marR="6350" marT="6350" marB="0" anchor="b"/>
                </a:tc>
                <a:tc>
                  <a:txBody>
                    <a:bodyPr/>
                    <a:lstStyle/>
                    <a:p>
                      <a:pPr algn="r" fontAlgn="b"/>
                      <a:r>
                        <a:rPr lang="en-CA" sz="1600" b="0" i="0" u="none" strike="noStrike">
                          <a:solidFill>
                            <a:srgbClr val="000000"/>
                          </a:solidFill>
                          <a:effectLst/>
                          <a:latin typeface="Calibri" panose="020F0502020204030204" pitchFamily="34" charset="0"/>
                        </a:rPr>
                        <a:t>1.48</a:t>
                      </a:r>
                    </a:p>
                  </a:txBody>
                  <a:tcPr marL="6350" marR="6350" marT="6350" marB="0" anchor="b"/>
                </a:tc>
                <a:tc>
                  <a:txBody>
                    <a:bodyPr/>
                    <a:lstStyle/>
                    <a:p>
                      <a:pPr algn="r" fontAlgn="b"/>
                      <a:r>
                        <a:rPr lang="en-CA" sz="1600" b="0" i="0" u="none" strike="noStrike">
                          <a:solidFill>
                            <a:srgbClr val="000000"/>
                          </a:solidFill>
                          <a:effectLst/>
                          <a:latin typeface="Calibri" panose="020F0502020204030204" pitchFamily="34" charset="0"/>
                        </a:rPr>
                        <a:t>50</a:t>
                      </a:r>
                    </a:p>
                  </a:txBody>
                  <a:tcPr marL="6350" marR="6350" marT="6350" marB="0" anchor="b"/>
                </a:tc>
                <a:tc>
                  <a:txBody>
                    <a:bodyPr/>
                    <a:lstStyle/>
                    <a:p>
                      <a:pPr algn="r" fontAlgn="b"/>
                      <a:r>
                        <a:rPr lang="en-CA" sz="1600" b="0" i="0" u="none" strike="noStrike">
                          <a:solidFill>
                            <a:srgbClr val="000000"/>
                          </a:solidFill>
                          <a:effectLst/>
                          <a:latin typeface="Calibri" panose="020F0502020204030204" pitchFamily="34" charset="0"/>
                        </a:rPr>
                        <a:t>10</a:t>
                      </a:r>
                    </a:p>
                  </a:txBody>
                  <a:tcPr marL="6350" marR="6350" marT="6350" marB="0" anchor="b"/>
                </a:tc>
                <a:tc>
                  <a:txBody>
                    <a:bodyPr/>
                    <a:lstStyle/>
                    <a:p>
                      <a:pPr algn="r" fontAlgn="b"/>
                      <a:r>
                        <a:rPr lang="en-CA" sz="1600" b="0" i="0" u="none" strike="noStrike">
                          <a:solidFill>
                            <a:srgbClr val="000000"/>
                          </a:solidFill>
                          <a:effectLst/>
                          <a:latin typeface="Calibri" panose="020F0502020204030204" pitchFamily="34" charset="0"/>
                        </a:rPr>
                        <a:t>25</a:t>
                      </a:r>
                    </a:p>
                  </a:txBody>
                  <a:tcPr marL="6350" marR="6350" marT="6350" marB="0" anchor="b"/>
                </a:tc>
                <a:extLst>
                  <a:ext uri="{0D108BD9-81ED-4DB2-BD59-A6C34878D82A}">
                    <a16:rowId xmlns:a16="http://schemas.microsoft.com/office/drawing/2014/main" val="1055685187"/>
                  </a:ext>
                </a:extLst>
              </a:tr>
              <a:tr h="404117">
                <a:tc>
                  <a:txBody>
                    <a:bodyPr/>
                    <a:lstStyle/>
                    <a:p>
                      <a:pPr algn="r" fontAlgn="b"/>
                      <a:r>
                        <a:rPr lang="en-CA" sz="1600" b="0" i="0" u="none" strike="noStrike">
                          <a:solidFill>
                            <a:srgbClr val="000000"/>
                          </a:solidFill>
                          <a:effectLst/>
                          <a:latin typeface="Calibri" panose="020F0502020204030204" pitchFamily="34" charset="0"/>
                        </a:rPr>
                        <a:t>69.36205</a:t>
                      </a:r>
                    </a:p>
                  </a:txBody>
                  <a:tcPr marL="6350" marR="6350" marT="6350" marB="0" anchor="b"/>
                </a:tc>
                <a:tc>
                  <a:txBody>
                    <a:bodyPr/>
                    <a:lstStyle/>
                    <a:p>
                      <a:pPr algn="r" fontAlgn="b"/>
                      <a:r>
                        <a:rPr lang="en-CA" sz="1600" b="0" i="0" u="none" strike="noStrike">
                          <a:solidFill>
                            <a:srgbClr val="000000"/>
                          </a:solidFill>
                          <a:effectLst/>
                          <a:latin typeface="Calibri" panose="020F0502020204030204" pitchFamily="34" charset="0"/>
                        </a:rPr>
                        <a:t>27.62</a:t>
                      </a:r>
                    </a:p>
                  </a:txBody>
                  <a:tcPr marL="6350" marR="6350" marT="6350" marB="0" anchor="b"/>
                </a:tc>
                <a:tc>
                  <a:txBody>
                    <a:bodyPr/>
                    <a:lstStyle/>
                    <a:p>
                      <a:pPr algn="r" fontAlgn="b"/>
                      <a:r>
                        <a:rPr lang="en-CA" sz="1600" b="0" i="0" u="none" strike="noStrike">
                          <a:solidFill>
                            <a:srgbClr val="000000"/>
                          </a:solidFill>
                          <a:effectLst/>
                          <a:latin typeface="Calibri" panose="020F0502020204030204" pitchFamily="34" charset="0"/>
                        </a:rPr>
                        <a:t>1.52</a:t>
                      </a:r>
                    </a:p>
                  </a:txBody>
                  <a:tcPr marL="6350" marR="6350" marT="6350" marB="0" anchor="b"/>
                </a:tc>
                <a:tc>
                  <a:txBody>
                    <a:bodyPr/>
                    <a:lstStyle/>
                    <a:p>
                      <a:pPr algn="r" fontAlgn="b"/>
                      <a:r>
                        <a:rPr lang="en-CA" sz="1600" b="0" i="0" u="none" strike="noStrike">
                          <a:solidFill>
                            <a:srgbClr val="000000"/>
                          </a:solidFill>
                          <a:effectLst/>
                          <a:latin typeface="Calibri" panose="020F0502020204030204" pitchFamily="34" charset="0"/>
                        </a:rPr>
                        <a:t>10</a:t>
                      </a:r>
                    </a:p>
                  </a:txBody>
                  <a:tcPr marL="6350" marR="6350" marT="6350" marB="0" anchor="b"/>
                </a:tc>
                <a:tc>
                  <a:txBody>
                    <a:bodyPr/>
                    <a:lstStyle/>
                    <a:p>
                      <a:pPr algn="r" fontAlgn="b"/>
                      <a:r>
                        <a:rPr lang="en-CA" sz="1600" b="0" i="0" u="none" strike="noStrike">
                          <a:solidFill>
                            <a:srgbClr val="000000"/>
                          </a:solidFill>
                          <a:effectLst/>
                          <a:latin typeface="Calibri" panose="020F0502020204030204" pitchFamily="34" charset="0"/>
                        </a:rPr>
                        <a:t>40</a:t>
                      </a:r>
                    </a:p>
                  </a:txBody>
                  <a:tcPr marL="6350" marR="6350" marT="6350" marB="0" anchor="b"/>
                </a:tc>
                <a:tc>
                  <a:txBody>
                    <a:bodyPr/>
                    <a:lstStyle/>
                    <a:p>
                      <a:pPr algn="r" fontAlgn="b"/>
                      <a:r>
                        <a:rPr lang="en-CA" sz="1600" b="0" i="0" u="none" strike="noStrike">
                          <a:solidFill>
                            <a:srgbClr val="000000"/>
                          </a:solidFill>
                          <a:effectLst/>
                          <a:latin typeface="Calibri" panose="020F0502020204030204" pitchFamily="34" charset="0"/>
                        </a:rPr>
                        <a:t>35</a:t>
                      </a:r>
                    </a:p>
                  </a:txBody>
                  <a:tcPr marL="6350" marR="6350" marT="6350" marB="0" anchor="b"/>
                </a:tc>
                <a:extLst>
                  <a:ext uri="{0D108BD9-81ED-4DB2-BD59-A6C34878D82A}">
                    <a16:rowId xmlns:a16="http://schemas.microsoft.com/office/drawing/2014/main" val="3695485181"/>
                  </a:ext>
                </a:extLst>
              </a:tr>
              <a:tr h="404117">
                <a:tc>
                  <a:txBody>
                    <a:bodyPr/>
                    <a:lstStyle/>
                    <a:p>
                      <a:pPr algn="r" fontAlgn="b"/>
                      <a:r>
                        <a:rPr lang="en-CA" sz="1600" b="0" i="0" u="none" strike="noStrike">
                          <a:solidFill>
                            <a:srgbClr val="000000"/>
                          </a:solidFill>
                          <a:effectLst/>
                          <a:latin typeface="Calibri" panose="020F0502020204030204" pitchFamily="34" charset="0"/>
                        </a:rPr>
                        <a:t>69.36205</a:t>
                      </a:r>
                    </a:p>
                  </a:txBody>
                  <a:tcPr marL="6350" marR="6350" marT="6350" marB="0" anchor="b"/>
                </a:tc>
                <a:tc>
                  <a:txBody>
                    <a:bodyPr/>
                    <a:lstStyle/>
                    <a:p>
                      <a:pPr algn="r" fontAlgn="b"/>
                      <a:r>
                        <a:rPr lang="en-CA" sz="1600" b="0" i="0" u="none" strike="noStrike">
                          <a:solidFill>
                            <a:srgbClr val="000000"/>
                          </a:solidFill>
                          <a:effectLst/>
                          <a:latin typeface="Calibri" panose="020F0502020204030204" pitchFamily="34" charset="0"/>
                        </a:rPr>
                        <a:t>27.62</a:t>
                      </a:r>
                    </a:p>
                  </a:txBody>
                  <a:tcPr marL="6350" marR="6350" marT="6350" marB="0" anchor="b"/>
                </a:tc>
                <a:tc>
                  <a:txBody>
                    <a:bodyPr/>
                    <a:lstStyle/>
                    <a:p>
                      <a:pPr algn="r" fontAlgn="b"/>
                      <a:r>
                        <a:rPr lang="en-CA" sz="1600" b="0" i="0" u="none" strike="noStrike">
                          <a:solidFill>
                            <a:srgbClr val="000000"/>
                          </a:solidFill>
                          <a:effectLst/>
                          <a:latin typeface="Calibri" panose="020F0502020204030204" pitchFamily="34" charset="0"/>
                        </a:rPr>
                        <a:t>1.52</a:t>
                      </a:r>
                    </a:p>
                  </a:txBody>
                  <a:tcPr marL="6350" marR="6350" marT="6350" marB="0" anchor="b"/>
                </a:tc>
                <a:tc>
                  <a:txBody>
                    <a:bodyPr/>
                    <a:lstStyle/>
                    <a:p>
                      <a:pPr algn="r" fontAlgn="b"/>
                      <a:r>
                        <a:rPr lang="en-CA" sz="1600" b="0" i="0" u="none" strike="noStrike">
                          <a:solidFill>
                            <a:srgbClr val="000000"/>
                          </a:solidFill>
                          <a:effectLst/>
                          <a:latin typeface="Calibri" panose="020F0502020204030204" pitchFamily="34" charset="0"/>
                        </a:rPr>
                        <a:t>40</a:t>
                      </a:r>
                    </a:p>
                  </a:txBody>
                  <a:tcPr marL="6350" marR="6350" marT="6350" marB="0" anchor="b"/>
                </a:tc>
                <a:tc>
                  <a:txBody>
                    <a:bodyPr/>
                    <a:lstStyle/>
                    <a:p>
                      <a:pPr algn="r" fontAlgn="b"/>
                      <a:r>
                        <a:rPr lang="en-CA" sz="1600" b="0" i="0" u="none" strike="noStrike">
                          <a:solidFill>
                            <a:srgbClr val="000000"/>
                          </a:solidFill>
                          <a:effectLst/>
                          <a:latin typeface="Calibri" panose="020F0502020204030204" pitchFamily="34" charset="0"/>
                        </a:rPr>
                        <a:t>10</a:t>
                      </a:r>
                    </a:p>
                  </a:txBody>
                  <a:tcPr marL="6350" marR="6350" marT="6350" marB="0" anchor="b"/>
                </a:tc>
                <a:tc>
                  <a:txBody>
                    <a:bodyPr/>
                    <a:lstStyle/>
                    <a:p>
                      <a:pPr algn="r" fontAlgn="b"/>
                      <a:r>
                        <a:rPr lang="en-CA" sz="1600" b="0" i="0" u="none" strike="noStrike">
                          <a:solidFill>
                            <a:srgbClr val="000000"/>
                          </a:solidFill>
                          <a:effectLst/>
                          <a:latin typeface="Calibri" panose="020F0502020204030204" pitchFamily="34" charset="0"/>
                        </a:rPr>
                        <a:t>35</a:t>
                      </a:r>
                    </a:p>
                  </a:txBody>
                  <a:tcPr marL="6350" marR="6350" marT="6350" marB="0" anchor="b"/>
                </a:tc>
                <a:extLst>
                  <a:ext uri="{0D108BD9-81ED-4DB2-BD59-A6C34878D82A}">
                    <a16:rowId xmlns:a16="http://schemas.microsoft.com/office/drawing/2014/main" val="1019234433"/>
                  </a:ext>
                </a:extLst>
              </a:tr>
              <a:tr h="404117">
                <a:tc>
                  <a:txBody>
                    <a:bodyPr/>
                    <a:lstStyle/>
                    <a:p>
                      <a:pPr algn="r" fontAlgn="b"/>
                      <a:r>
                        <a:rPr lang="en-CA" sz="1600" b="0" i="0" u="none" strike="noStrike">
                          <a:solidFill>
                            <a:srgbClr val="000000"/>
                          </a:solidFill>
                          <a:effectLst/>
                          <a:latin typeface="Calibri" panose="020F0502020204030204" pitchFamily="34" charset="0"/>
                        </a:rPr>
                        <a:t>68.64556</a:t>
                      </a:r>
                    </a:p>
                  </a:txBody>
                  <a:tcPr marL="6350" marR="6350" marT="6350" marB="0" anchor="b"/>
                </a:tc>
                <a:tc>
                  <a:txBody>
                    <a:bodyPr/>
                    <a:lstStyle/>
                    <a:p>
                      <a:pPr algn="r" fontAlgn="b"/>
                      <a:r>
                        <a:rPr lang="en-CA" sz="1600" b="0" i="0" u="none" strike="noStrike">
                          <a:solidFill>
                            <a:srgbClr val="000000"/>
                          </a:solidFill>
                          <a:effectLst/>
                          <a:latin typeface="Calibri" panose="020F0502020204030204" pitchFamily="34" charset="0"/>
                        </a:rPr>
                        <a:t>27.47</a:t>
                      </a:r>
                    </a:p>
                  </a:txBody>
                  <a:tcPr marL="6350" marR="6350" marT="6350" marB="0" anchor="b"/>
                </a:tc>
                <a:tc>
                  <a:txBody>
                    <a:bodyPr/>
                    <a:lstStyle/>
                    <a:p>
                      <a:pPr algn="r" fontAlgn="b"/>
                      <a:r>
                        <a:rPr lang="en-CA" sz="1600" b="0" i="0" u="none" strike="noStrike">
                          <a:solidFill>
                            <a:srgbClr val="000000"/>
                          </a:solidFill>
                          <a:effectLst/>
                          <a:latin typeface="Calibri" panose="020F0502020204030204" pitchFamily="34" charset="0"/>
                        </a:rPr>
                        <a:t>1.41</a:t>
                      </a:r>
                    </a:p>
                  </a:txBody>
                  <a:tcPr marL="6350" marR="6350" marT="6350" marB="0" anchor="b"/>
                </a:tc>
                <a:tc>
                  <a:txBody>
                    <a:bodyPr/>
                    <a:lstStyle/>
                    <a:p>
                      <a:pPr algn="r" fontAlgn="b"/>
                      <a:r>
                        <a:rPr lang="en-CA" sz="1600" b="0" i="0" u="none" strike="noStrike">
                          <a:solidFill>
                            <a:srgbClr val="000000"/>
                          </a:solidFill>
                          <a:effectLst/>
                          <a:latin typeface="Calibri" panose="020F0502020204030204" pitchFamily="34" charset="0"/>
                        </a:rPr>
                        <a:t>15</a:t>
                      </a:r>
                    </a:p>
                  </a:txBody>
                  <a:tcPr marL="6350" marR="6350" marT="6350" marB="0" anchor="b"/>
                </a:tc>
                <a:tc>
                  <a:txBody>
                    <a:bodyPr/>
                    <a:lstStyle/>
                    <a:p>
                      <a:pPr algn="r" fontAlgn="b"/>
                      <a:r>
                        <a:rPr lang="en-CA" sz="1600" b="0" i="0" u="none" strike="noStrike">
                          <a:solidFill>
                            <a:srgbClr val="000000"/>
                          </a:solidFill>
                          <a:effectLst/>
                          <a:latin typeface="Calibri" panose="020F0502020204030204" pitchFamily="34" charset="0"/>
                        </a:rPr>
                        <a:t>20</a:t>
                      </a:r>
                    </a:p>
                  </a:txBody>
                  <a:tcPr marL="6350" marR="6350" marT="6350" marB="0" anchor="b"/>
                </a:tc>
                <a:tc>
                  <a:txBody>
                    <a:bodyPr/>
                    <a:lstStyle/>
                    <a:p>
                      <a:pPr algn="r" fontAlgn="b"/>
                      <a:r>
                        <a:rPr lang="en-CA" sz="1600" b="0" i="0" u="none" strike="noStrike">
                          <a:solidFill>
                            <a:srgbClr val="000000"/>
                          </a:solidFill>
                          <a:effectLst/>
                          <a:latin typeface="Calibri" panose="020F0502020204030204" pitchFamily="34" charset="0"/>
                        </a:rPr>
                        <a:t>20</a:t>
                      </a:r>
                    </a:p>
                  </a:txBody>
                  <a:tcPr marL="6350" marR="6350" marT="6350" marB="0" anchor="b"/>
                </a:tc>
                <a:extLst>
                  <a:ext uri="{0D108BD9-81ED-4DB2-BD59-A6C34878D82A}">
                    <a16:rowId xmlns:a16="http://schemas.microsoft.com/office/drawing/2014/main" val="1211814480"/>
                  </a:ext>
                </a:extLst>
              </a:tr>
              <a:tr h="404117">
                <a:tc>
                  <a:txBody>
                    <a:bodyPr/>
                    <a:lstStyle/>
                    <a:p>
                      <a:pPr algn="r" fontAlgn="b"/>
                      <a:r>
                        <a:rPr lang="en-CA" sz="1600" b="0" i="0" u="none" strike="noStrike">
                          <a:solidFill>
                            <a:srgbClr val="000000"/>
                          </a:solidFill>
                          <a:effectLst/>
                          <a:latin typeface="Calibri" panose="020F0502020204030204" pitchFamily="34" charset="0"/>
                        </a:rPr>
                        <a:t>68.64556</a:t>
                      </a:r>
                    </a:p>
                  </a:txBody>
                  <a:tcPr marL="6350" marR="6350" marT="6350" marB="0" anchor="b"/>
                </a:tc>
                <a:tc>
                  <a:txBody>
                    <a:bodyPr/>
                    <a:lstStyle/>
                    <a:p>
                      <a:pPr algn="r" fontAlgn="b"/>
                      <a:r>
                        <a:rPr lang="en-CA" sz="1600" b="0" i="0" u="none" strike="noStrike">
                          <a:solidFill>
                            <a:srgbClr val="000000"/>
                          </a:solidFill>
                          <a:effectLst/>
                          <a:latin typeface="Calibri" panose="020F0502020204030204" pitchFamily="34" charset="0"/>
                        </a:rPr>
                        <a:t>27.47</a:t>
                      </a:r>
                    </a:p>
                  </a:txBody>
                  <a:tcPr marL="6350" marR="6350" marT="6350" marB="0" anchor="b"/>
                </a:tc>
                <a:tc>
                  <a:txBody>
                    <a:bodyPr/>
                    <a:lstStyle/>
                    <a:p>
                      <a:pPr algn="r" fontAlgn="b"/>
                      <a:r>
                        <a:rPr lang="en-CA" sz="1600" b="0" i="0" u="none" strike="noStrike">
                          <a:solidFill>
                            <a:srgbClr val="000000"/>
                          </a:solidFill>
                          <a:effectLst/>
                          <a:latin typeface="Calibri" panose="020F0502020204030204" pitchFamily="34" charset="0"/>
                        </a:rPr>
                        <a:t>1.41</a:t>
                      </a:r>
                    </a:p>
                  </a:txBody>
                  <a:tcPr marL="6350" marR="6350" marT="6350" marB="0" anchor="b"/>
                </a:tc>
                <a:tc>
                  <a:txBody>
                    <a:bodyPr/>
                    <a:lstStyle/>
                    <a:p>
                      <a:pPr algn="r" fontAlgn="b"/>
                      <a:r>
                        <a:rPr lang="en-CA" sz="1600" b="0" i="0" u="none" strike="noStrike" dirty="0">
                          <a:solidFill>
                            <a:srgbClr val="000000"/>
                          </a:solidFill>
                          <a:effectLst/>
                          <a:latin typeface="Calibri" panose="020F0502020204030204" pitchFamily="34" charset="0"/>
                        </a:rPr>
                        <a:t>20</a:t>
                      </a:r>
                    </a:p>
                  </a:txBody>
                  <a:tcPr marL="6350" marR="6350" marT="6350" marB="0" anchor="b"/>
                </a:tc>
                <a:tc>
                  <a:txBody>
                    <a:bodyPr/>
                    <a:lstStyle/>
                    <a:p>
                      <a:pPr algn="r" fontAlgn="b"/>
                      <a:r>
                        <a:rPr lang="en-CA" sz="1600" b="0" i="0" u="none" strike="noStrike" dirty="0">
                          <a:solidFill>
                            <a:srgbClr val="000000"/>
                          </a:solidFill>
                          <a:effectLst/>
                          <a:latin typeface="Calibri" panose="020F0502020204030204" pitchFamily="34" charset="0"/>
                        </a:rPr>
                        <a:t>15</a:t>
                      </a:r>
                    </a:p>
                  </a:txBody>
                  <a:tcPr marL="6350" marR="6350" marT="6350" marB="0" anchor="b"/>
                </a:tc>
                <a:tc>
                  <a:txBody>
                    <a:bodyPr/>
                    <a:lstStyle/>
                    <a:p>
                      <a:pPr algn="r" fontAlgn="b"/>
                      <a:r>
                        <a:rPr lang="en-CA" sz="1600" b="0" i="0" u="none" strike="noStrike">
                          <a:solidFill>
                            <a:srgbClr val="000000"/>
                          </a:solidFill>
                          <a:effectLst/>
                          <a:latin typeface="Calibri" panose="020F0502020204030204" pitchFamily="34" charset="0"/>
                        </a:rPr>
                        <a:t>20</a:t>
                      </a:r>
                    </a:p>
                  </a:txBody>
                  <a:tcPr marL="6350" marR="6350" marT="6350" marB="0" anchor="b"/>
                </a:tc>
                <a:extLst>
                  <a:ext uri="{0D108BD9-81ED-4DB2-BD59-A6C34878D82A}">
                    <a16:rowId xmlns:a16="http://schemas.microsoft.com/office/drawing/2014/main" val="140685769"/>
                  </a:ext>
                </a:extLst>
              </a:tr>
              <a:tr h="404117">
                <a:tc>
                  <a:txBody>
                    <a:bodyPr/>
                    <a:lstStyle/>
                    <a:p>
                      <a:pPr algn="r" fontAlgn="b"/>
                      <a:r>
                        <a:rPr lang="en-CA" sz="1600" b="0" i="0" u="none" strike="noStrike">
                          <a:solidFill>
                            <a:srgbClr val="000000"/>
                          </a:solidFill>
                          <a:effectLst/>
                          <a:latin typeface="Calibri" panose="020F0502020204030204" pitchFamily="34" charset="0"/>
                        </a:rPr>
                        <a:t>66.57648</a:t>
                      </a:r>
                    </a:p>
                  </a:txBody>
                  <a:tcPr marL="6350" marR="6350" marT="6350" marB="0" anchor="b"/>
                </a:tc>
                <a:tc>
                  <a:txBody>
                    <a:bodyPr/>
                    <a:lstStyle/>
                    <a:p>
                      <a:pPr algn="r" fontAlgn="b"/>
                      <a:r>
                        <a:rPr lang="en-CA" sz="1600" b="0" i="0" u="none" strike="noStrike" dirty="0">
                          <a:solidFill>
                            <a:srgbClr val="000000"/>
                          </a:solidFill>
                          <a:effectLst/>
                          <a:latin typeface="Calibri" panose="020F0502020204030204" pitchFamily="34" charset="0"/>
                        </a:rPr>
                        <a:t>27.03</a:t>
                      </a:r>
                    </a:p>
                  </a:txBody>
                  <a:tcPr marL="6350" marR="6350" marT="6350" marB="0" anchor="b"/>
                </a:tc>
                <a:tc>
                  <a:txBody>
                    <a:bodyPr/>
                    <a:lstStyle/>
                    <a:p>
                      <a:pPr algn="r" fontAlgn="b"/>
                      <a:r>
                        <a:rPr lang="en-CA" sz="1600" b="0" i="0" u="none" strike="noStrike" dirty="0">
                          <a:solidFill>
                            <a:srgbClr val="000000"/>
                          </a:solidFill>
                          <a:effectLst/>
                          <a:latin typeface="Calibri" panose="020F0502020204030204" pitchFamily="34" charset="0"/>
                        </a:rPr>
                        <a:t>1.48</a:t>
                      </a:r>
                    </a:p>
                  </a:txBody>
                  <a:tcPr marL="6350" marR="6350" marT="6350" marB="0" anchor="b"/>
                </a:tc>
                <a:tc>
                  <a:txBody>
                    <a:bodyPr/>
                    <a:lstStyle/>
                    <a:p>
                      <a:pPr algn="r" fontAlgn="b"/>
                      <a:r>
                        <a:rPr lang="en-CA" sz="1600" b="0" i="0" u="none" strike="noStrike">
                          <a:solidFill>
                            <a:srgbClr val="000000"/>
                          </a:solidFill>
                          <a:effectLst/>
                          <a:latin typeface="Calibri" panose="020F0502020204030204" pitchFamily="34" charset="0"/>
                        </a:rPr>
                        <a:t>10</a:t>
                      </a:r>
                    </a:p>
                  </a:txBody>
                  <a:tcPr marL="6350" marR="6350" marT="6350" marB="0" anchor="b"/>
                </a:tc>
                <a:tc>
                  <a:txBody>
                    <a:bodyPr/>
                    <a:lstStyle/>
                    <a:p>
                      <a:pPr algn="r" fontAlgn="b"/>
                      <a:r>
                        <a:rPr lang="en-CA" sz="1600" b="0" i="0" u="none" strike="noStrike" dirty="0">
                          <a:solidFill>
                            <a:srgbClr val="000000"/>
                          </a:solidFill>
                          <a:effectLst/>
                          <a:latin typeface="Calibri" panose="020F0502020204030204" pitchFamily="34" charset="0"/>
                        </a:rPr>
                        <a:t>40</a:t>
                      </a:r>
                    </a:p>
                  </a:txBody>
                  <a:tcPr marL="6350" marR="6350" marT="6350" marB="0" anchor="b"/>
                </a:tc>
                <a:tc>
                  <a:txBody>
                    <a:bodyPr/>
                    <a:lstStyle/>
                    <a:p>
                      <a:pPr algn="r" fontAlgn="b"/>
                      <a:r>
                        <a:rPr lang="en-CA" sz="1600" b="0" i="0" u="none" strike="noStrike" dirty="0">
                          <a:solidFill>
                            <a:srgbClr val="000000"/>
                          </a:solidFill>
                          <a:effectLst/>
                          <a:latin typeface="Calibri" panose="020F0502020204030204" pitchFamily="34" charset="0"/>
                        </a:rPr>
                        <a:t>15</a:t>
                      </a:r>
                    </a:p>
                  </a:txBody>
                  <a:tcPr marL="6350" marR="6350" marT="6350" marB="0" anchor="b"/>
                </a:tc>
                <a:extLst>
                  <a:ext uri="{0D108BD9-81ED-4DB2-BD59-A6C34878D82A}">
                    <a16:rowId xmlns:a16="http://schemas.microsoft.com/office/drawing/2014/main" val="227228057"/>
                  </a:ext>
                </a:extLst>
              </a:tr>
              <a:tr h="404117">
                <a:tc>
                  <a:txBody>
                    <a:bodyPr/>
                    <a:lstStyle/>
                    <a:p>
                      <a:pPr algn="r" fontAlgn="b"/>
                      <a:r>
                        <a:rPr lang="en-CA" sz="1600" b="0" i="0" u="none" strike="noStrike">
                          <a:solidFill>
                            <a:srgbClr val="000000"/>
                          </a:solidFill>
                          <a:effectLst/>
                          <a:latin typeface="Calibri" panose="020F0502020204030204" pitchFamily="34" charset="0"/>
                        </a:rPr>
                        <a:t>66.57648</a:t>
                      </a:r>
                    </a:p>
                  </a:txBody>
                  <a:tcPr marL="6350" marR="6350" marT="6350" marB="0" anchor="b"/>
                </a:tc>
                <a:tc>
                  <a:txBody>
                    <a:bodyPr/>
                    <a:lstStyle/>
                    <a:p>
                      <a:pPr algn="r" fontAlgn="b"/>
                      <a:r>
                        <a:rPr lang="en-CA" sz="1600" b="0" i="0" u="none" strike="noStrike">
                          <a:solidFill>
                            <a:srgbClr val="000000"/>
                          </a:solidFill>
                          <a:effectLst/>
                          <a:latin typeface="Calibri" panose="020F0502020204030204" pitchFamily="34" charset="0"/>
                        </a:rPr>
                        <a:t>27.03</a:t>
                      </a:r>
                    </a:p>
                  </a:txBody>
                  <a:tcPr marL="6350" marR="6350" marT="6350" marB="0" anchor="b"/>
                </a:tc>
                <a:tc>
                  <a:txBody>
                    <a:bodyPr/>
                    <a:lstStyle/>
                    <a:p>
                      <a:pPr algn="r" fontAlgn="b"/>
                      <a:r>
                        <a:rPr lang="en-CA" sz="1600" b="0" i="0" u="none" strike="noStrike">
                          <a:solidFill>
                            <a:srgbClr val="000000"/>
                          </a:solidFill>
                          <a:effectLst/>
                          <a:latin typeface="Calibri" panose="020F0502020204030204" pitchFamily="34" charset="0"/>
                        </a:rPr>
                        <a:t>1.48</a:t>
                      </a:r>
                    </a:p>
                  </a:txBody>
                  <a:tcPr marL="6350" marR="6350" marT="6350" marB="0" anchor="b"/>
                </a:tc>
                <a:tc>
                  <a:txBody>
                    <a:bodyPr/>
                    <a:lstStyle/>
                    <a:p>
                      <a:pPr algn="r" fontAlgn="b"/>
                      <a:r>
                        <a:rPr lang="en-CA" sz="1600" b="0" i="0" u="none" strike="noStrike" dirty="0">
                          <a:solidFill>
                            <a:srgbClr val="000000"/>
                          </a:solidFill>
                          <a:effectLst/>
                          <a:latin typeface="Calibri" panose="020F0502020204030204" pitchFamily="34" charset="0"/>
                        </a:rPr>
                        <a:t>40</a:t>
                      </a:r>
                    </a:p>
                  </a:txBody>
                  <a:tcPr marL="6350" marR="6350" marT="6350" marB="0" anchor="b"/>
                </a:tc>
                <a:tc>
                  <a:txBody>
                    <a:bodyPr/>
                    <a:lstStyle/>
                    <a:p>
                      <a:pPr algn="r" fontAlgn="b"/>
                      <a:r>
                        <a:rPr lang="en-CA" sz="1600" b="0" i="0" u="none" strike="noStrike">
                          <a:solidFill>
                            <a:srgbClr val="000000"/>
                          </a:solidFill>
                          <a:effectLst/>
                          <a:latin typeface="Calibri" panose="020F0502020204030204" pitchFamily="34" charset="0"/>
                        </a:rPr>
                        <a:t>10</a:t>
                      </a:r>
                    </a:p>
                  </a:txBody>
                  <a:tcPr marL="6350" marR="6350" marT="6350" marB="0" anchor="b"/>
                </a:tc>
                <a:tc>
                  <a:txBody>
                    <a:bodyPr/>
                    <a:lstStyle/>
                    <a:p>
                      <a:pPr algn="r" fontAlgn="b"/>
                      <a:r>
                        <a:rPr lang="en-CA" sz="1600" b="0" i="0" u="none" strike="noStrike" dirty="0">
                          <a:solidFill>
                            <a:srgbClr val="000000"/>
                          </a:solidFill>
                          <a:effectLst/>
                          <a:latin typeface="Calibri" panose="020F0502020204030204" pitchFamily="34" charset="0"/>
                        </a:rPr>
                        <a:t>15</a:t>
                      </a:r>
                    </a:p>
                  </a:txBody>
                  <a:tcPr marL="6350" marR="6350" marT="6350" marB="0" anchor="b"/>
                </a:tc>
                <a:extLst>
                  <a:ext uri="{0D108BD9-81ED-4DB2-BD59-A6C34878D82A}">
                    <a16:rowId xmlns:a16="http://schemas.microsoft.com/office/drawing/2014/main" val="1138308193"/>
                  </a:ext>
                </a:extLst>
              </a:tr>
            </a:tbl>
          </a:graphicData>
        </a:graphic>
      </p:graphicFrame>
      <p:sp>
        <p:nvSpPr>
          <p:cNvPr id="5" name="TextBox 3">
            <a:extLst>
              <a:ext uri="{FF2B5EF4-FFF2-40B4-BE49-F238E27FC236}">
                <a16:creationId xmlns:a16="http://schemas.microsoft.com/office/drawing/2014/main" id="{0F6C7A75-8C4B-4019-96B9-0F8429BC1293}"/>
              </a:ext>
            </a:extLst>
          </p:cNvPr>
          <p:cNvSpPr txBox="1">
            <a:spLocks noChangeArrowheads="1"/>
          </p:cNvSpPr>
          <p:nvPr/>
        </p:nvSpPr>
        <p:spPr bwMode="auto">
          <a:xfrm>
            <a:off x="280887" y="1241509"/>
            <a:ext cx="10125175" cy="284950"/>
          </a:xfrm>
          <a:prstGeom prst="rect">
            <a:avLst/>
          </a:prstGeom>
          <a:solidFill>
            <a:schemeClr val="bg1"/>
          </a:solidFill>
          <a:ln>
            <a:noFill/>
          </a:ln>
          <a:effectLst>
            <a:outerShdw dist="25400" dir="5400000" algn="tl" rotWithShape="0">
              <a:srgbClr val="408B70"/>
            </a:outerShdw>
          </a:effectLst>
          <a:extLs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27432" numCol="1" anchor="b" anchorCtr="0" compatLnSpc="1">
            <a:prstTxWarp prst="textNoShape">
              <a:avLst/>
            </a:prstTxWarp>
            <a:spAutoFit/>
          </a:bodyPr>
          <a:lstStyle>
            <a:defPPr>
              <a:defRPr lang="en-US"/>
            </a:defPPr>
            <a:lvl1pPr marL="342900" indent="-342900" defTabSz="1019175" eaLnBrk="0" hangingPunct="0">
              <a:lnSpc>
                <a:spcPct val="110000"/>
              </a:lnSpc>
              <a:spcBef>
                <a:spcPct val="30000"/>
              </a:spcBef>
              <a:buClr>
                <a:srgbClr val="336699"/>
              </a:buClr>
              <a:buFont typeface="Wingdings 3" pitchFamily="18" charset="2"/>
              <a:defRPr sz="1300" b="1" kern="0">
                <a:solidFill>
                  <a:srgbClr val="234035"/>
                </a:solidFill>
                <a:latin typeface="+mj-lt"/>
                <a:cs typeface="Calibri" pitchFamily="34" charset="0"/>
              </a:defRPr>
            </a:lvl1pPr>
            <a:lvl2pPr marL="228600" indent="-228600" defTabSz="1019175" eaLnBrk="0" hangingPunct="0">
              <a:lnSpc>
                <a:spcPct val="110000"/>
              </a:lnSpc>
              <a:spcBef>
                <a:spcPct val="30000"/>
              </a:spcBef>
              <a:buClr>
                <a:srgbClr val="BA1714"/>
              </a:buClr>
              <a:buSzPct val="80000"/>
              <a:buFont typeface="Wingdings" pitchFamily="2" charset="2"/>
              <a:buChar char="n"/>
              <a:defRPr sz="1400">
                <a:latin typeface="+mj-lt"/>
                <a:cs typeface="Calibri" pitchFamily="34" charset="0"/>
              </a:defRPr>
            </a:lvl2pPr>
            <a:lvl3pPr marL="457200" indent="-171450" defTabSz="1019175" eaLnBrk="0" hangingPunct="0">
              <a:lnSpc>
                <a:spcPct val="110000"/>
              </a:lnSpc>
              <a:spcBef>
                <a:spcPct val="30000"/>
              </a:spcBef>
              <a:buClr>
                <a:schemeClr val="bg2"/>
              </a:buClr>
              <a:buFont typeface="Arial" pitchFamily="34" charset="0"/>
              <a:buChar char="–"/>
              <a:defRPr sz="1400">
                <a:latin typeface="+mj-lt"/>
                <a:cs typeface="Calibri" pitchFamily="34" charset="0"/>
              </a:defRPr>
            </a:lvl3pPr>
            <a:lvl4pPr marL="741363" indent="-160338" defTabSz="1019175" eaLnBrk="0" hangingPunct="0">
              <a:lnSpc>
                <a:spcPct val="110000"/>
              </a:lnSpc>
              <a:spcBef>
                <a:spcPct val="30000"/>
              </a:spcBef>
              <a:buClr>
                <a:schemeClr val="bg2"/>
              </a:buClr>
              <a:buFont typeface="Arial" pitchFamily="34" charset="0"/>
              <a:buChar char="–"/>
              <a:defRPr sz="1400">
                <a:latin typeface="+mj-lt"/>
                <a:cs typeface="Calibri" pitchFamily="34" charset="0"/>
              </a:defRPr>
            </a:lvl4pPr>
            <a:lvl5pPr marL="2292350" indent="-254000" defTabSz="1019175" eaLnBrk="0" hangingPunct="0">
              <a:spcBef>
                <a:spcPct val="20000"/>
              </a:spcBef>
              <a:buChar char="»"/>
              <a:defRPr sz="1600">
                <a:latin typeface="+mn-lt"/>
                <a:cs typeface="+mn-cs"/>
              </a:defRPr>
            </a:lvl5pPr>
            <a:lvl6pPr marL="2749550" indent="-254000" defTabSz="1019175" fontAlgn="base">
              <a:spcBef>
                <a:spcPct val="20000"/>
              </a:spcBef>
              <a:spcAft>
                <a:spcPct val="0"/>
              </a:spcAft>
              <a:buChar char="»"/>
              <a:defRPr sz="1600">
                <a:latin typeface="+mn-lt"/>
                <a:cs typeface="+mn-cs"/>
              </a:defRPr>
            </a:lvl6pPr>
            <a:lvl7pPr marL="3206750" indent="-254000" defTabSz="1019175" fontAlgn="base">
              <a:spcBef>
                <a:spcPct val="20000"/>
              </a:spcBef>
              <a:spcAft>
                <a:spcPct val="0"/>
              </a:spcAft>
              <a:buChar char="»"/>
              <a:defRPr sz="1600">
                <a:latin typeface="+mn-lt"/>
                <a:cs typeface="+mn-cs"/>
              </a:defRPr>
            </a:lvl7pPr>
            <a:lvl8pPr marL="3663950" indent="-254000" defTabSz="1019175" fontAlgn="base">
              <a:spcBef>
                <a:spcPct val="20000"/>
              </a:spcBef>
              <a:spcAft>
                <a:spcPct val="0"/>
              </a:spcAft>
              <a:buChar char="»"/>
              <a:defRPr sz="1600">
                <a:latin typeface="+mn-lt"/>
                <a:cs typeface="+mn-cs"/>
              </a:defRPr>
            </a:lvl8pPr>
            <a:lvl9pPr marL="4121150" indent="-254000" defTabSz="1019175" fontAlgn="base">
              <a:spcBef>
                <a:spcPct val="20000"/>
              </a:spcBef>
              <a:spcAft>
                <a:spcPct val="0"/>
              </a:spcAft>
              <a:buChar char="»"/>
              <a:defRPr sz="1600">
                <a:latin typeface="+mn-lt"/>
                <a:cs typeface="+mn-cs"/>
              </a:defRPr>
            </a:lvl9pPr>
          </a:lstStyle>
          <a:p>
            <a:r>
              <a:rPr lang="en-CA" sz="1600" dirty="0">
                <a:solidFill>
                  <a:schemeClr val="tx1"/>
                </a:solidFill>
                <a:latin typeface="Calibri" panose="020F0502020204030204" pitchFamily="34" charset="0"/>
              </a:rPr>
              <a:t>Top 10 Annual Return Combinations from Training Data</a:t>
            </a:r>
          </a:p>
        </p:txBody>
      </p:sp>
    </p:spTree>
    <p:extLst>
      <p:ext uri="{BB962C8B-B14F-4D97-AF65-F5344CB8AC3E}">
        <p14:creationId xmlns:p14="http://schemas.microsoft.com/office/powerpoint/2010/main" val="1575472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F0524-3FB6-4008-8EF1-A374F2C8FA66}"/>
              </a:ext>
            </a:extLst>
          </p:cNvPr>
          <p:cNvSpPr>
            <a:spLocks noGrp="1"/>
          </p:cNvSpPr>
          <p:nvPr>
            <p:ph type="title"/>
          </p:nvPr>
        </p:nvSpPr>
        <p:spPr>
          <a:xfrm>
            <a:off x="288925" y="461219"/>
            <a:ext cx="8674100" cy="430887"/>
          </a:xfrm>
        </p:spPr>
        <p:txBody>
          <a:bodyPr/>
          <a:lstStyle/>
          <a:p>
            <a:r>
              <a:rPr lang="en-US" dirty="0"/>
              <a:t>Results - Random Forest Regression Prediction</a:t>
            </a:r>
          </a:p>
        </p:txBody>
      </p:sp>
      <p:sp>
        <p:nvSpPr>
          <p:cNvPr id="3" name="Slide Number Placeholder 2">
            <a:extLst>
              <a:ext uri="{FF2B5EF4-FFF2-40B4-BE49-F238E27FC236}">
                <a16:creationId xmlns:a16="http://schemas.microsoft.com/office/drawing/2014/main" id="{AD43CAD1-67B5-4655-A645-41D2FFD995B4}"/>
              </a:ext>
            </a:extLst>
          </p:cNvPr>
          <p:cNvSpPr>
            <a:spLocks noGrp="1"/>
          </p:cNvSpPr>
          <p:nvPr>
            <p:ph type="sldNum" sz="quarter" idx="12"/>
          </p:nvPr>
        </p:nvSpPr>
        <p:spPr/>
        <p:txBody>
          <a:bodyPr/>
          <a:lstStyle/>
          <a:p>
            <a:fld id="{D2C46B30-1E6E-4EFB-A798-3E7E3624535A}" type="slidenum">
              <a:rPr lang="en-US" smtClean="0"/>
              <a:t>33</a:t>
            </a:fld>
            <a:endParaRPr lang="en-US" dirty="0"/>
          </a:p>
        </p:txBody>
      </p:sp>
      <p:graphicFrame>
        <p:nvGraphicFramePr>
          <p:cNvPr id="5" name="Table 4">
            <a:extLst>
              <a:ext uri="{FF2B5EF4-FFF2-40B4-BE49-F238E27FC236}">
                <a16:creationId xmlns:a16="http://schemas.microsoft.com/office/drawing/2014/main" id="{483D9273-3A56-402C-899F-D691CBB0EDA2}"/>
              </a:ext>
            </a:extLst>
          </p:cNvPr>
          <p:cNvGraphicFramePr>
            <a:graphicFrameLocks noGrp="1"/>
          </p:cNvGraphicFramePr>
          <p:nvPr>
            <p:extLst>
              <p:ext uri="{D42A27DB-BD31-4B8C-83A1-F6EECF244321}">
                <p14:modId xmlns:p14="http://schemas.microsoft.com/office/powerpoint/2010/main" val="4273607898"/>
              </p:ext>
            </p:extLst>
          </p:nvPr>
        </p:nvGraphicFramePr>
        <p:xfrm>
          <a:off x="288924" y="1875861"/>
          <a:ext cx="10117140" cy="4472325"/>
        </p:xfrm>
        <a:graphic>
          <a:graphicData uri="http://schemas.openxmlformats.org/drawingml/2006/table">
            <a:tbl>
              <a:tblPr firstRow="1" bandRow="1">
                <a:tableStyleId>{5C22544A-7EE6-4342-B048-85BDC9FD1C3A}</a:tableStyleId>
              </a:tblPr>
              <a:tblGrid>
                <a:gridCol w="1686190">
                  <a:extLst>
                    <a:ext uri="{9D8B030D-6E8A-4147-A177-3AD203B41FA5}">
                      <a16:colId xmlns:a16="http://schemas.microsoft.com/office/drawing/2014/main" val="680097496"/>
                    </a:ext>
                  </a:extLst>
                </a:gridCol>
                <a:gridCol w="1686190">
                  <a:extLst>
                    <a:ext uri="{9D8B030D-6E8A-4147-A177-3AD203B41FA5}">
                      <a16:colId xmlns:a16="http://schemas.microsoft.com/office/drawing/2014/main" val="1242979511"/>
                    </a:ext>
                  </a:extLst>
                </a:gridCol>
                <a:gridCol w="1686190">
                  <a:extLst>
                    <a:ext uri="{9D8B030D-6E8A-4147-A177-3AD203B41FA5}">
                      <a16:colId xmlns:a16="http://schemas.microsoft.com/office/drawing/2014/main" val="558097184"/>
                    </a:ext>
                  </a:extLst>
                </a:gridCol>
                <a:gridCol w="1686190">
                  <a:extLst>
                    <a:ext uri="{9D8B030D-6E8A-4147-A177-3AD203B41FA5}">
                      <a16:colId xmlns:a16="http://schemas.microsoft.com/office/drawing/2014/main" val="210709351"/>
                    </a:ext>
                  </a:extLst>
                </a:gridCol>
                <a:gridCol w="1686190">
                  <a:extLst>
                    <a:ext uri="{9D8B030D-6E8A-4147-A177-3AD203B41FA5}">
                      <a16:colId xmlns:a16="http://schemas.microsoft.com/office/drawing/2014/main" val="51222232"/>
                    </a:ext>
                  </a:extLst>
                </a:gridCol>
                <a:gridCol w="1686190">
                  <a:extLst>
                    <a:ext uri="{9D8B030D-6E8A-4147-A177-3AD203B41FA5}">
                      <a16:colId xmlns:a16="http://schemas.microsoft.com/office/drawing/2014/main" val="655926181"/>
                    </a:ext>
                  </a:extLst>
                </a:gridCol>
              </a:tblGrid>
              <a:tr h="406575">
                <a:tc>
                  <a:txBody>
                    <a:bodyPr/>
                    <a:lstStyle/>
                    <a:p>
                      <a:r>
                        <a:rPr lang="en-CA" sz="1600" b="1" i="0" u="none" dirty="0" err="1">
                          <a:latin typeface="Calibri" panose="020F0502020204030204" pitchFamily="34" charset="0"/>
                          <a:cs typeface="Calibri" panose="020F0502020204030204" pitchFamily="34" charset="0"/>
                        </a:rPr>
                        <a:t>TotaAnnReturn</a:t>
                      </a:r>
                      <a:endParaRPr lang="en-CA" sz="1600" b="1" i="0" u="none" dirty="0">
                        <a:latin typeface="Calibri" panose="020F0502020204030204" pitchFamily="34" charset="0"/>
                        <a:cs typeface="Calibri" panose="020F0502020204030204" pitchFamily="34" charset="0"/>
                      </a:endParaRPr>
                    </a:p>
                  </a:txBody>
                  <a:tcPr>
                    <a:solidFill>
                      <a:schemeClr val="accent1">
                        <a:lumMod val="50000"/>
                      </a:schemeClr>
                    </a:solidFill>
                  </a:tcPr>
                </a:tc>
                <a:tc>
                  <a:txBody>
                    <a:bodyPr/>
                    <a:lstStyle/>
                    <a:p>
                      <a:r>
                        <a:rPr lang="en-CA" sz="1600" b="1" i="0" u="none">
                          <a:latin typeface="Calibri" panose="020F0502020204030204" pitchFamily="34" charset="0"/>
                          <a:cs typeface="Calibri" panose="020F0502020204030204" pitchFamily="34" charset="0"/>
                        </a:rPr>
                        <a:t>CAGR</a:t>
                      </a:r>
                      <a:endParaRPr lang="en-CA" sz="1600" b="1" i="0" u="none" dirty="0">
                        <a:latin typeface="Calibri" panose="020F0502020204030204" pitchFamily="34" charset="0"/>
                        <a:cs typeface="Calibri" panose="020F0502020204030204" pitchFamily="34" charset="0"/>
                      </a:endParaRPr>
                    </a:p>
                  </a:txBody>
                  <a:tcPr>
                    <a:solidFill>
                      <a:schemeClr val="accent1">
                        <a:lumMod val="50000"/>
                      </a:schemeClr>
                    </a:solidFill>
                  </a:tcPr>
                </a:tc>
                <a:tc>
                  <a:txBody>
                    <a:bodyPr/>
                    <a:lstStyle/>
                    <a:p>
                      <a:r>
                        <a:rPr lang="en-CA" sz="1600" b="1" i="0" u="none">
                          <a:latin typeface="Calibri" panose="020F0502020204030204" pitchFamily="34" charset="0"/>
                          <a:cs typeface="Calibri" panose="020F0502020204030204" pitchFamily="34" charset="0"/>
                        </a:rPr>
                        <a:t>Sharpe Ratio</a:t>
                      </a:r>
                      <a:endParaRPr lang="en-CA" sz="1600" b="1" i="0" u="none" dirty="0">
                        <a:latin typeface="Calibri" panose="020F0502020204030204" pitchFamily="34" charset="0"/>
                        <a:cs typeface="Calibri" panose="020F0502020204030204" pitchFamily="34" charset="0"/>
                      </a:endParaRPr>
                    </a:p>
                  </a:txBody>
                  <a:tcPr>
                    <a:solidFill>
                      <a:schemeClr val="accent1">
                        <a:lumMod val="50000"/>
                      </a:schemeClr>
                    </a:solidFill>
                  </a:tcPr>
                </a:tc>
                <a:tc>
                  <a:txBody>
                    <a:bodyPr/>
                    <a:lstStyle/>
                    <a:p>
                      <a:r>
                        <a:rPr lang="en-CA" sz="1600" b="1" i="0" u="none">
                          <a:latin typeface="Calibri" panose="020F0502020204030204" pitchFamily="34" charset="0"/>
                          <a:cs typeface="Calibri" panose="020F0502020204030204" pitchFamily="34" charset="0"/>
                        </a:rPr>
                        <a:t>Aperiods</a:t>
                      </a:r>
                      <a:endParaRPr lang="en-CA" sz="1600" b="1" i="0" u="none" dirty="0">
                        <a:latin typeface="Calibri" panose="020F0502020204030204" pitchFamily="34" charset="0"/>
                        <a:cs typeface="Calibri" panose="020F0502020204030204" pitchFamily="34" charset="0"/>
                      </a:endParaRPr>
                    </a:p>
                  </a:txBody>
                  <a:tcPr>
                    <a:solidFill>
                      <a:schemeClr val="accent1">
                        <a:lumMod val="50000"/>
                      </a:schemeClr>
                    </a:solidFill>
                  </a:tcPr>
                </a:tc>
                <a:tc>
                  <a:txBody>
                    <a:bodyPr/>
                    <a:lstStyle/>
                    <a:p>
                      <a:r>
                        <a:rPr lang="en-CA" sz="1600" b="1" i="0" u="none">
                          <a:latin typeface="Calibri" panose="020F0502020204030204" pitchFamily="34" charset="0"/>
                          <a:cs typeface="Calibri" panose="020F0502020204030204" pitchFamily="34" charset="0"/>
                        </a:rPr>
                        <a:t>Bperiods</a:t>
                      </a:r>
                      <a:endParaRPr lang="en-CA" sz="1600" b="1" i="0" u="none" dirty="0">
                        <a:latin typeface="Calibri" panose="020F0502020204030204" pitchFamily="34" charset="0"/>
                        <a:cs typeface="Calibri" panose="020F0502020204030204" pitchFamily="34" charset="0"/>
                      </a:endParaRPr>
                    </a:p>
                  </a:txBody>
                  <a:tcPr>
                    <a:solidFill>
                      <a:schemeClr val="accent1">
                        <a:lumMod val="50000"/>
                      </a:schemeClr>
                    </a:solidFill>
                  </a:tcPr>
                </a:tc>
                <a:tc>
                  <a:txBody>
                    <a:bodyPr/>
                    <a:lstStyle/>
                    <a:p>
                      <a:r>
                        <a:rPr lang="en-CA" sz="1600" b="1" i="0" u="none">
                          <a:latin typeface="Calibri" panose="020F0502020204030204" pitchFamily="34" charset="0"/>
                          <a:cs typeface="Calibri" panose="020F0502020204030204" pitchFamily="34" charset="0"/>
                        </a:rPr>
                        <a:t>Speriods</a:t>
                      </a:r>
                      <a:endParaRPr lang="en-CA" sz="1600" b="1" i="0" u="none" dirty="0">
                        <a:latin typeface="Calibri" panose="020F0502020204030204" pitchFamily="34" charset="0"/>
                        <a:cs typeface="Calibri" panose="020F0502020204030204" pitchFamily="34" charset="0"/>
                      </a:endParaRPr>
                    </a:p>
                  </a:txBody>
                  <a:tcPr>
                    <a:solidFill>
                      <a:schemeClr val="accent1">
                        <a:lumMod val="50000"/>
                      </a:schemeClr>
                    </a:solidFill>
                  </a:tcPr>
                </a:tc>
                <a:extLst>
                  <a:ext uri="{0D108BD9-81ED-4DB2-BD59-A6C34878D82A}">
                    <a16:rowId xmlns:a16="http://schemas.microsoft.com/office/drawing/2014/main" val="586172539"/>
                  </a:ext>
                </a:extLst>
              </a:tr>
              <a:tr h="406575">
                <a:tc>
                  <a:txBody>
                    <a:bodyPr/>
                    <a:lstStyle/>
                    <a:p>
                      <a:pPr marL="0" algn="r" defTabSz="914400" rtl="0" eaLnBrk="1" fontAlgn="b" latinLnBrk="0" hangingPunct="1"/>
                      <a:r>
                        <a:rPr lang="en-CA" sz="1600" b="0" i="0" u="none" strike="noStrike" kern="1200" dirty="0">
                          <a:solidFill>
                            <a:srgbClr val="000000"/>
                          </a:solidFill>
                          <a:effectLst/>
                          <a:latin typeface="Calibri" panose="020F0502020204030204" pitchFamily="34" charset="0"/>
                          <a:ea typeface="+mn-ea"/>
                          <a:cs typeface="+mn-cs"/>
                        </a:rPr>
                        <a:t>53.99494</a:t>
                      </a:r>
                    </a:p>
                  </a:txBody>
                  <a:tcPr marL="6350" marR="6350" marT="6350" marB="0" anchor="b"/>
                </a:tc>
                <a:tc>
                  <a:txBody>
                    <a:bodyPr/>
                    <a:lstStyle/>
                    <a:p>
                      <a:pPr marL="0" algn="r" defTabSz="914400" rtl="0" eaLnBrk="1" fontAlgn="b" latinLnBrk="0" hangingPunct="1"/>
                      <a:r>
                        <a:rPr lang="en-CA" sz="1600" b="0" i="0" u="none" strike="noStrike" kern="1200">
                          <a:solidFill>
                            <a:srgbClr val="000000"/>
                          </a:solidFill>
                          <a:effectLst/>
                          <a:latin typeface="Calibri" panose="020F0502020204030204" pitchFamily="34" charset="0"/>
                          <a:ea typeface="+mn-ea"/>
                          <a:cs typeface="+mn-cs"/>
                        </a:rPr>
                        <a:t>24.11</a:t>
                      </a:r>
                    </a:p>
                  </a:txBody>
                  <a:tcPr marL="6350" marR="6350" marT="6350" marB="0" anchor="b"/>
                </a:tc>
                <a:tc>
                  <a:txBody>
                    <a:bodyPr/>
                    <a:lstStyle/>
                    <a:p>
                      <a:pPr marL="0" algn="r" defTabSz="914400" rtl="0" eaLnBrk="1" fontAlgn="b" latinLnBrk="0" hangingPunct="1"/>
                      <a:r>
                        <a:rPr lang="en-CA" sz="1600" b="0" i="0" u="none" strike="noStrike" kern="1200">
                          <a:solidFill>
                            <a:srgbClr val="000000"/>
                          </a:solidFill>
                          <a:effectLst/>
                          <a:latin typeface="Calibri" panose="020F0502020204030204" pitchFamily="34" charset="0"/>
                          <a:ea typeface="+mn-ea"/>
                          <a:cs typeface="+mn-cs"/>
                        </a:rPr>
                        <a:t>1.75</a:t>
                      </a:r>
                    </a:p>
                  </a:txBody>
                  <a:tcPr marL="6350" marR="6350" marT="6350" marB="0" anchor="b"/>
                </a:tc>
                <a:tc>
                  <a:txBody>
                    <a:bodyPr/>
                    <a:lstStyle/>
                    <a:p>
                      <a:pPr marL="0" algn="r" defTabSz="914400" rtl="0" eaLnBrk="1" fontAlgn="b" latinLnBrk="0" hangingPunct="1"/>
                      <a:r>
                        <a:rPr lang="en-CA" sz="1600" b="0" i="0" u="none" strike="noStrike" kern="1200">
                          <a:solidFill>
                            <a:srgbClr val="000000"/>
                          </a:solidFill>
                          <a:effectLst/>
                          <a:latin typeface="Calibri" panose="020F0502020204030204" pitchFamily="34" charset="0"/>
                          <a:ea typeface="+mn-ea"/>
                          <a:cs typeface="+mn-cs"/>
                        </a:rPr>
                        <a:t>10</a:t>
                      </a:r>
                    </a:p>
                  </a:txBody>
                  <a:tcPr marL="6350" marR="6350" marT="6350" marB="0" anchor="b"/>
                </a:tc>
                <a:tc>
                  <a:txBody>
                    <a:bodyPr/>
                    <a:lstStyle/>
                    <a:p>
                      <a:pPr marL="0" algn="r" defTabSz="914400" rtl="0" eaLnBrk="1" fontAlgn="b" latinLnBrk="0" hangingPunct="1"/>
                      <a:r>
                        <a:rPr lang="en-CA" sz="1600" b="0" i="0" u="none" strike="noStrike" kern="1200">
                          <a:solidFill>
                            <a:srgbClr val="000000"/>
                          </a:solidFill>
                          <a:effectLst/>
                          <a:latin typeface="Calibri" panose="020F0502020204030204" pitchFamily="34" charset="0"/>
                          <a:ea typeface="+mn-ea"/>
                          <a:cs typeface="+mn-cs"/>
                        </a:rPr>
                        <a:t>20</a:t>
                      </a:r>
                    </a:p>
                  </a:txBody>
                  <a:tcPr marL="6350" marR="6350" marT="6350" marB="0" anchor="b"/>
                </a:tc>
                <a:tc>
                  <a:txBody>
                    <a:bodyPr/>
                    <a:lstStyle/>
                    <a:p>
                      <a:pPr marL="0" algn="r" defTabSz="914400" rtl="0" eaLnBrk="1" fontAlgn="b" latinLnBrk="0" hangingPunct="1"/>
                      <a:r>
                        <a:rPr lang="en-CA" sz="1600" b="0" i="0" u="none" strike="noStrike" kern="1200">
                          <a:solidFill>
                            <a:srgbClr val="000000"/>
                          </a:solidFill>
                          <a:effectLst/>
                          <a:latin typeface="Calibri" panose="020F0502020204030204" pitchFamily="34" charset="0"/>
                          <a:ea typeface="+mn-ea"/>
                          <a:cs typeface="+mn-cs"/>
                        </a:rPr>
                        <a:t>10</a:t>
                      </a:r>
                    </a:p>
                  </a:txBody>
                  <a:tcPr marL="6350" marR="6350" marT="6350" marB="0" anchor="b"/>
                </a:tc>
                <a:extLst>
                  <a:ext uri="{0D108BD9-81ED-4DB2-BD59-A6C34878D82A}">
                    <a16:rowId xmlns:a16="http://schemas.microsoft.com/office/drawing/2014/main" val="684439890"/>
                  </a:ext>
                </a:extLst>
              </a:tr>
              <a:tr h="406575">
                <a:tc>
                  <a:txBody>
                    <a:bodyPr/>
                    <a:lstStyle/>
                    <a:p>
                      <a:pPr marL="0" algn="r" defTabSz="914400" rtl="0" eaLnBrk="1" fontAlgn="b" latinLnBrk="0" hangingPunct="1"/>
                      <a:r>
                        <a:rPr lang="en-CA" sz="1600" b="0" i="0" u="none" strike="noStrike" kern="1200" dirty="0">
                          <a:solidFill>
                            <a:srgbClr val="000000"/>
                          </a:solidFill>
                          <a:effectLst/>
                          <a:latin typeface="Calibri" panose="020F0502020204030204" pitchFamily="34" charset="0"/>
                          <a:ea typeface="+mn-ea"/>
                          <a:cs typeface="+mn-cs"/>
                        </a:rPr>
                        <a:t>53.99494</a:t>
                      </a:r>
                    </a:p>
                  </a:txBody>
                  <a:tcPr marL="6350" marR="6350" marT="6350" marB="0" anchor="b"/>
                </a:tc>
                <a:tc>
                  <a:txBody>
                    <a:bodyPr/>
                    <a:lstStyle/>
                    <a:p>
                      <a:pPr marL="0" algn="r" defTabSz="914400" rtl="0" eaLnBrk="1" fontAlgn="b" latinLnBrk="0" hangingPunct="1"/>
                      <a:r>
                        <a:rPr lang="en-CA" sz="1600" b="0" i="0" u="none" strike="noStrike" kern="1200">
                          <a:solidFill>
                            <a:srgbClr val="000000"/>
                          </a:solidFill>
                          <a:effectLst/>
                          <a:latin typeface="Calibri" panose="020F0502020204030204" pitchFamily="34" charset="0"/>
                          <a:ea typeface="+mn-ea"/>
                          <a:cs typeface="+mn-cs"/>
                        </a:rPr>
                        <a:t>24.11</a:t>
                      </a:r>
                    </a:p>
                  </a:txBody>
                  <a:tcPr marL="6350" marR="6350" marT="6350" marB="0" anchor="b"/>
                </a:tc>
                <a:tc>
                  <a:txBody>
                    <a:bodyPr/>
                    <a:lstStyle/>
                    <a:p>
                      <a:pPr marL="0" algn="r" defTabSz="914400" rtl="0" eaLnBrk="1" fontAlgn="b" latinLnBrk="0" hangingPunct="1"/>
                      <a:r>
                        <a:rPr lang="en-CA" sz="1600" b="0" i="0" u="none" strike="noStrike" kern="1200">
                          <a:solidFill>
                            <a:srgbClr val="000000"/>
                          </a:solidFill>
                          <a:effectLst/>
                          <a:latin typeface="Calibri" panose="020F0502020204030204" pitchFamily="34" charset="0"/>
                          <a:ea typeface="+mn-ea"/>
                          <a:cs typeface="+mn-cs"/>
                        </a:rPr>
                        <a:t>1.75</a:t>
                      </a:r>
                    </a:p>
                  </a:txBody>
                  <a:tcPr marL="6350" marR="6350" marT="6350" marB="0" anchor="b"/>
                </a:tc>
                <a:tc>
                  <a:txBody>
                    <a:bodyPr/>
                    <a:lstStyle/>
                    <a:p>
                      <a:pPr marL="0" algn="r" defTabSz="914400" rtl="0" eaLnBrk="1" fontAlgn="b" latinLnBrk="0" hangingPunct="1"/>
                      <a:r>
                        <a:rPr lang="en-CA" sz="1600" b="0" i="0" u="none" strike="noStrike" kern="1200">
                          <a:solidFill>
                            <a:srgbClr val="000000"/>
                          </a:solidFill>
                          <a:effectLst/>
                          <a:latin typeface="Calibri" panose="020F0502020204030204" pitchFamily="34" charset="0"/>
                          <a:ea typeface="+mn-ea"/>
                          <a:cs typeface="+mn-cs"/>
                        </a:rPr>
                        <a:t>20</a:t>
                      </a:r>
                    </a:p>
                  </a:txBody>
                  <a:tcPr marL="6350" marR="6350" marT="6350" marB="0" anchor="b"/>
                </a:tc>
                <a:tc>
                  <a:txBody>
                    <a:bodyPr/>
                    <a:lstStyle/>
                    <a:p>
                      <a:pPr marL="0" algn="r" defTabSz="914400" rtl="0" eaLnBrk="1" fontAlgn="b" latinLnBrk="0" hangingPunct="1"/>
                      <a:r>
                        <a:rPr lang="en-CA" sz="1600" b="0" i="0" u="none" strike="noStrike" kern="1200">
                          <a:solidFill>
                            <a:srgbClr val="000000"/>
                          </a:solidFill>
                          <a:effectLst/>
                          <a:latin typeface="Calibri" panose="020F0502020204030204" pitchFamily="34" charset="0"/>
                          <a:ea typeface="+mn-ea"/>
                          <a:cs typeface="+mn-cs"/>
                        </a:rPr>
                        <a:t>10</a:t>
                      </a:r>
                    </a:p>
                  </a:txBody>
                  <a:tcPr marL="6350" marR="6350" marT="6350" marB="0" anchor="b"/>
                </a:tc>
                <a:tc>
                  <a:txBody>
                    <a:bodyPr/>
                    <a:lstStyle/>
                    <a:p>
                      <a:pPr marL="0" algn="r" defTabSz="914400" rtl="0" eaLnBrk="1" fontAlgn="b" latinLnBrk="0" hangingPunct="1"/>
                      <a:r>
                        <a:rPr lang="en-CA" sz="1600" b="0" i="0" u="none" strike="noStrike" kern="1200">
                          <a:solidFill>
                            <a:srgbClr val="000000"/>
                          </a:solidFill>
                          <a:effectLst/>
                          <a:latin typeface="Calibri" panose="020F0502020204030204" pitchFamily="34" charset="0"/>
                          <a:ea typeface="+mn-ea"/>
                          <a:cs typeface="+mn-cs"/>
                        </a:rPr>
                        <a:t>10</a:t>
                      </a:r>
                    </a:p>
                  </a:txBody>
                  <a:tcPr marL="6350" marR="6350" marT="6350" marB="0" anchor="b"/>
                </a:tc>
                <a:extLst>
                  <a:ext uri="{0D108BD9-81ED-4DB2-BD59-A6C34878D82A}">
                    <a16:rowId xmlns:a16="http://schemas.microsoft.com/office/drawing/2014/main" val="3303055297"/>
                  </a:ext>
                </a:extLst>
              </a:tr>
              <a:tr h="406575">
                <a:tc>
                  <a:txBody>
                    <a:bodyPr/>
                    <a:lstStyle/>
                    <a:p>
                      <a:pPr marL="0" algn="r" defTabSz="914400" rtl="0" eaLnBrk="1" fontAlgn="b" latinLnBrk="0" hangingPunct="1"/>
                      <a:r>
                        <a:rPr lang="en-CA" sz="1600" b="0" i="0" u="none" strike="noStrike" kern="1200" dirty="0">
                          <a:solidFill>
                            <a:srgbClr val="000000"/>
                          </a:solidFill>
                          <a:effectLst/>
                          <a:latin typeface="Calibri" panose="020F0502020204030204" pitchFamily="34" charset="0"/>
                          <a:ea typeface="+mn-ea"/>
                          <a:cs typeface="+mn-cs"/>
                        </a:rPr>
                        <a:t>52.77655</a:t>
                      </a:r>
                    </a:p>
                  </a:txBody>
                  <a:tcPr marL="6350" marR="6350" marT="6350" marB="0" anchor="b"/>
                </a:tc>
                <a:tc>
                  <a:txBody>
                    <a:bodyPr/>
                    <a:lstStyle/>
                    <a:p>
                      <a:pPr marL="0" algn="r" defTabSz="914400" rtl="0" eaLnBrk="1" fontAlgn="b" latinLnBrk="0" hangingPunct="1"/>
                      <a:r>
                        <a:rPr lang="en-CA" sz="1600" b="0" i="0" u="none" strike="noStrike" kern="1200">
                          <a:solidFill>
                            <a:srgbClr val="000000"/>
                          </a:solidFill>
                          <a:effectLst/>
                          <a:latin typeface="Calibri" panose="020F0502020204030204" pitchFamily="34" charset="0"/>
                          <a:ea typeface="+mn-ea"/>
                          <a:cs typeface="+mn-cs"/>
                        </a:rPr>
                        <a:t>23.8</a:t>
                      </a:r>
                    </a:p>
                  </a:txBody>
                  <a:tcPr marL="6350" marR="6350" marT="6350" marB="0" anchor="b"/>
                </a:tc>
                <a:tc>
                  <a:txBody>
                    <a:bodyPr/>
                    <a:lstStyle/>
                    <a:p>
                      <a:pPr marL="0" algn="r" defTabSz="914400" rtl="0" eaLnBrk="1" fontAlgn="b" latinLnBrk="0" hangingPunct="1"/>
                      <a:r>
                        <a:rPr lang="en-CA" sz="1600" b="0" i="0" u="none" strike="noStrike" kern="1200">
                          <a:solidFill>
                            <a:srgbClr val="000000"/>
                          </a:solidFill>
                          <a:effectLst/>
                          <a:latin typeface="Calibri" panose="020F0502020204030204" pitchFamily="34" charset="0"/>
                          <a:ea typeface="+mn-ea"/>
                          <a:cs typeface="+mn-cs"/>
                        </a:rPr>
                        <a:t>1.71</a:t>
                      </a:r>
                    </a:p>
                  </a:txBody>
                  <a:tcPr marL="6350" marR="6350" marT="6350" marB="0" anchor="b"/>
                </a:tc>
                <a:tc>
                  <a:txBody>
                    <a:bodyPr/>
                    <a:lstStyle/>
                    <a:p>
                      <a:pPr marL="0" algn="r" defTabSz="914400" rtl="0" eaLnBrk="1" fontAlgn="b" latinLnBrk="0" hangingPunct="1"/>
                      <a:r>
                        <a:rPr lang="en-CA" sz="1600" b="0" i="0" u="none" strike="noStrike" kern="1200">
                          <a:solidFill>
                            <a:srgbClr val="000000"/>
                          </a:solidFill>
                          <a:effectLst/>
                          <a:latin typeface="Calibri" panose="020F0502020204030204" pitchFamily="34" charset="0"/>
                          <a:ea typeface="+mn-ea"/>
                          <a:cs typeface="+mn-cs"/>
                        </a:rPr>
                        <a:t>10</a:t>
                      </a:r>
                    </a:p>
                  </a:txBody>
                  <a:tcPr marL="6350" marR="6350" marT="6350" marB="0" anchor="b"/>
                </a:tc>
                <a:tc>
                  <a:txBody>
                    <a:bodyPr/>
                    <a:lstStyle/>
                    <a:p>
                      <a:pPr marL="0" algn="r" defTabSz="914400" rtl="0" eaLnBrk="1" fontAlgn="b" latinLnBrk="0" hangingPunct="1"/>
                      <a:r>
                        <a:rPr lang="en-CA" sz="1600" b="0" i="0" u="none" strike="noStrike" kern="1200">
                          <a:solidFill>
                            <a:srgbClr val="000000"/>
                          </a:solidFill>
                          <a:effectLst/>
                          <a:latin typeface="Calibri" panose="020F0502020204030204" pitchFamily="34" charset="0"/>
                          <a:ea typeface="+mn-ea"/>
                          <a:cs typeface="+mn-cs"/>
                        </a:rPr>
                        <a:t>30</a:t>
                      </a:r>
                    </a:p>
                  </a:txBody>
                  <a:tcPr marL="6350" marR="6350" marT="6350" marB="0" anchor="b"/>
                </a:tc>
                <a:tc>
                  <a:txBody>
                    <a:bodyPr/>
                    <a:lstStyle/>
                    <a:p>
                      <a:pPr marL="0" algn="r" defTabSz="914400" rtl="0" eaLnBrk="1" fontAlgn="b" latinLnBrk="0" hangingPunct="1"/>
                      <a:r>
                        <a:rPr lang="en-CA" sz="1600" b="0" i="0" u="none" strike="noStrike" kern="1200">
                          <a:solidFill>
                            <a:srgbClr val="000000"/>
                          </a:solidFill>
                          <a:effectLst/>
                          <a:latin typeface="Calibri" panose="020F0502020204030204" pitchFamily="34" charset="0"/>
                          <a:ea typeface="+mn-ea"/>
                          <a:cs typeface="+mn-cs"/>
                        </a:rPr>
                        <a:t>30</a:t>
                      </a:r>
                    </a:p>
                  </a:txBody>
                  <a:tcPr marL="6350" marR="6350" marT="6350" marB="0" anchor="b"/>
                </a:tc>
                <a:extLst>
                  <a:ext uri="{0D108BD9-81ED-4DB2-BD59-A6C34878D82A}">
                    <a16:rowId xmlns:a16="http://schemas.microsoft.com/office/drawing/2014/main" val="3421863013"/>
                  </a:ext>
                </a:extLst>
              </a:tr>
              <a:tr h="406575">
                <a:tc>
                  <a:txBody>
                    <a:bodyPr/>
                    <a:lstStyle/>
                    <a:p>
                      <a:pPr marL="0" algn="r" defTabSz="914400" rtl="0" eaLnBrk="1" fontAlgn="b" latinLnBrk="0" hangingPunct="1"/>
                      <a:r>
                        <a:rPr lang="en-CA" sz="1600" b="0" i="0" u="none" strike="noStrike" kern="1200">
                          <a:solidFill>
                            <a:srgbClr val="000000"/>
                          </a:solidFill>
                          <a:effectLst/>
                          <a:latin typeface="Calibri" panose="020F0502020204030204" pitchFamily="34" charset="0"/>
                          <a:ea typeface="+mn-ea"/>
                          <a:cs typeface="+mn-cs"/>
                        </a:rPr>
                        <a:t>52.77655</a:t>
                      </a:r>
                    </a:p>
                  </a:txBody>
                  <a:tcPr marL="6350" marR="6350" marT="6350" marB="0" anchor="b"/>
                </a:tc>
                <a:tc>
                  <a:txBody>
                    <a:bodyPr/>
                    <a:lstStyle/>
                    <a:p>
                      <a:pPr marL="0" algn="r" defTabSz="914400" rtl="0" eaLnBrk="1" fontAlgn="b" latinLnBrk="0" hangingPunct="1"/>
                      <a:r>
                        <a:rPr lang="en-CA" sz="1600" b="0" i="0" u="none" strike="noStrike" kern="1200">
                          <a:solidFill>
                            <a:srgbClr val="000000"/>
                          </a:solidFill>
                          <a:effectLst/>
                          <a:latin typeface="Calibri" panose="020F0502020204030204" pitchFamily="34" charset="0"/>
                          <a:ea typeface="+mn-ea"/>
                          <a:cs typeface="+mn-cs"/>
                        </a:rPr>
                        <a:t>23.8</a:t>
                      </a:r>
                    </a:p>
                  </a:txBody>
                  <a:tcPr marL="6350" marR="6350" marT="6350" marB="0" anchor="b"/>
                </a:tc>
                <a:tc>
                  <a:txBody>
                    <a:bodyPr/>
                    <a:lstStyle/>
                    <a:p>
                      <a:pPr marL="0" algn="r" defTabSz="914400" rtl="0" eaLnBrk="1" fontAlgn="b" latinLnBrk="0" hangingPunct="1"/>
                      <a:r>
                        <a:rPr lang="en-CA" sz="1600" b="0" i="0" u="none" strike="noStrike" kern="1200" dirty="0">
                          <a:solidFill>
                            <a:srgbClr val="000000"/>
                          </a:solidFill>
                          <a:effectLst/>
                          <a:latin typeface="Calibri" panose="020F0502020204030204" pitchFamily="34" charset="0"/>
                          <a:ea typeface="+mn-ea"/>
                          <a:cs typeface="+mn-cs"/>
                        </a:rPr>
                        <a:t>1.71</a:t>
                      </a:r>
                    </a:p>
                  </a:txBody>
                  <a:tcPr marL="6350" marR="6350" marT="6350" marB="0" anchor="b"/>
                </a:tc>
                <a:tc>
                  <a:txBody>
                    <a:bodyPr/>
                    <a:lstStyle/>
                    <a:p>
                      <a:pPr marL="0" algn="r" defTabSz="914400" rtl="0" eaLnBrk="1" fontAlgn="b" latinLnBrk="0" hangingPunct="1"/>
                      <a:r>
                        <a:rPr lang="en-CA" sz="1600" b="0" i="0" u="none" strike="noStrike" kern="1200">
                          <a:solidFill>
                            <a:srgbClr val="000000"/>
                          </a:solidFill>
                          <a:effectLst/>
                          <a:latin typeface="Calibri" panose="020F0502020204030204" pitchFamily="34" charset="0"/>
                          <a:ea typeface="+mn-ea"/>
                          <a:cs typeface="+mn-cs"/>
                        </a:rPr>
                        <a:t>30</a:t>
                      </a:r>
                    </a:p>
                  </a:txBody>
                  <a:tcPr marL="6350" marR="6350" marT="6350" marB="0" anchor="b"/>
                </a:tc>
                <a:tc>
                  <a:txBody>
                    <a:bodyPr/>
                    <a:lstStyle/>
                    <a:p>
                      <a:pPr marL="0" algn="r" defTabSz="914400" rtl="0" eaLnBrk="1" fontAlgn="b" latinLnBrk="0" hangingPunct="1"/>
                      <a:r>
                        <a:rPr lang="en-CA" sz="1600" b="0" i="0" u="none" strike="noStrike" kern="1200">
                          <a:solidFill>
                            <a:srgbClr val="000000"/>
                          </a:solidFill>
                          <a:effectLst/>
                          <a:latin typeface="Calibri" panose="020F0502020204030204" pitchFamily="34" charset="0"/>
                          <a:ea typeface="+mn-ea"/>
                          <a:cs typeface="+mn-cs"/>
                        </a:rPr>
                        <a:t>10</a:t>
                      </a:r>
                    </a:p>
                  </a:txBody>
                  <a:tcPr marL="6350" marR="6350" marT="6350" marB="0" anchor="b"/>
                </a:tc>
                <a:tc>
                  <a:txBody>
                    <a:bodyPr/>
                    <a:lstStyle/>
                    <a:p>
                      <a:pPr marL="0" algn="r" defTabSz="914400" rtl="0" eaLnBrk="1" fontAlgn="b" latinLnBrk="0" hangingPunct="1"/>
                      <a:r>
                        <a:rPr lang="en-CA" sz="1600" b="0" i="0" u="none" strike="noStrike" kern="1200">
                          <a:solidFill>
                            <a:srgbClr val="000000"/>
                          </a:solidFill>
                          <a:effectLst/>
                          <a:latin typeface="Calibri" panose="020F0502020204030204" pitchFamily="34" charset="0"/>
                          <a:ea typeface="+mn-ea"/>
                          <a:cs typeface="+mn-cs"/>
                        </a:rPr>
                        <a:t>30</a:t>
                      </a:r>
                    </a:p>
                  </a:txBody>
                  <a:tcPr marL="6350" marR="6350" marT="6350" marB="0" anchor="b"/>
                </a:tc>
                <a:extLst>
                  <a:ext uri="{0D108BD9-81ED-4DB2-BD59-A6C34878D82A}">
                    <a16:rowId xmlns:a16="http://schemas.microsoft.com/office/drawing/2014/main" val="1055685187"/>
                  </a:ext>
                </a:extLst>
              </a:tr>
              <a:tr h="406575">
                <a:tc>
                  <a:txBody>
                    <a:bodyPr/>
                    <a:lstStyle/>
                    <a:p>
                      <a:pPr marL="0" algn="r" defTabSz="914400" rtl="0" eaLnBrk="1" fontAlgn="b" latinLnBrk="0" hangingPunct="1"/>
                      <a:r>
                        <a:rPr lang="en-CA" sz="1600" b="0" i="0" u="none" strike="noStrike" kern="1200">
                          <a:solidFill>
                            <a:srgbClr val="000000"/>
                          </a:solidFill>
                          <a:effectLst/>
                          <a:latin typeface="Calibri" panose="020F0502020204030204" pitchFamily="34" charset="0"/>
                          <a:ea typeface="+mn-ea"/>
                          <a:cs typeface="+mn-cs"/>
                        </a:rPr>
                        <a:t>52.00436</a:t>
                      </a:r>
                    </a:p>
                  </a:txBody>
                  <a:tcPr marL="6350" marR="6350" marT="6350" marB="0" anchor="b"/>
                </a:tc>
                <a:tc>
                  <a:txBody>
                    <a:bodyPr/>
                    <a:lstStyle/>
                    <a:p>
                      <a:pPr marL="0" algn="r" defTabSz="914400" rtl="0" eaLnBrk="1" fontAlgn="b" latinLnBrk="0" hangingPunct="1"/>
                      <a:r>
                        <a:rPr lang="en-CA" sz="1600" b="0" i="0" u="none" strike="noStrike" kern="1200">
                          <a:solidFill>
                            <a:srgbClr val="000000"/>
                          </a:solidFill>
                          <a:effectLst/>
                          <a:latin typeface="Calibri" panose="020F0502020204030204" pitchFamily="34" charset="0"/>
                          <a:ea typeface="+mn-ea"/>
                          <a:cs typeface="+mn-cs"/>
                        </a:rPr>
                        <a:t>23.6</a:t>
                      </a:r>
                    </a:p>
                  </a:txBody>
                  <a:tcPr marL="6350" marR="6350" marT="6350" marB="0" anchor="b"/>
                </a:tc>
                <a:tc>
                  <a:txBody>
                    <a:bodyPr/>
                    <a:lstStyle/>
                    <a:p>
                      <a:pPr marL="0" algn="r" defTabSz="914400" rtl="0" eaLnBrk="1" fontAlgn="b" latinLnBrk="0" hangingPunct="1"/>
                      <a:r>
                        <a:rPr lang="en-CA" sz="1600" b="0" i="0" u="none" strike="noStrike" kern="1200">
                          <a:solidFill>
                            <a:srgbClr val="000000"/>
                          </a:solidFill>
                          <a:effectLst/>
                          <a:latin typeface="Calibri" panose="020F0502020204030204" pitchFamily="34" charset="0"/>
                          <a:ea typeface="+mn-ea"/>
                          <a:cs typeface="+mn-cs"/>
                        </a:rPr>
                        <a:t>1.71</a:t>
                      </a:r>
                    </a:p>
                  </a:txBody>
                  <a:tcPr marL="6350" marR="6350" marT="6350" marB="0" anchor="b"/>
                </a:tc>
                <a:tc>
                  <a:txBody>
                    <a:bodyPr/>
                    <a:lstStyle/>
                    <a:p>
                      <a:pPr marL="0" algn="r" defTabSz="914400" rtl="0" eaLnBrk="1" fontAlgn="b" latinLnBrk="0" hangingPunct="1"/>
                      <a:r>
                        <a:rPr lang="en-CA" sz="1600" b="0" i="0" u="none" strike="noStrike" kern="1200" dirty="0">
                          <a:solidFill>
                            <a:srgbClr val="000000"/>
                          </a:solidFill>
                          <a:effectLst/>
                          <a:latin typeface="Calibri" panose="020F0502020204030204" pitchFamily="34" charset="0"/>
                          <a:ea typeface="+mn-ea"/>
                          <a:cs typeface="+mn-cs"/>
                        </a:rPr>
                        <a:t>10</a:t>
                      </a:r>
                    </a:p>
                  </a:txBody>
                  <a:tcPr marL="6350" marR="6350" marT="6350" marB="0" anchor="b"/>
                </a:tc>
                <a:tc>
                  <a:txBody>
                    <a:bodyPr/>
                    <a:lstStyle/>
                    <a:p>
                      <a:pPr marL="0" algn="r" defTabSz="914400" rtl="0" eaLnBrk="1" fontAlgn="b" latinLnBrk="0" hangingPunct="1"/>
                      <a:r>
                        <a:rPr lang="en-CA" sz="1600" b="0" i="0" u="none" strike="noStrike" kern="1200">
                          <a:solidFill>
                            <a:srgbClr val="000000"/>
                          </a:solidFill>
                          <a:effectLst/>
                          <a:latin typeface="Calibri" panose="020F0502020204030204" pitchFamily="34" charset="0"/>
                          <a:ea typeface="+mn-ea"/>
                          <a:cs typeface="+mn-cs"/>
                        </a:rPr>
                        <a:t>30</a:t>
                      </a:r>
                    </a:p>
                  </a:txBody>
                  <a:tcPr marL="6350" marR="6350" marT="6350" marB="0" anchor="b"/>
                </a:tc>
                <a:tc>
                  <a:txBody>
                    <a:bodyPr/>
                    <a:lstStyle/>
                    <a:p>
                      <a:pPr marL="0" algn="r" defTabSz="914400" rtl="0" eaLnBrk="1" fontAlgn="b" latinLnBrk="0" hangingPunct="1"/>
                      <a:r>
                        <a:rPr lang="en-CA" sz="1600" b="0" i="0" u="none" strike="noStrike" kern="1200">
                          <a:solidFill>
                            <a:srgbClr val="000000"/>
                          </a:solidFill>
                          <a:effectLst/>
                          <a:latin typeface="Calibri" panose="020F0502020204030204" pitchFamily="34" charset="0"/>
                          <a:ea typeface="+mn-ea"/>
                          <a:cs typeface="+mn-cs"/>
                        </a:rPr>
                        <a:t>10</a:t>
                      </a:r>
                    </a:p>
                  </a:txBody>
                  <a:tcPr marL="6350" marR="6350" marT="6350" marB="0" anchor="b"/>
                </a:tc>
                <a:extLst>
                  <a:ext uri="{0D108BD9-81ED-4DB2-BD59-A6C34878D82A}">
                    <a16:rowId xmlns:a16="http://schemas.microsoft.com/office/drawing/2014/main" val="3695485181"/>
                  </a:ext>
                </a:extLst>
              </a:tr>
              <a:tr h="406575">
                <a:tc>
                  <a:txBody>
                    <a:bodyPr/>
                    <a:lstStyle/>
                    <a:p>
                      <a:pPr marL="0" algn="r" defTabSz="914400" rtl="0" eaLnBrk="1" fontAlgn="b" latinLnBrk="0" hangingPunct="1"/>
                      <a:r>
                        <a:rPr lang="en-CA" sz="1600" b="0" i="0" u="none" strike="noStrike" kern="1200">
                          <a:solidFill>
                            <a:srgbClr val="000000"/>
                          </a:solidFill>
                          <a:effectLst/>
                          <a:latin typeface="Calibri" panose="020F0502020204030204" pitchFamily="34" charset="0"/>
                          <a:ea typeface="+mn-ea"/>
                          <a:cs typeface="+mn-cs"/>
                        </a:rPr>
                        <a:t>52.00436</a:t>
                      </a:r>
                    </a:p>
                  </a:txBody>
                  <a:tcPr marL="6350" marR="6350" marT="6350" marB="0" anchor="b"/>
                </a:tc>
                <a:tc>
                  <a:txBody>
                    <a:bodyPr/>
                    <a:lstStyle/>
                    <a:p>
                      <a:pPr marL="0" algn="r" defTabSz="914400" rtl="0" eaLnBrk="1" fontAlgn="b" latinLnBrk="0" hangingPunct="1"/>
                      <a:r>
                        <a:rPr lang="en-CA" sz="1600" b="0" i="0" u="none" strike="noStrike" kern="1200">
                          <a:solidFill>
                            <a:srgbClr val="000000"/>
                          </a:solidFill>
                          <a:effectLst/>
                          <a:latin typeface="Calibri" panose="020F0502020204030204" pitchFamily="34" charset="0"/>
                          <a:ea typeface="+mn-ea"/>
                          <a:cs typeface="+mn-cs"/>
                        </a:rPr>
                        <a:t>23.6</a:t>
                      </a:r>
                    </a:p>
                  </a:txBody>
                  <a:tcPr marL="6350" marR="6350" marT="6350" marB="0" anchor="b"/>
                </a:tc>
                <a:tc>
                  <a:txBody>
                    <a:bodyPr/>
                    <a:lstStyle/>
                    <a:p>
                      <a:pPr marL="0" algn="r" defTabSz="914400" rtl="0" eaLnBrk="1" fontAlgn="b" latinLnBrk="0" hangingPunct="1"/>
                      <a:r>
                        <a:rPr lang="en-CA" sz="1600" b="0" i="0" u="none" strike="noStrike" kern="1200">
                          <a:solidFill>
                            <a:srgbClr val="000000"/>
                          </a:solidFill>
                          <a:effectLst/>
                          <a:latin typeface="Calibri" panose="020F0502020204030204" pitchFamily="34" charset="0"/>
                          <a:ea typeface="+mn-ea"/>
                          <a:cs typeface="+mn-cs"/>
                        </a:rPr>
                        <a:t>1.71</a:t>
                      </a:r>
                    </a:p>
                  </a:txBody>
                  <a:tcPr marL="6350" marR="6350" marT="6350" marB="0" anchor="b"/>
                </a:tc>
                <a:tc>
                  <a:txBody>
                    <a:bodyPr/>
                    <a:lstStyle/>
                    <a:p>
                      <a:pPr marL="0" algn="r" defTabSz="914400" rtl="0" eaLnBrk="1" fontAlgn="b" latinLnBrk="0" hangingPunct="1"/>
                      <a:r>
                        <a:rPr lang="en-CA" sz="1600" b="0" i="0" u="none" strike="noStrike" kern="1200" dirty="0">
                          <a:solidFill>
                            <a:srgbClr val="000000"/>
                          </a:solidFill>
                          <a:effectLst/>
                          <a:latin typeface="Calibri" panose="020F0502020204030204" pitchFamily="34" charset="0"/>
                          <a:ea typeface="+mn-ea"/>
                          <a:cs typeface="+mn-cs"/>
                        </a:rPr>
                        <a:t>30</a:t>
                      </a:r>
                    </a:p>
                  </a:txBody>
                  <a:tcPr marL="6350" marR="6350" marT="6350" marB="0" anchor="b"/>
                </a:tc>
                <a:tc>
                  <a:txBody>
                    <a:bodyPr/>
                    <a:lstStyle/>
                    <a:p>
                      <a:pPr marL="0" algn="r" defTabSz="914400" rtl="0" eaLnBrk="1" fontAlgn="b" latinLnBrk="0" hangingPunct="1"/>
                      <a:r>
                        <a:rPr lang="en-CA" sz="1600" b="0" i="0" u="none" strike="noStrike" kern="1200">
                          <a:solidFill>
                            <a:srgbClr val="000000"/>
                          </a:solidFill>
                          <a:effectLst/>
                          <a:latin typeface="Calibri" panose="020F0502020204030204" pitchFamily="34" charset="0"/>
                          <a:ea typeface="+mn-ea"/>
                          <a:cs typeface="+mn-cs"/>
                        </a:rPr>
                        <a:t>10</a:t>
                      </a:r>
                    </a:p>
                  </a:txBody>
                  <a:tcPr marL="6350" marR="6350" marT="6350" marB="0" anchor="b"/>
                </a:tc>
                <a:tc>
                  <a:txBody>
                    <a:bodyPr/>
                    <a:lstStyle/>
                    <a:p>
                      <a:pPr marL="0" algn="r" defTabSz="914400" rtl="0" eaLnBrk="1" fontAlgn="b" latinLnBrk="0" hangingPunct="1"/>
                      <a:r>
                        <a:rPr lang="en-CA" sz="1600" b="0" i="0" u="none" strike="noStrike" kern="1200">
                          <a:solidFill>
                            <a:srgbClr val="000000"/>
                          </a:solidFill>
                          <a:effectLst/>
                          <a:latin typeface="Calibri" panose="020F0502020204030204" pitchFamily="34" charset="0"/>
                          <a:ea typeface="+mn-ea"/>
                          <a:cs typeface="+mn-cs"/>
                        </a:rPr>
                        <a:t>10</a:t>
                      </a:r>
                    </a:p>
                  </a:txBody>
                  <a:tcPr marL="6350" marR="6350" marT="6350" marB="0" anchor="b"/>
                </a:tc>
                <a:extLst>
                  <a:ext uri="{0D108BD9-81ED-4DB2-BD59-A6C34878D82A}">
                    <a16:rowId xmlns:a16="http://schemas.microsoft.com/office/drawing/2014/main" val="1019234433"/>
                  </a:ext>
                </a:extLst>
              </a:tr>
              <a:tr h="406575">
                <a:tc>
                  <a:txBody>
                    <a:bodyPr/>
                    <a:lstStyle/>
                    <a:p>
                      <a:pPr marL="0" algn="r" defTabSz="914400" rtl="0" eaLnBrk="1" fontAlgn="b" latinLnBrk="0" hangingPunct="1"/>
                      <a:r>
                        <a:rPr lang="en-CA" sz="1600" b="0" i="0" u="none" strike="noStrike" kern="1200">
                          <a:solidFill>
                            <a:srgbClr val="000000"/>
                          </a:solidFill>
                          <a:effectLst/>
                          <a:latin typeface="Calibri" panose="020F0502020204030204" pitchFamily="34" charset="0"/>
                          <a:ea typeface="+mn-ea"/>
                          <a:cs typeface="+mn-cs"/>
                        </a:rPr>
                        <a:t>53.16439</a:t>
                      </a:r>
                    </a:p>
                  </a:txBody>
                  <a:tcPr marL="6350" marR="6350" marT="6350" marB="0" anchor="b"/>
                </a:tc>
                <a:tc>
                  <a:txBody>
                    <a:bodyPr/>
                    <a:lstStyle/>
                    <a:p>
                      <a:pPr marL="0" algn="r" defTabSz="914400" rtl="0" eaLnBrk="1" fontAlgn="b" latinLnBrk="0" hangingPunct="1"/>
                      <a:r>
                        <a:rPr lang="en-CA" sz="1600" b="0" i="0" u="none" strike="noStrike" kern="1200">
                          <a:solidFill>
                            <a:srgbClr val="000000"/>
                          </a:solidFill>
                          <a:effectLst/>
                          <a:latin typeface="Calibri" panose="020F0502020204030204" pitchFamily="34" charset="0"/>
                          <a:ea typeface="+mn-ea"/>
                          <a:cs typeface="+mn-cs"/>
                        </a:rPr>
                        <a:t>23.9</a:t>
                      </a:r>
                    </a:p>
                  </a:txBody>
                  <a:tcPr marL="6350" marR="6350" marT="6350" marB="0" anchor="b"/>
                </a:tc>
                <a:tc>
                  <a:txBody>
                    <a:bodyPr/>
                    <a:lstStyle/>
                    <a:p>
                      <a:pPr marL="0" algn="r" defTabSz="914400" rtl="0" eaLnBrk="1" fontAlgn="b" latinLnBrk="0" hangingPunct="1"/>
                      <a:r>
                        <a:rPr lang="en-CA" sz="1600" b="0" i="0" u="none" strike="noStrike" kern="1200">
                          <a:solidFill>
                            <a:srgbClr val="000000"/>
                          </a:solidFill>
                          <a:effectLst/>
                          <a:latin typeface="Calibri" panose="020F0502020204030204" pitchFamily="34" charset="0"/>
                          <a:ea typeface="+mn-ea"/>
                          <a:cs typeface="+mn-cs"/>
                        </a:rPr>
                        <a:t>1.7</a:t>
                      </a:r>
                    </a:p>
                  </a:txBody>
                  <a:tcPr marL="6350" marR="6350" marT="6350" marB="0" anchor="b"/>
                </a:tc>
                <a:tc>
                  <a:txBody>
                    <a:bodyPr/>
                    <a:lstStyle/>
                    <a:p>
                      <a:pPr marL="0" algn="r" defTabSz="914400" rtl="0" eaLnBrk="1" fontAlgn="b" latinLnBrk="0" hangingPunct="1"/>
                      <a:r>
                        <a:rPr lang="en-CA" sz="1600" b="0" i="0" u="none" strike="noStrike" kern="1200">
                          <a:solidFill>
                            <a:srgbClr val="000000"/>
                          </a:solidFill>
                          <a:effectLst/>
                          <a:latin typeface="Calibri" panose="020F0502020204030204" pitchFamily="34" charset="0"/>
                          <a:ea typeface="+mn-ea"/>
                          <a:cs typeface="+mn-cs"/>
                        </a:rPr>
                        <a:t>10</a:t>
                      </a:r>
                    </a:p>
                  </a:txBody>
                  <a:tcPr marL="6350" marR="6350" marT="6350" marB="0" anchor="b"/>
                </a:tc>
                <a:tc>
                  <a:txBody>
                    <a:bodyPr/>
                    <a:lstStyle/>
                    <a:p>
                      <a:pPr marL="0" algn="r" defTabSz="914400" rtl="0" eaLnBrk="1" fontAlgn="b" latinLnBrk="0" hangingPunct="1"/>
                      <a:r>
                        <a:rPr lang="en-CA" sz="1600" b="0" i="0" u="none" strike="noStrike" kern="1200" dirty="0">
                          <a:solidFill>
                            <a:srgbClr val="000000"/>
                          </a:solidFill>
                          <a:effectLst/>
                          <a:latin typeface="Calibri" panose="020F0502020204030204" pitchFamily="34" charset="0"/>
                          <a:ea typeface="+mn-ea"/>
                          <a:cs typeface="+mn-cs"/>
                        </a:rPr>
                        <a:t>30</a:t>
                      </a:r>
                    </a:p>
                  </a:txBody>
                  <a:tcPr marL="6350" marR="6350" marT="6350" marB="0" anchor="b"/>
                </a:tc>
                <a:tc>
                  <a:txBody>
                    <a:bodyPr/>
                    <a:lstStyle/>
                    <a:p>
                      <a:pPr marL="0" algn="r" defTabSz="914400" rtl="0" eaLnBrk="1" fontAlgn="b" latinLnBrk="0" hangingPunct="1"/>
                      <a:r>
                        <a:rPr lang="en-CA" sz="1600" b="0" i="0" u="none" strike="noStrike" kern="1200">
                          <a:solidFill>
                            <a:srgbClr val="000000"/>
                          </a:solidFill>
                          <a:effectLst/>
                          <a:latin typeface="Calibri" panose="020F0502020204030204" pitchFamily="34" charset="0"/>
                          <a:ea typeface="+mn-ea"/>
                          <a:cs typeface="+mn-cs"/>
                        </a:rPr>
                        <a:t>15</a:t>
                      </a:r>
                    </a:p>
                  </a:txBody>
                  <a:tcPr marL="6350" marR="6350" marT="6350" marB="0" anchor="b"/>
                </a:tc>
                <a:extLst>
                  <a:ext uri="{0D108BD9-81ED-4DB2-BD59-A6C34878D82A}">
                    <a16:rowId xmlns:a16="http://schemas.microsoft.com/office/drawing/2014/main" val="1211814480"/>
                  </a:ext>
                </a:extLst>
              </a:tr>
              <a:tr h="406575">
                <a:tc>
                  <a:txBody>
                    <a:bodyPr/>
                    <a:lstStyle/>
                    <a:p>
                      <a:pPr marL="0" algn="r" defTabSz="914400" rtl="0" eaLnBrk="1" fontAlgn="b" latinLnBrk="0" hangingPunct="1"/>
                      <a:r>
                        <a:rPr lang="en-CA" sz="1600" b="0" i="0" u="none" strike="noStrike" kern="1200">
                          <a:solidFill>
                            <a:srgbClr val="000000"/>
                          </a:solidFill>
                          <a:effectLst/>
                          <a:latin typeface="Calibri" panose="020F0502020204030204" pitchFamily="34" charset="0"/>
                          <a:ea typeface="+mn-ea"/>
                          <a:cs typeface="+mn-cs"/>
                        </a:rPr>
                        <a:t>53.16439</a:t>
                      </a:r>
                    </a:p>
                  </a:txBody>
                  <a:tcPr marL="6350" marR="6350" marT="6350" marB="0" anchor="b"/>
                </a:tc>
                <a:tc>
                  <a:txBody>
                    <a:bodyPr/>
                    <a:lstStyle/>
                    <a:p>
                      <a:pPr marL="0" algn="r" defTabSz="914400" rtl="0" eaLnBrk="1" fontAlgn="b" latinLnBrk="0" hangingPunct="1"/>
                      <a:r>
                        <a:rPr lang="en-CA" sz="1600" b="0" i="0" u="none" strike="noStrike" kern="1200">
                          <a:solidFill>
                            <a:srgbClr val="000000"/>
                          </a:solidFill>
                          <a:effectLst/>
                          <a:latin typeface="Calibri" panose="020F0502020204030204" pitchFamily="34" charset="0"/>
                          <a:ea typeface="+mn-ea"/>
                          <a:cs typeface="+mn-cs"/>
                        </a:rPr>
                        <a:t>23.9</a:t>
                      </a:r>
                    </a:p>
                  </a:txBody>
                  <a:tcPr marL="6350" marR="6350" marT="6350" marB="0" anchor="b"/>
                </a:tc>
                <a:tc>
                  <a:txBody>
                    <a:bodyPr/>
                    <a:lstStyle/>
                    <a:p>
                      <a:pPr marL="0" algn="r" defTabSz="914400" rtl="0" eaLnBrk="1" fontAlgn="b" latinLnBrk="0" hangingPunct="1"/>
                      <a:r>
                        <a:rPr lang="en-CA" sz="1600" b="0" i="0" u="none" strike="noStrike" kern="1200">
                          <a:solidFill>
                            <a:srgbClr val="000000"/>
                          </a:solidFill>
                          <a:effectLst/>
                          <a:latin typeface="Calibri" panose="020F0502020204030204" pitchFamily="34" charset="0"/>
                          <a:ea typeface="+mn-ea"/>
                          <a:cs typeface="+mn-cs"/>
                        </a:rPr>
                        <a:t>1.7</a:t>
                      </a:r>
                    </a:p>
                  </a:txBody>
                  <a:tcPr marL="6350" marR="6350" marT="6350" marB="0" anchor="b"/>
                </a:tc>
                <a:tc>
                  <a:txBody>
                    <a:bodyPr/>
                    <a:lstStyle/>
                    <a:p>
                      <a:pPr marL="0" algn="r" defTabSz="914400" rtl="0" eaLnBrk="1" fontAlgn="b" latinLnBrk="0" hangingPunct="1"/>
                      <a:r>
                        <a:rPr lang="en-CA" sz="1600" b="0" i="0" u="none" strike="noStrike" kern="1200">
                          <a:solidFill>
                            <a:srgbClr val="000000"/>
                          </a:solidFill>
                          <a:effectLst/>
                          <a:latin typeface="Calibri" panose="020F0502020204030204" pitchFamily="34" charset="0"/>
                          <a:ea typeface="+mn-ea"/>
                          <a:cs typeface="+mn-cs"/>
                        </a:rPr>
                        <a:t>30</a:t>
                      </a:r>
                    </a:p>
                  </a:txBody>
                  <a:tcPr marL="6350" marR="6350" marT="6350" marB="0" anchor="b"/>
                </a:tc>
                <a:tc>
                  <a:txBody>
                    <a:bodyPr/>
                    <a:lstStyle/>
                    <a:p>
                      <a:pPr marL="0" algn="r" defTabSz="914400" rtl="0" eaLnBrk="1" fontAlgn="b" latinLnBrk="0" hangingPunct="1"/>
                      <a:r>
                        <a:rPr lang="en-CA" sz="1600" b="0" i="0" u="none" strike="noStrike" kern="1200">
                          <a:solidFill>
                            <a:srgbClr val="000000"/>
                          </a:solidFill>
                          <a:effectLst/>
                          <a:latin typeface="Calibri" panose="020F0502020204030204" pitchFamily="34" charset="0"/>
                          <a:ea typeface="+mn-ea"/>
                          <a:cs typeface="+mn-cs"/>
                        </a:rPr>
                        <a:t>10</a:t>
                      </a:r>
                    </a:p>
                  </a:txBody>
                  <a:tcPr marL="6350" marR="6350" marT="6350" marB="0" anchor="b"/>
                </a:tc>
                <a:tc>
                  <a:txBody>
                    <a:bodyPr/>
                    <a:lstStyle/>
                    <a:p>
                      <a:pPr marL="0" algn="r" defTabSz="914400" rtl="0" eaLnBrk="1" fontAlgn="b" latinLnBrk="0" hangingPunct="1"/>
                      <a:r>
                        <a:rPr lang="en-CA" sz="1600" b="0" i="0" u="none" strike="noStrike" kern="1200" dirty="0">
                          <a:solidFill>
                            <a:srgbClr val="000000"/>
                          </a:solidFill>
                          <a:effectLst/>
                          <a:latin typeface="Calibri" panose="020F0502020204030204" pitchFamily="34" charset="0"/>
                          <a:ea typeface="+mn-ea"/>
                          <a:cs typeface="+mn-cs"/>
                        </a:rPr>
                        <a:t>15</a:t>
                      </a:r>
                    </a:p>
                  </a:txBody>
                  <a:tcPr marL="6350" marR="6350" marT="6350" marB="0" anchor="b"/>
                </a:tc>
                <a:extLst>
                  <a:ext uri="{0D108BD9-81ED-4DB2-BD59-A6C34878D82A}">
                    <a16:rowId xmlns:a16="http://schemas.microsoft.com/office/drawing/2014/main" val="140685769"/>
                  </a:ext>
                </a:extLst>
              </a:tr>
              <a:tr h="406575">
                <a:tc>
                  <a:txBody>
                    <a:bodyPr/>
                    <a:lstStyle/>
                    <a:p>
                      <a:pPr marL="0" algn="r" defTabSz="914400" rtl="0" eaLnBrk="1" fontAlgn="b" latinLnBrk="0" hangingPunct="1"/>
                      <a:r>
                        <a:rPr lang="en-CA" sz="1600" b="0" i="0" u="none" strike="noStrike" kern="1200">
                          <a:solidFill>
                            <a:srgbClr val="000000"/>
                          </a:solidFill>
                          <a:effectLst/>
                          <a:latin typeface="Calibri" panose="020F0502020204030204" pitchFamily="34" charset="0"/>
                          <a:ea typeface="+mn-ea"/>
                          <a:cs typeface="+mn-cs"/>
                        </a:rPr>
                        <a:t>52.80107</a:t>
                      </a:r>
                    </a:p>
                  </a:txBody>
                  <a:tcPr marL="6350" marR="6350" marT="6350" marB="0" anchor="b"/>
                </a:tc>
                <a:tc>
                  <a:txBody>
                    <a:bodyPr/>
                    <a:lstStyle/>
                    <a:p>
                      <a:pPr marL="0" algn="r" defTabSz="914400" rtl="0" eaLnBrk="1" fontAlgn="b" latinLnBrk="0" hangingPunct="1"/>
                      <a:r>
                        <a:rPr lang="en-CA" sz="1600" b="0" i="0" u="none" strike="noStrike" kern="1200">
                          <a:solidFill>
                            <a:srgbClr val="000000"/>
                          </a:solidFill>
                          <a:effectLst/>
                          <a:latin typeface="Calibri" panose="020F0502020204030204" pitchFamily="34" charset="0"/>
                          <a:ea typeface="+mn-ea"/>
                          <a:cs typeface="+mn-cs"/>
                        </a:rPr>
                        <a:t>23.8</a:t>
                      </a:r>
                    </a:p>
                  </a:txBody>
                  <a:tcPr marL="6350" marR="6350" marT="6350" marB="0" anchor="b"/>
                </a:tc>
                <a:tc>
                  <a:txBody>
                    <a:bodyPr/>
                    <a:lstStyle/>
                    <a:p>
                      <a:pPr marL="0" algn="r" defTabSz="914400" rtl="0" eaLnBrk="1" fontAlgn="b" latinLnBrk="0" hangingPunct="1"/>
                      <a:r>
                        <a:rPr lang="en-CA" sz="1600" b="0" i="0" u="none" strike="noStrike" kern="1200">
                          <a:solidFill>
                            <a:srgbClr val="000000"/>
                          </a:solidFill>
                          <a:effectLst/>
                          <a:latin typeface="Calibri" panose="020F0502020204030204" pitchFamily="34" charset="0"/>
                          <a:ea typeface="+mn-ea"/>
                          <a:cs typeface="+mn-cs"/>
                        </a:rPr>
                        <a:t>1.68</a:t>
                      </a:r>
                    </a:p>
                  </a:txBody>
                  <a:tcPr marL="6350" marR="6350" marT="6350" marB="0" anchor="b"/>
                </a:tc>
                <a:tc>
                  <a:txBody>
                    <a:bodyPr/>
                    <a:lstStyle/>
                    <a:p>
                      <a:pPr marL="0" algn="r" defTabSz="914400" rtl="0" eaLnBrk="1" fontAlgn="b" latinLnBrk="0" hangingPunct="1"/>
                      <a:r>
                        <a:rPr lang="en-CA" sz="1600" b="0" i="0" u="none" strike="noStrike" kern="1200">
                          <a:solidFill>
                            <a:srgbClr val="000000"/>
                          </a:solidFill>
                          <a:effectLst/>
                          <a:latin typeface="Calibri" panose="020F0502020204030204" pitchFamily="34" charset="0"/>
                          <a:ea typeface="+mn-ea"/>
                          <a:cs typeface="+mn-cs"/>
                        </a:rPr>
                        <a:t>10</a:t>
                      </a:r>
                    </a:p>
                  </a:txBody>
                  <a:tcPr marL="6350" marR="6350" marT="6350" marB="0" anchor="b"/>
                </a:tc>
                <a:tc>
                  <a:txBody>
                    <a:bodyPr/>
                    <a:lstStyle/>
                    <a:p>
                      <a:pPr marL="0" algn="r" defTabSz="914400" rtl="0" eaLnBrk="1" fontAlgn="b" latinLnBrk="0" hangingPunct="1"/>
                      <a:r>
                        <a:rPr lang="en-CA" sz="1600" b="0" i="0" u="none" strike="noStrike" kern="1200">
                          <a:solidFill>
                            <a:srgbClr val="000000"/>
                          </a:solidFill>
                          <a:effectLst/>
                          <a:latin typeface="Calibri" panose="020F0502020204030204" pitchFamily="34" charset="0"/>
                          <a:ea typeface="+mn-ea"/>
                          <a:cs typeface="+mn-cs"/>
                        </a:rPr>
                        <a:t>30</a:t>
                      </a:r>
                    </a:p>
                  </a:txBody>
                  <a:tcPr marL="6350" marR="6350" marT="6350" marB="0" anchor="b"/>
                </a:tc>
                <a:tc>
                  <a:txBody>
                    <a:bodyPr/>
                    <a:lstStyle/>
                    <a:p>
                      <a:pPr marL="0" algn="r" defTabSz="914400" rtl="0" eaLnBrk="1" fontAlgn="b" latinLnBrk="0" hangingPunct="1"/>
                      <a:r>
                        <a:rPr lang="en-CA" sz="1600" b="0" i="0" u="none" strike="noStrike" kern="1200" dirty="0">
                          <a:solidFill>
                            <a:srgbClr val="000000"/>
                          </a:solidFill>
                          <a:effectLst/>
                          <a:latin typeface="Calibri" panose="020F0502020204030204" pitchFamily="34" charset="0"/>
                          <a:ea typeface="+mn-ea"/>
                          <a:cs typeface="+mn-cs"/>
                        </a:rPr>
                        <a:t>25</a:t>
                      </a:r>
                    </a:p>
                  </a:txBody>
                  <a:tcPr marL="6350" marR="6350" marT="6350" marB="0" anchor="b"/>
                </a:tc>
                <a:extLst>
                  <a:ext uri="{0D108BD9-81ED-4DB2-BD59-A6C34878D82A}">
                    <a16:rowId xmlns:a16="http://schemas.microsoft.com/office/drawing/2014/main" val="227228057"/>
                  </a:ext>
                </a:extLst>
              </a:tr>
              <a:tr h="406575">
                <a:tc>
                  <a:txBody>
                    <a:bodyPr/>
                    <a:lstStyle/>
                    <a:p>
                      <a:pPr marL="0" algn="r" defTabSz="914400" rtl="0" eaLnBrk="1" fontAlgn="b" latinLnBrk="0" hangingPunct="1"/>
                      <a:r>
                        <a:rPr lang="en-CA" sz="1600" b="0" i="0" u="none" strike="noStrike" kern="1200">
                          <a:solidFill>
                            <a:srgbClr val="000000"/>
                          </a:solidFill>
                          <a:effectLst/>
                          <a:latin typeface="Calibri" panose="020F0502020204030204" pitchFamily="34" charset="0"/>
                          <a:ea typeface="+mn-ea"/>
                          <a:cs typeface="+mn-cs"/>
                        </a:rPr>
                        <a:t>52.80107</a:t>
                      </a:r>
                    </a:p>
                  </a:txBody>
                  <a:tcPr marL="6350" marR="6350" marT="6350" marB="0" anchor="b"/>
                </a:tc>
                <a:tc>
                  <a:txBody>
                    <a:bodyPr/>
                    <a:lstStyle/>
                    <a:p>
                      <a:pPr marL="0" algn="r" defTabSz="914400" rtl="0" eaLnBrk="1" fontAlgn="b" latinLnBrk="0" hangingPunct="1"/>
                      <a:r>
                        <a:rPr lang="en-CA" sz="1600" b="0" i="0" u="none" strike="noStrike" kern="1200">
                          <a:solidFill>
                            <a:srgbClr val="000000"/>
                          </a:solidFill>
                          <a:effectLst/>
                          <a:latin typeface="Calibri" panose="020F0502020204030204" pitchFamily="34" charset="0"/>
                          <a:ea typeface="+mn-ea"/>
                          <a:cs typeface="+mn-cs"/>
                        </a:rPr>
                        <a:t>23.8</a:t>
                      </a:r>
                    </a:p>
                  </a:txBody>
                  <a:tcPr marL="6350" marR="6350" marT="6350" marB="0" anchor="b"/>
                </a:tc>
                <a:tc>
                  <a:txBody>
                    <a:bodyPr/>
                    <a:lstStyle/>
                    <a:p>
                      <a:pPr marL="0" algn="r" defTabSz="914400" rtl="0" eaLnBrk="1" fontAlgn="b" latinLnBrk="0" hangingPunct="1"/>
                      <a:r>
                        <a:rPr lang="en-CA" sz="1600" b="0" i="0" u="none" strike="noStrike" kern="1200">
                          <a:solidFill>
                            <a:srgbClr val="000000"/>
                          </a:solidFill>
                          <a:effectLst/>
                          <a:latin typeface="Calibri" panose="020F0502020204030204" pitchFamily="34" charset="0"/>
                          <a:ea typeface="+mn-ea"/>
                          <a:cs typeface="+mn-cs"/>
                        </a:rPr>
                        <a:t>1.68</a:t>
                      </a:r>
                    </a:p>
                  </a:txBody>
                  <a:tcPr marL="6350" marR="6350" marT="6350" marB="0" anchor="b"/>
                </a:tc>
                <a:tc>
                  <a:txBody>
                    <a:bodyPr/>
                    <a:lstStyle/>
                    <a:p>
                      <a:pPr marL="0" algn="r" defTabSz="914400" rtl="0" eaLnBrk="1" fontAlgn="b" latinLnBrk="0" hangingPunct="1"/>
                      <a:r>
                        <a:rPr lang="en-CA" sz="1600" b="0" i="0" u="none" strike="noStrike" kern="1200">
                          <a:solidFill>
                            <a:srgbClr val="000000"/>
                          </a:solidFill>
                          <a:effectLst/>
                          <a:latin typeface="Calibri" panose="020F0502020204030204" pitchFamily="34" charset="0"/>
                          <a:ea typeface="+mn-ea"/>
                          <a:cs typeface="+mn-cs"/>
                        </a:rPr>
                        <a:t>30</a:t>
                      </a:r>
                    </a:p>
                  </a:txBody>
                  <a:tcPr marL="6350" marR="6350" marT="6350" marB="0" anchor="b"/>
                </a:tc>
                <a:tc>
                  <a:txBody>
                    <a:bodyPr/>
                    <a:lstStyle/>
                    <a:p>
                      <a:pPr marL="0" algn="r" defTabSz="914400" rtl="0" eaLnBrk="1" fontAlgn="b" latinLnBrk="0" hangingPunct="1"/>
                      <a:r>
                        <a:rPr lang="en-CA" sz="1600" b="0" i="0" u="none" strike="noStrike" kern="1200">
                          <a:solidFill>
                            <a:srgbClr val="000000"/>
                          </a:solidFill>
                          <a:effectLst/>
                          <a:latin typeface="Calibri" panose="020F0502020204030204" pitchFamily="34" charset="0"/>
                          <a:ea typeface="+mn-ea"/>
                          <a:cs typeface="+mn-cs"/>
                        </a:rPr>
                        <a:t>10</a:t>
                      </a:r>
                    </a:p>
                  </a:txBody>
                  <a:tcPr marL="6350" marR="6350" marT="6350" marB="0" anchor="b"/>
                </a:tc>
                <a:tc>
                  <a:txBody>
                    <a:bodyPr/>
                    <a:lstStyle/>
                    <a:p>
                      <a:pPr marL="0" algn="r" defTabSz="914400" rtl="0" eaLnBrk="1" fontAlgn="b" latinLnBrk="0" hangingPunct="1"/>
                      <a:r>
                        <a:rPr lang="en-CA" sz="1600" b="0" i="0" u="none" strike="noStrike" kern="1200" dirty="0">
                          <a:solidFill>
                            <a:srgbClr val="000000"/>
                          </a:solidFill>
                          <a:effectLst/>
                          <a:latin typeface="Calibri" panose="020F0502020204030204" pitchFamily="34" charset="0"/>
                          <a:ea typeface="+mn-ea"/>
                          <a:cs typeface="+mn-cs"/>
                        </a:rPr>
                        <a:t>25</a:t>
                      </a:r>
                    </a:p>
                  </a:txBody>
                  <a:tcPr marL="6350" marR="6350" marT="6350" marB="0" anchor="b"/>
                </a:tc>
                <a:extLst>
                  <a:ext uri="{0D108BD9-81ED-4DB2-BD59-A6C34878D82A}">
                    <a16:rowId xmlns:a16="http://schemas.microsoft.com/office/drawing/2014/main" val="1138308193"/>
                  </a:ext>
                </a:extLst>
              </a:tr>
            </a:tbl>
          </a:graphicData>
        </a:graphic>
      </p:graphicFrame>
      <p:sp>
        <p:nvSpPr>
          <p:cNvPr id="6" name="TextBox 3">
            <a:extLst>
              <a:ext uri="{FF2B5EF4-FFF2-40B4-BE49-F238E27FC236}">
                <a16:creationId xmlns:a16="http://schemas.microsoft.com/office/drawing/2014/main" id="{FBD18B10-6A4F-4C37-BE63-53D05B53C096}"/>
              </a:ext>
            </a:extLst>
          </p:cNvPr>
          <p:cNvSpPr txBox="1">
            <a:spLocks noChangeArrowheads="1"/>
          </p:cNvSpPr>
          <p:nvPr/>
        </p:nvSpPr>
        <p:spPr bwMode="auto">
          <a:xfrm>
            <a:off x="280887" y="1241509"/>
            <a:ext cx="10125175" cy="284950"/>
          </a:xfrm>
          <a:prstGeom prst="rect">
            <a:avLst/>
          </a:prstGeom>
          <a:solidFill>
            <a:schemeClr val="bg1"/>
          </a:solidFill>
          <a:ln>
            <a:noFill/>
          </a:ln>
          <a:effectLst>
            <a:outerShdw dist="25400" dir="5400000" algn="tl" rotWithShape="0">
              <a:srgbClr val="408B70"/>
            </a:outerShdw>
          </a:effectLst>
          <a:extLs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27432" numCol="1" anchor="b" anchorCtr="0" compatLnSpc="1">
            <a:prstTxWarp prst="textNoShape">
              <a:avLst/>
            </a:prstTxWarp>
            <a:spAutoFit/>
          </a:bodyPr>
          <a:lstStyle>
            <a:defPPr>
              <a:defRPr lang="en-US"/>
            </a:defPPr>
            <a:lvl1pPr marL="342900" indent="-342900" defTabSz="1019175" eaLnBrk="0" hangingPunct="0">
              <a:lnSpc>
                <a:spcPct val="110000"/>
              </a:lnSpc>
              <a:spcBef>
                <a:spcPct val="30000"/>
              </a:spcBef>
              <a:buClr>
                <a:srgbClr val="336699"/>
              </a:buClr>
              <a:buFont typeface="Wingdings 3" pitchFamily="18" charset="2"/>
              <a:defRPr sz="1300" b="1" kern="0">
                <a:solidFill>
                  <a:srgbClr val="234035"/>
                </a:solidFill>
                <a:latin typeface="+mj-lt"/>
                <a:cs typeface="Calibri" pitchFamily="34" charset="0"/>
              </a:defRPr>
            </a:lvl1pPr>
            <a:lvl2pPr marL="228600" indent="-228600" defTabSz="1019175" eaLnBrk="0" hangingPunct="0">
              <a:lnSpc>
                <a:spcPct val="110000"/>
              </a:lnSpc>
              <a:spcBef>
                <a:spcPct val="30000"/>
              </a:spcBef>
              <a:buClr>
                <a:srgbClr val="BA1714"/>
              </a:buClr>
              <a:buSzPct val="80000"/>
              <a:buFont typeface="Wingdings" pitchFamily="2" charset="2"/>
              <a:buChar char="n"/>
              <a:defRPr sz="1400">
                <a:latin typeface="+mj-lt"/>
                <a:cs typeface="Calibri" pitchFamily="34" charset="0"/>
              </a:defRPr>
            </a:lvl2pPr>
            <a:lvl3pPr marL="457200" indent="-171450" defTabSz="1019175" eaLnBrk="0" hangingPunct="0">
              <a:lnSpc>
                <a:spcPct val="110000"/>
              </a:lnSpc>
              <a:spcBef>
                <a:spcPct val="30000"/>
              </a:spcBef>
              <a:buClr>
                <a:schemeClr val="bg2"/>
              </a:buClr>
              <a:buFont typeface="Arial" pitchFamily="34" charset="0"/>
              <a:buChar char="–"/>
              <a:defRPr sz="1400">
                <a:latin typeface="+mj-lt"/>
                <a:cs typeface="Calibri" pitchFamily="34" charset="0"/>
              </a:defRPr>
            </a:lvl3pPr>
            <a:lvl4pPr marL="741363" indent="-160338" defTabSz="1019175" eaLnBrk="0" hangingPunct="0">
              <a:lnSpc>
                <a:spcPct val="110000"/>
              </a:lnSpc>
              <a:spcBef>
                <a:spcPct val="30000"/>
              </a:spcBef>
              <a:buClr>
                <a:schemeClr val="bg2"/>
              </a:buClr>
              <a:buFont typeface="Arial" pitchFamily="34" charset="0"/>
              <a:buChar char="–"/>
              <a:defRPr sz="1400">
                <a:latin typeface="+mj-lt"/>
                <a:cs typeface="Calibri" pitchFamily="34" charset="0"/>
              </a:defRPr>
            </a:lvl4pPr>
            <a:lvl5pPr marL="2292350" indent="-254000" defTabSz="1019175" eaLnBrk="0" hangingPunct="0">
              <a:spcBef>
                <a:spcPct val="20000"/>
              </a:spcBef>
              <a:buChar char="»"/>
              <a:defRPr sz="1600">
                <a:latin typeface="+mn-lt"/>
                <a:cs typeface="+mn-cs"/>
              </a:defRPr>
            </a:lvl5pPr>
            <a:lvl6pPr marL="2749550" indent="-254000" defTabSz="1019175" fontAlgn="base">
              <a:spcBef>
                <a:spcPct val="20000"/>
              </a:spcBef>
              <a:spcAft>
                <a:spcPct val="0"/>
              </a:spcAft>
              <a:buChar char="»"/>
              <a:defRPr sz="1600">
                <a:latin typeface="+mn-lt"/>
                <a:cs typeface="+mn-cs"/>
              </a:defRPr>
            </a:lvl6pPr>
            <a:lvl7pPr marL="3206750" indent="-254000" defTabSz="1019175" fontAlgn="base">
              <a:spcBef>
                <a:spcPct val="20000"/>
              </a:spcBef>
              <a:spcAft>
                <a:spcPct val="0"/>
              </a:spcAft>
              <a:buChar char="»"/>
              <a:defRPr sz="1600">
                <a:latin typeface="+mn-lt"/>
                <a:cs typeface="+mn-cs"/>
              </a:defRPr>
            </a:lvl7pPr>
            <a:lvl8pPr marL="3663950" indent="-254000" defTabSz="1019175" fontAlgn="base">
              <a:spcBef>
                <a:spcPct val="20000"/>
              </a:spcBef>
              <a:spcAft>
                <a:spcPct val="0"/>
              </a:spcAft>
              <a:buChar char="»"/>
              <a:defRPr sz="1600">
                <a:latin typeface="+mn-lt"/>
                <a:cs typeface="+mn-cs"/>
              </a:defRPr>
            </a:lvl8pPr>
            <a:lvl9pPr marL="4121150" indent="-254000" defTabSz="1019175" fontAlgn="base">
              <a:spcBef>
                <a:spcPct val="20000"/>
              </a:spcBef>
              <a:spcAft>
                <a:spcPct val="0"/>
              </a:spcAft>
              <a:buChar char="»"/>
              <a:defRPr sz="1600">
                <a:latin typeface="+mn-lt"/>
                <a:cs typeface="+mn-cs"/>
              </a:defRPr>
            </a:lvl9pPr>
          </a:lstStyle>
          <a:p>
            <a:r>
              <a:rPr lang="en-CA" sz="1600" dirty="0">
                <a:solidFill>
                  <a:schemeClr val="tx1"/>
                </a:solidFill>
                <a:latin typeface="Calibri" panose="020F0502020204030204" pitchFamily="34" charset="0"/>
              </a:rPr>
              <a:t>Top 10 Sharpe Ratio Combinations from Training Data</a:t>
            </a:r>
          </a:p>
        </p:txBody>
      </p:sp>
    </p:spTree>
    <p:extLst>
      <p:ext uri="{BB962C8B-B14F-4D97-AF65-F5344CB8AC3E}">
        <p14:creationId xmlns:p14="http://schemas.microsoft.com/office/powerpoint/2010/main" val="4081258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F0524-3FB6-4008-8EF1-A374F2C8FA66}"/>
              </a:ext>
            </a:extLst>
          </p:cNvPr>
          <p:cNvSpPr>
            <a:spLocks noGrp="1"/>
          </p:cNvSpPr>
          <p:nvPr>
            <p:ph type="title"/>
          </p:nvPr>
        </p:nvSpPr>
        <p:spPr/>
        <p:txBody>
          <a:bodyPr/>
          <a:lstStyle/>
          <a:p>
            <a:r>
              <a:rPr lang="en-US" dirty="0"/>
              <a:t>Results - Random Forest Regression Prediction</a:t>
            </a:r>
          </a:p>
        </p:txBody>
      </p:sp>
      <p:sp>
        <p:nvSpPr>
          <p:cNvPr id="3" name="Slide Number Placeholder 2">
            <a:extLst>
              <a:ext uri="{FF2B5EF4-FFF2-40B4-BE49-F238E27FC236}">
                <a16:creationId xmlns:a16="http://schemas.microsoft.com/office/drawing/2014/main" id="{AD43CAD1-67B5-4655-A645-41D2FFD995B4}"/>
              </a:ext>
            </a:extLst>
          </p:cNvPr>
          <p:cNvSpPr>
            <a:spLocks noGrp="1"/>
          </p:cNvSpPr>
          <p:nvPr>
            <p:ph type="sldNum" sz="quarter" idx="12"/>
          </p:nvPr>
        </p:nvSpPr>
        <p:spPr/>
        <p:txBody>
          <a:bodyPr/>
          <a:lstStyle/>
          <a:p>
            <a:fld id="{D2C46B30-1E6E-4EFB-A798-3E7E3624535A}" type="slidenum">
              <a:rPr lang="en-US" smtClean="0"/>
              <a:t>34</a:t>
            </a:fld>
            <a:endParaRPr lang="en-US" dirty="0"/>
          </a:p>
        </p:txBody>
      </p:sp>
      <p:graphicFrame>
        <p:nvGraphicFramePr>
          <p:cNvPr id="10" name="Table 9">
            <a:extLst>
              <a:ext uri="{FF2B5EF4-FFF2-40B4-BE49-F238E27FC236}">
                <a16:creationId xmlns:a16="http://schemas.microsoft.com/office/drawing/2014/main" id="{B47E5966-1302-4747-8411-5E5809A66A76}"/>
              </a:ext>
            </a:extLst>
          </p:cNvPr>
          <p:cNvGraphicFramePr>
            <a:graphicFrameLocks noGrp="1"/>
          </p:cNvGraphicFramePr>
          <p:nvPr>
            <p:extLst>
              <p:ext uri="{D42A27DB-BD31-4B8C-83A1-F6EECF244321}">
                <p14:modId xmlns:p14="http://schemas.microsoft.com/office/powerpoint/2010/main" val="1596770723"/>
              </p:ext>
            </p:extLst>
          </p:nvPr>
        </p:nvGraphicFramePr>
        <p:xfrm>
          <a:off x="5857623" y="1909376"/>
          <a:ext cx="4548441" cy="2433320"/>
        </p:xfrm>
        <a:graphic>
          <a:graphicData uri="http://schemas.openxmlformats.org/drawingml/2006/table">
            <a:tbl>
              <a:tblPr firstRow="1" bandRow="1">
                <a:tableStyleId>{5C22544A-7EE6-4342-B048-85BDC9FD1C3A}</a:tableStyleId>
              </a:tblPr>
              <a:tblGrid>
                <a:gridCol w="1516147">
                  <a:extLst>
                    <a:ext uri="{9D8B030D-6E8A-4147-A177-3AD203B41FA5}">
                      <a16:colId xmlns:a16="http://schemas.microsoft.com/office/drawing/2014/main" val="3696369518"/>
                    </a:ext>
                  </a:extLst>
                </a:gridCol>
                <a:gridCol w="1347320">
                  <a:extLst>
                    <a:ext uri="{9D8B030D-6E8A-4147-A177-3AD203B41FA5}">
                      <a16:colId xmlns:a16="http://schemas.microsoft.com/office/drawing/2014/main" val="2323926974"/>
                    </a:ext>
                  </a:extLst>
                </a:gridCol>
                <a:gridCol w="1684974">
                  <a:extLst>
                    <a:ext uri="{9D8B030D-6E8A-4147-A177-3AD203B41FA5}">
                      <a16:colId xmlns:a16="http://schemas.microsoft.com/office/drawing/2014/main" val="3835666478"/>
                    </a:ext>
                  </a:extLst>
                </a:gridCol>
              </a:tblGrid>
              <a:tr h="370840">
                <a:tc>
                  <a:txBody>
                    <a:bodyPr/>
                    <a:lstStyle/>
                    <a:p>
                      <a:r>
                        <a:rPr lang="en-CA" sz="1600" dirty="0">
                          <a:latin typeface="Calibri" panose="020F0502020204030204" pitchFamily="34" charset="0"/>
                          <a:cs typeface="Calibri" panose="020F0502020204030204" pitchFamily="34" charset="0"/>
                        </a:rPr>
                        <a:t>Parameter</a:t>
                      </a:r>
                    </a:p>
                  </a:txBody>
                  <a:tcPr>
                    <a:solidFill>
                      <a:schemeClr val="accent1">
                        <a:lumMod val="50000"/>
                      </a:schemeClr>
                    </a:solidFill>
                  </a:tcPr>
                </a:tc>
                <a:tc>
                  <a:txBody>
                    <a:bodyPr/>
                    <a:lstStyle/>
                    <a:p>
                      <a:r>
                        <a:rPr lang="en-CA" sz="1600" dirty="0">
                          <a:latin typeface="Calibri" panose="020F0502020204030204" pitchFamily="34" charset="0"/>
                          <a:cs typeface="Calibri" panose="020F0502020204030204" pitchFamily="34" charset="0"/>
                        </a:rPr>
                        <a:t>Result</a:t>
                      </a:r>
                    </a:p>
                  </a:txBody>
                  <a:tcPr>
                    <a:solidFill>
                      <a:schemeClr val="accent1">
                        <a:lumMod val="50000"/>
                      </a:schemeClr>
                    </a:solidFill>
                  </a:tcPr>
                </a:tc>
                <a:tc>
                  <a:txBody>
                    <a:bodyPr/>
                    <a:lstStyle/>
                    <a:p>
                      <a:r>
                        <a:rPr lang="en-CA" sz="1600" dirty="0">
                          <a:latin typeface="Calibri" panose="020F0502020204030204" pitchFamily="34" charset="0"/>
                          <a:cs typeface="Calibri" panose="020F0502020204030204" pitchFamily="34" charset="0"/>
                        </a:rPr>
                        <a:t>Baseline - Results</a:t>
                      </a:r>
                    </a:p>
                  </a:txBody>
                  <a:tcPr>
                    <a:solidFill>
                      <a:schemeClr val="accent1">
                        <a:lumMod val="50000"/>
                      </a:schemeClr>
                    </a:solidFill>
                  </a:tcPr>
                </a:tc>
                <a:extLst>
                  <a:ext uri="{0D108BD9-81ED-4DB2-BD59-A6C34878D82A}">
                    <a16:rowId xmlns:a16="http://schemas.microsoft.com/office/drawing/2014/main" val="1104181831"/>
                  </a:ext>
                </a:extLst>
              </a:tr>
              <a:tr h="370840">
                <a:tc>
                  <a:txBody>
                    <a:bodyPr/>
                    <a:lstStyle/>
                    <a:p>
                      <a:r>
                        <a:rPr lang="en-CA" sz="1600" dirty="0" err="1">
                          <a:latin typeface="Calibri" panose="020F0502020204030204" pitchFamily="34" charset="0"/>
                          <a:cs typeface="Calibri" panose="020F0502020204030204" pitchFamily="34" charset="0"/>
                        </a:rPr>
                        <a:t>TotaAnnReturn</a:t>
                      </a:r>
                      <a:endParaRPr lang="en-CA" sz="1600" dirty="0">
                        <a:latin typeface="Calibri" panose="020F0502020204030204" pitchFamily="34" charset="0"/>
                        <a:cs typeface="Calibri" panose="020F0502020204030204" pitchFamily="34" charset="0"/>
                      </a:endParaRPr>
                    </a:p>
                  </a:txBody>
                  <a:tcPr/>
                </a:tc>
                <a:tc>
                  <a:txBody>
                    <a:bodyPr/>
                    <a:lstStyle/>
                    <a:p>
                      <a:r>
                        <a:rPr lang="en-CA" sz="1600" dirty="0">
                          <a:highlight>
                            <a:srgbClr val="00FF00"/>
                          </a:highlight>
                          <a:latin typeface="Calibri" panose="020F0502020204030204" pitchFamily="34" charset="0"/>
                          <a:cs typeface="Calibri" panose="020F0502020204030204" pitchFamily="34" charset="0"/>
                        </a:rPr>
                        <a:t>80.47</a:t>
                      </a:r>
                    </a:p>
                  </a:txBody>
                  <a:tcPr/>
                </a:tc>
                <a:tc>
                  <a:txBody>
                    <a:bodyPr/>
                    <a:lstStyle/>
                    <a:p>
                      <a:r>
                        <a:rPr lang="en-CA" sz="1600" dirty="0">
                          <a:latin typeface="Calibri" panose="020F0502020204030204" pitchFamily="34" charset="0"/>
                          <a:cs typeface="Calibri" panose="020F0502020204030204" pitchFamily="34" charset="0"/>
                        </a:rPr>
                        <a:t>52.80</a:t>
                      </a:r>
                    </a:p>
                  </a:txBody>
                  <a:tcPr/>
                </a:tc>
                <a:extLst>
                  <a:ext uri="{0D108BD9-81ED-4DB2-BD59-A6C34878D82A}">
                    <a16:rowId xmlns:a16="http://schemas.microsoft.com/office/drawing/2014/main" val="1215669066"/>
                  </a:ext>
                </a:extLst>
              </a:tr>
              <a:tr h="370840">
                <a:tc>
                  <a:txBody>
                    <a:bodyPr/>
                    <a:lstStyle/>
                    <a:p>
                      <a:r>
                        <a:rPr lang="en-CA" sz="1600" dirty="0">
                          <a:latin typeface="Calibri" panose="020F0502020204030204" pitchFamily="34" charset="0"/>
                          <a:cs typeface="Calibri" panose="020F0502020204030204" pitchFamily="34" charset="0"/>
                        </a:rPr>
                        <a:t>CAGR</a:t>
                      </a:r>
                    </a:p>
                  </a:txBody>
                  <a:tcPr/>
                </a:tc>
                <a:tc>
                  <a:txBody>
                    <a:bodyPr/>
                    <a:lstStyle/>
                    <a:p>
                      <a:r>
                        <a:rPr lang="en-CA" sz="1600" dirty="0">
                          <a:highlight>
                            <a:srgbClr val="00FF00"/>
                          </a:highlight>
                          <a:latin typeface="Calibri" panose="020F0502020204030204" pitchFamily="34" charset="0"/>
                          <a:cs typeface="Calibri" panose="020F0502020204030204" pitchFamily="34" charset="0"/>
                        </a:rPr>
                        <a:t>29.82</a:t>
                      </a:r>
                    </a:p>
                  </a:txBody>
                  <a:tcPr/>
                </a:tc>
                <a:tc>
                  <a:txBody>
                    <a:bodyPr/>
                    <a:lstStyle/>
                    <a:p>
                      <a:r>
                        <a:rPr lang="en-CA" sz="1600" dirty="0">
                          <a:latin typeface="Calibri" panose="020F0502020204030204" pitchFamily="34" charset="0"/>
                          <a:cs typeface="Calibri" panose="020F0502020204030204" pitchFamily="34" charset="0"/>
                        </a:rPr>
                        <a:t>23.80</a:t>
                      </a:r>
                    </a:p>
                  </a:txBody>
                  <a:tcPr/>
                </a:tc>
                <a:extLst>
                  <a:ext uri="{0D108BD9-81ED-4DB2-BD59-A6C34878D82A}">
                    <a16:rowId xmlns:a16="http://schemas.microsoft.com/office/drawing/2014/main" val="3705582384"/>
                  </a:ext>
                </a:extLst>
              </a:tr>
              <a:tr h="370840">
                <a:tc>
                  <a:txBody>
                    <a:bodyPr/>
                    <a:lstStyle/>
                    <a:p>
                      <a:r>
                        <a:rPr lang="en-CA" sz="1600" dirty="0">
                          <a:latin typeface="Calibri" panose="020F0502020204030204" pitchFamily="34" charset="0"/>
                          <a:cs typeface="Calibri" panose="020F0502020204030204" pitchFamily="34" charset="0"/>
                        </a:rPr>
                        <a:t>Sharpe Ratio</a:t>
                      </a:r>
                    </a:p>
                  </a:txBody>
                  <a:tcPr/>
                </a:tc>
                <a:tc>
                  <a:txBody>
                    <a:bodyPr/>
                    <a:lstStyle/>
                    <a:p>
                      <a:r>
                        <a:rPr lang="en-CA" sz="1600" dirty="0">
                          <a:highlight>
                            <a:srgbClr val="00FF00"/>
                          </a:highlight>
                          <a:latin typeface="Calibri" panose="020F0502020204030204" pitchFamily="34" charset="0"/>
                          <a:cs typeface="Calibri" panose="020F0502020204030204" pitchFamily="34" charset="0"/>
                        </a:rPr>
                        <a:t>1.28</a:t>
                      </a:r>
                    </a:p>
                  </a:txBody>
                  <a:tcPr/>
                </a:tc>
                <a:tc>
                  <a:txBody>
                    <a:bodyPr/>
                    <a:lstStyle/>
                    <a:p>
                      <a:r>
                        <a:rPr lang="en-CA" sz="1600" dirty="0">
                          <a:latin typeface="Calibri" panose="020F0502020204030204" pitchFamily="34" charset="0"/>
                          <a:cs typeface="Calibri" panose="020F0502020204030204" pitchFamily="34" charset="0"/>
                        </a:rPr>
                        <a:t>1.19</a:t>
                      </a:r>
                    </a:p>
                  </a:txBody>
                  <a:tcPr/>
                </a:tc>
                <a:extLst>
                  <a:ext uri="{0D108BD9-81ED-4DB2-BD59-A6C34878D82A}">
                    <a16:rowId xmlns:a16="http://schemas.microsoft.com/office/drawing/2014/main" val="3830085207"/>
                  </a:ext>
                </a:extLst>
              </a:tr>
              <a:tr h="370840">
                <a:tc>
                  <a:txBody>
                    <a:bodyPr/>
                    <a:lstStyle/>
                    <a:p>
                      <a:r>
                        <a:rPr lang="en-CA" sz="1600" dirty="0">
                          <a:latin typeface="Calibri" panose="020F0502020204030204" pitchFamily="34" charset="0"/>
                          <a:cs typeface="Calibri" panose="020F0502020204030204" pitchFamily="34" charset="0"/>
                        </a:rPr>
                        <a:t>Standard Deviation</a:t>
                      </a:r>
                    </a:p>
                  </a:txBody>
                  <a:tcPr/>
                </a:tc>
                <a:tc>
                  <a:txBody>
                    <a:bodyPr/>
                    <a:lstStyle/>
                    <a:p>
                      <a:r>
                        <a:rPr lang="en-CA" sz="1600" dirty="0">
                          <a:highlight>
                            <a:srgbClr val="FF0000"/>
                          </a:highlight>
                          <a:latin typeface="Calibri" panose="020F0502020204030204" pitchFamily="34" charset="0"/>
                          <a:cs typeface="Calibri" panose="020F0502020204030204" pitchFamily="34" charset="0"/>
                        </a:rPr>
                        <a:t>24.59</a:t>
                      </a:r>
                    </a:p>
                  </a:txBody>
                  <a:tcPr/>
                </a:tc>
                <a:tc>
                  <a:txBody>
                    <a:bodyPr/>
                    <a:lstStyle/>
                    <a:p>
                      <a:r>
                        <a:rPr lang="en-CA" sz="1600" dirty="0">
                          <a:latin typeface="Calibri" panose="020F0502020204030204" pitchFamily="34" charset="0"/>
                          <a:cs typeface="Calibri" panose="020F0502020204030204" pitchFamily="34" charset="0"/>
                        </a:rPr>
                        <a:t>21.37</a:t>
                      </a:r>
                    </a:p>
                  </a:txBody>
                  <a:tcPr/>
                </a:tc>
                <a:extLst>
                  <a:ext uri="{0D108BD9-81ED-4DB2-BD59-A6C34878D82A}">
                    <a16:rowId xmlns:a16="http://schemas.microsoft.com/office/drawing/2014/main" val="3460207914"/>
                  </a:ext>
                </a:extLst>
              </a:tr>
              <a:tr h="370840">
                <a:tc>
                  <a:txBody>
                    <a:bodyPr/>
                    <a:lstStyle/>
                    <a:p>
                      <a:endParaRPr lang="en-CA" sz="1600" dirty="0">
                        <a:latin typeface="Calibri" panose="020F0502020204030204" pitchFamily="34" charset="0"/>
                        <a:cs typeface="Calibri" panose="020F0502020204030204" pitchFamily="34" charset="0"/>
                      </a:endParaRPr>
                    </a:p>
                  </a:txBody>
                  <a:tcPr/>
                </a:tc>
                <a:tc>
                  <a:txBody>
                    <a:bodyPr/>
                    <a:lstStyle/>
                    <a:p>
                      <a:endParaRPr lang="en-CA" sz="1600" dirty="0">
                        <a:latin typeface="Calibri" panose="020F0502020204030204" pitchFamily="34" charset="0"/>
                        <a:cs typeface="Calibri" panose="020F0502020204030204" pitchFamily="34" charset="0"/>
                      </a:endParaRPr>
                    </a:p>
                  </a:txBody>
                  <a:tcPr/>
                </a:tc>
                <a:tc>
                  <a:txBody>
                    <a:bodyPr/>
                    <a:lstStyle/>
                    <a:p>
                      <a:endParaRPr lang="en-CA" sz="1600"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2013944956"/>
                  </a:ext>
                </a:extLst>
              </a:tr>
            </a:tbl>
          </a:graphicData>
        </a:graphic>
      </p:graphicFrame>
      <p:graphicFrame>
        <p:nvGraphicFramePr>
          <p:cNvPr id="12" name="Table 11">
            <a:extLst>
              <a:ext uri="{FF2B5EF4-FFF2-40B4-BE49-F238E27FC236}">
                <a16:creationId xmlns:a16="http://schemas.microsoft.com/office/drawing/2014/main" id="{52333F06-2E5C-4314-A6D9-E11F609EE4AE}"/>
              </a:ext>
            </a:extLst>
          </p:cNvPr>
          <p:cNvGraphicFramePr>
            <a:graphicFrameLocks noGrp="1"/>
          </p:cNvGraphicFramePr>
          <p:nvPr>
            <p:extLst>
              <p:ext uri="{D42A27DB-BD31-4B8C-83A1-F6EECF244321}">
                <p14:modId xmlns:p14="http://schemas.microsoft.com/office/powerpoint/2010/main" val="4046312729"/>
              </p:ext>
            </p:extLst>
          </p:nvPr>
        </p:nvGraphicFramePr>
        <p:xfrm>
          <a:off x="5857623" y="3956380"/>
          <a:ext cx="4548440" cy="1854200"/>
        </p:xfrm>
        <a:graphic>
          <a:graphicData uri="http://schemas.openxmlformats.org/drawingml/2006/table">
            <a:tbl>
              <a:tblPr firstRow="1" bandRow="1">
                <a:tableStyleId>{5C22544A-7EE6-4342-B048-85BDC9FD1C3A}</a:tableStyleId>
              </a:tblPr>
              <a:tblGrid>
                <a:gridCol w="2274220">
                  <a:extLst>
                    <a:ext uri="{9D8B030D-6E8A-4147-A177-3AD203B41FA5}">
                      <a16:colId xmlns:a16="http://schemas.microsoft.com/office/drawing/2014/main" val="1324191977"/>
                    </a:ext>
                  </a:extLst>
                </a:gridCol>
                <a:gridCol w="2274220">
                  <a:extLst>
                    <a:ext uri="{9D8B030D-6E8A-4147-A177-3AD203B41FA5}">
                      <a16:colId xmlns:a16="http://schemas.microsoft.com/office/drawing/2014/main" val="3715317216"/>
                    </a:ext>
                  </a:extLst>
                </a:gridCol>
              </a:tblGrid>
              <a:tr h="370840">
                <a:tc gridSpan="2">
                  <a:txBody>
                    <a:bodyPr/>
                    <a:lstStyle/>
                    <a:p>
                      <a:pPr algn="ctr"/>
                      <a:r>
                        <a:rPr lang="en-CA" sz="1600" dirty="0">
                          <a:latin typeface="Calibri" panose="020F0502020204030204" pitchFamily="34" charset="0"/>
                          <a:cs typeface="Calibri" panose="020F0502020204030204" pitchFamily="34" charset="0"/>
                        </a:rPr>
                        <a:t>Hyperparameter Combinations</a:t>
                      </a:r>
                    </a:p>
                  </a:txBody>
                  <a:tcPr>
                    <a:solidFill>
                      <a:schemeClr val="accent1">
                        <a:lumMod val="50000"/>
                      </a:schemeClr>
                    </a:solidFill>
                  </a:tcPr>
                </a:tc>
                <a:tc hMerge="1">
                  <a:txBody>
                    <a:bodyPr/>
                    <a:lstStyle/>
                    <a:p>
                      <a:endParaRPr lang="en-CA" dirty="0"/>
                    </a:p>
                  </a:txBody>
                  <a:tcPr/>
                </a:tc>
                <a:extLst>
                  <a:ext uri="{0D108BD9-81ED-4DB2-BD59-A6C34878D82A}">
                    <a16:rowId xmlns:a16="http://schemas.microsoft.com/office/drawing/2014/main" val="953840711"/>
                  </a:ext>
                </a:extLst>
              </a:tr>
              <a:tr h="370840">
                <a:tc>
                  <a:txBody>
                    <a:bodyPr/>
                    <a:lstStyle/>
                    <a:p>
                      <a:r>
                        <a:rPr lang="en-CA" sz="1600" dirty="0" err="1">
                          <a:latin typeface="Calibri" panose="020F0502020204030204" pitchFamily="34" charset="0"/>
                          <a:cs typeface="Calibri" panose="020F0502020204030204" pitchFamily="34" charset="0"/>
                        </a:rPr>
                        <a:t>Aperiods</a:t>
                      </a:r>
                      <a:endParaRPr lang="en-CA" sz="1600" dirty="0">
                        <a:latin typeface="Calibri" panose="020F0502020204030204" pitchFamily="34" charset="0"/>
                        <a:cs typeface="Calibri" panose="020F0502020204030204" pitchFamily="34" charset="0"/>
                      </a:endParaRPr>
                    </a:p>
                  </a:txBody>
                  <a:tcPr/>
                </a:tc>
                <a:tc>
                  <a:txBody>
                    <a:bodyPr/>
                    <a:lstStyle/>
                    <a:p>
                      <a:r>
                        <a:rPr lang="en-CA" sz="1600" dirty="0">
                          <a:latin typeface="Calibri" panose="020F0502020204030204" pitchFamily="34" charset="0"/>
                          <a:cs typeface="Calibri" panose="020F0502020204030204" pitchFamily="34" charset="0"/>
                        </a:rPr>
                        <a:t>50</a:t>
                      </a:r>
                    </a:p>
                  </a:txBody>
                  <a:tcPr/>
                </a:tc>
                <a:extLst>
                  <a:ext uri="{0D108BD9-81ED-4DB2-BD59-A6C34878D82A}">
                    <a16:rowId xmlns:a16="http://schemas.microsoft.com/office/drawing/2014/main" val="2710732545"/>
                  </a:ext>
                </a:extLst>
              </a:tr>
              <a:tr h="370840">
                <a:tc>
                  <a:txBody>
                    <a:bodyPr/>
                    <a:lstStyle/>
                    <a:p>
                      <a:r>
                        <a:rPr lang="en-CA" sz="1600" dirty="0" err="1">
                          <a:latin typeface="Calibri" panose="020F0502020204030204" pitchFamily="34" charset="0"/>
                          <a:cs typeface="Calibri" panose="020F0502020204030204" pitchFamily="34" charset="0"/>
                        </a:rPr>
                        <a:t>Bperiods</a:t>
                      </a:r>
                      <a:endParaRPr lang="en-CA" sz="1600" dirty="0">
                        <a:latin typeface="Calibri" panose="020F0502020204030204" pitchFamily="34" charset="0"/>
                        <a:cs typeface="Calibri" panose="020F0502020204030204" pitchFamily="34" charset="0"/>
                      </a:endParaRPr>
                    </a:p>
                  </a:txBody>
                  <a:tcPr/>
                </a:tc>
                <a:tc>
                  <a:txBody>
                    <a:bodyPr/>
                    <a:lstStyle/>
                    <a:p>
                      <a:r>
                        <a:rPr lang="en-CA" sz="1600" dirty="0">
                          <a:latin typeface="Calibri" panose="020F0502020204030204" pitchFamily="34" charset="0"/>
                          <a:cs typeface="Calibri" panose="020F0502020204030204" pitchFamily="34" charset="0"/>
                        </a:rPr>
                        <a:t>50</a:t>
                      </a:r>
                    </a:p>
                  </a:txBody>
                  <a:tcPr/>
                </a:tc>
                <a:extLst>
                  <a:ext uri="{0D108BD9-81ED-4DB2-BD59-A6C34878D82A}">
                    <a16:rowId xmlns:a16="http://schemas.microsoft.com/office/drawing/2014/main" val="3771957111"/>
                  </a:ext>
                </a:extLst>
              </a:tr>
              <a:tr h="370840">
                <a:tc>
                  <a:txBody>
                    <a:bodyPr/>
                    <a:lstStyle/>
                    <a:p>
                      <a:r>
                        <a:rPr lang="en-CA" sz="1600" dirty="0" err="1">
                          <a:latin typeface="Calibri" panose="020F0502020204030204" pitchFamily="34" charset="0"/>
                          <a:cs typeface="Calibri" panose="020F0502020204030204" pitchFamily="34" charset="0"/>
                        </a:rPr>
                        <a:t>Speriods</a:t>
                      </a:r>
                      <a:endParaRPr lang="en-CA" sz="1600" dirty="0">
                        <a:latin typeface="Calibri" panose="020F0502020204030204" pitchFamily="34" charset="0"/>
                        <a:cs typeface="Calibri" panose="020F0502020204030204" pitchFamily="34" charset="0"/>
                      </a:endParaRPr>
                    </a:p>
                  </a:txBody>
                  <a:tcPr/>
                </a:tc>
                <a:tc>
                  <a:txBody>
                    <a:bodyPr/>
                    <a:lstStyle/>
                    <a:p>
                      <a:r>
                        <a:rPr lang="en-CA" sz="1600" dirty="0">
                          <a:latin typeface="Calibri" panose="020F0502020204030204" pitchFamily="34" charset="0"/>
                          <a:cs typeface="Calibri" panose="020F0502020204030204" pitchFamily="34" charset="0"/>
                        </a:rPr>
                        <a:t>1</a:t>
                      </a:r>
                    </a:p>
                  </a:txBody>
                  <a:tcPr/>
                </a:tc>
                <a:extLst>
                  <a:ext uri="{0D108BD9-81ED-4DB2-BD59-A6C34878D82A}">
                    <a16:rowId xmlns:a16="http://schemas.microsoft.com/office/drawing/2014/main" val="2368889077"/>
                  </a:ext>
                </a:extLst>
              </a:tr>
              <a:tr h="370840">
                <a:tc>
                  <a:txBody>
                    <a:bodyPr/>
                    <a:lstStyle/>
                    <a:p>
                      <a:r>
                        <a:rPr lang="en-CA" sz="1600" dirty="0">
                          <a:latin typeface="Calibri" panose="020F0502020204030204" pitchFamily="34" charset="0"/>
                          <a:cs typeface="Calibri" panose="020F0502020204030204" pitchFamily="34" charset="0"/>
                        </a:rPr>
                        <a:t>Frequency</a:t>
                      </a:r>
                    </a:p>
                  </a:txBody>
                  <a:tcPr/>
                </a:tc>
                <a:tc>
                  <a:txBody>
                    <a:bodyPr/>
                    <a:lstStyle/>
                    <a:p>
                      <a:r>
                        <a:rPr lang="en-CA" sz="1600" dirty="0">
                          <a:latin typeface="Calibri" panose="020F0502020204030204" pitchFamily="34" charset="0"/>
                          <a:cs typeface="Calibri" panose="020F0502020204030204" pitchFamily="34" charset="0"/>
                        </a:rPr>
                        <a:t>20W-THU</a:t>
                      </a:r>
                    </a:p>
                  </a:txBody>
                  <a:tcPr/>
                </a:tc>
                <a:extLst>
                  <a:ext uri="{0D108BD9-81ED-4DB2-BD59-A6C34878D82A}">
                    <a16:rowId xmlns:a16="http://schemas.microsoft.com/office/drawing/2014/main" val="1992960034"/>
                  </a:ext>
                </a:extLst>
              </a:tr>
            </a:tbl>
          </a:graphicData>
        </a:graphic>
      </p:graphicFrame>
      <p:sp>
        <p:nvSpPr>
          <p:cNvPr id="8" name="TextBox 3">
            <a:extLst>
              <a:ext uri="{FF2B5EF4-FFF2-40B4-BE49-F238E27FC236}">
                <a16:creationId xmlns:a16="http://schemas.microsoft.com/office/drawing/2014/main" id="{BE21F796-175E-424C-8A41-8C140CE11924}"/>
              </a:ext>
            </a:extLst>
          </p:cNvPr>
          <p:cNvSpPr txBox="1">
            <a:spLocks noChangeArrowheads="1"/>
          </p:cNvSpPr>
          <p:nvPr/>
        </p:nvSpPr>
        <p:spPr bwMode="auto">
          <a:xfrm>
            <a:off x="280887" y="1241509"/>
            <a:ext cx="10125175" cy="284950"/>
          </a:xfrm>
          <a:prstGeom prst="rect">
            <a:avLst/>
          </a:prstGeom>
          <a:solidFill>
            <a:schemeClr val="bg1"/>
          </a:solidFill>
          <a:ln>
            <a:noFill/>
          </a:ln>
          <a:effectLst>
            <a:outerShdw dist="25400" dir="5400000" algn="tl" rotWithShape="0">
              <a:srgbClr val="408B70"/>
            </a:outerShdw>
          </a:effectLst>
          <a:extLs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27432" numCol="1" anchor="b" anchorCtr="0" compatLnSpc="1">
            <a:prstTxWarp prst="textNoShape">
              <a:avLst/>
            </a:prstTxWarp>
            <a:spAutoFit/>
          </a:bodyPr>
          <a:lstStyle>
            <a:defPPr>
              <a:defRPr lang="en-US"/>
            </a:defPPr>
            <a:lvl1pPr marL="342900" indent="-342900" defTabSz="1019175" eaLnBrk="0" hangingPunct="0">
              <a:lnSpc>
                <a:spcPct val="110000"/>
              </a:lnSpc>
              <a:spcBef>
                <a:spcPct val="30000"/>
              </a:spcBef>
              <a:buClr>
                <a:srgbClr val="336699"/>
              </a:buClr>
              <a:buFont typeface="Wingdings 3" pitchFamily="18" charset="2"/>
              <a:defRPr sz="1300" b="1" kern="0">
                <a:solidFill>
                  <a:srgbClr val="234035"/>
                </a:solidFill>
                <a:latin typeface="+mj-lt"/>
                <a:cs typeface="Calibri" pitchFamily="34" charset="0"/>
              </a:defRPr>
            </a:lvl1pPr>
            <a:lvl2pPr marL="228600" indent="-228600" defTabSz="1019175" eaLnBrk="0" hangingPunct="0">
              <a:lnSpc>
                <a:spcPct val="110000"/>
              </a:lnSpc>
              <a:spcBef>
                <a:spcPct val="30000"/>
              </a:spcBef>
              <a:buClr>
                <a:srgbClr val="BA1714"/>
              </a:buClr>
              <a:buSzPct val="80000"/>
              <a:buFont typeface="Wingdings" pitchFamily="2" charset="2"/>
              <a:buChar char="n"/>
              <a:defRPr sz="1400">
                <a:latin typeface="+mj-lt"/>
                <a:cs typeface="Calibri" pitchFamily="34" charset="0"/>
              </a:defRPr>
            </a:lvl2pPr>
            <a:lvl3pPr marL="457200" indent="-171450" defTabSz="1019175" eaLnBrk="0" hangingPunct="0">
              <a:lnSpc>
                <a:spcPct val="110000"/>
              </a:lnSpc>
              <a:spcBef>
                <a:spcPct val="30000"/>
              </a:spcBef>
              <a:buClr>
                <a:schemeClr val="bg2"/>
              </a:buClr>
              <a:buFont typeface="Arial" pitchFamily="34" charset="0"/>
              <a:buChar char="–"/>
              <a:defRPr sz="1400">
                <a:latin typeface="+mj-lt"/>
                <a:cs typeface="Calibri" pitchFamily="34" charset="0"/>
              </a:defRPr>
            </a:lvl3pPr>
            <a:lvl4pPr marL="741363" indent="-160338" defTabSz="1019175" eaLnBrk="0" hangingPunct="0">
              <a:lnSpc>
                <a:spcPct val="110000"/>
              </a:lnSpc>
              <a:spcBef>
                <a:spcPct val="30000"/>
              </a:spcBef>
              <a:buClr>
                <a:schemeClr val="bg2"/>
              </a:buClr>
              <a:buFont typeface="Arial" pitchFamily="34" charset="0"/>
              <a:buChar char="–"/>
              <a:defRPr sz="1400">
                <a:latin typeface="+mj-lt"/>
                <a:cs typeface="Calibri" pitchFamily="34" charset="0"/>
              </a:defRPr>
            </a:lvl4pPr>
            <a:lvl5pPr marL="2292350" indent="-254000" defTabSz="1019175" eaLnBrk="0" hangingPunct="0">
              <a:spcBef>
                <a:spcPct val="20000"/>
              </a:spcBef>
              <a:buChar char="»"/>
              <a:defRPr sz="1600">
                <a:latin typeface="+mn-lt"/>
                <a:cs typeface="+mn-cs"/>
              </a:defRPr>
            </a:lvl5pPr>
            <a:lvl6pPr marL="2749550" indent="-254000" defTabSz="1019175" fontAlgn="base">
              <a:spcBef>
                <a:spcPct val="20000"/>
              </a:spcBef>
              <a:spcAft>
                <a:spcPct val="0"/>
              </a:spcAft>
              <a:buChar char="»"/>
              <a:defRPr sz="1600">
                <a:latin typeface="+mn-lt"/>
                <a:cs typeface="+mn-cs"/>
              </a:defRPr>
            </a:lvl6pPr>
            <a:lvl7pPr marL="3206750" indent="-254000" defTabSz="1019175" fontAlgn="base">
              <a:spcBef>
                <a:spcPct val="20000"/>
              </a:spcBef>
              <a:spcAft>
                <a:spcPct val="0"/>
              </a:spcAft>
              <a:buChar char="»"/>
              <a:defRPr sz="1600">
                <a:latin typeface="+mn-lt"/>
                <a:cs typeface="+mn-cs"/>
              </a:defRPr>
            </a:lvl7pPr>
            <a:lvl8pPr marL="3663950" indent="-254000" defTabSz="1019175" fontAlgn="base">
              <a:spcBef>
                <a:spcPct val="20000"/>
              </a:spcBef>
              <a:spcAft>
                <a:spcPct val="0"/>
              </a:spcAft>
              <a:buChar char="»"/>
              <a:defRPr sz="1600">
                <a:latin typeface="+mn-lt"/>
                <a:cs typeface="+mn-cs"/>
              </a:defRPr>
            </a:lvl8pPr>
            <a:lvl9pPr marL="4121150" indent="-254000" defTabSz="1019175" fontAlgn="base">
              <a:spcBef>
                <a:spcPct val="20000"/>
              </a:spcBef>
              <a:spcAft>
                <a:spcPct val="0"/>
              </a:spcAft>
              <a:buChar char="»"/>
              <a:defRPr sz="1600">
                <a:latin typeface="+mn-lt"/>
                <a:cs typeface="+mn-cs"/>
              </a:defRPr>
            </a:lvl9pPr>
          </a:lstStyle>
          <a:p>
            <a:r>
              <a:rPr lang="en-CA" sz="1600" dirty="0">
                <a:solidFill>
                  <a:schemeClr val="tx1"/>
                </a:solidFill>
                <a:latin typeface="Calibri" panose="020F0502020204030204" pitchFamily="34" charset="0"/>
              </a:rPr>
              <a:t>Best (Top Total Annual Return) Optimized Returns on Training Data</a:t>
            </a:r>
          </a:p>
        </p:txBody>
      </p:sp>
      <p:pic>
        <p:nvPicPr>
          <p:cNvPr id="4" name="Picture 3">
            <a:extLst>
              <a:ext uri="{FF2B5EF4-FFF2-40B4-BE49-F238E27FC236}">
                <a16:creationId xmlns:a16="http://schemas.microsoft.com/office/drawing/2014/main" id="{8E912A75-BA3F-4C8B-ABCE-F30E8646DDC3}"/>
              </a:ext>
            </a:extLst>
          </p:cNvPr>
          <p:cNvPicPr>
            <a:picLocks noChangeAspect="1"/>
          </p:cNvPicPr>
          <p:nvPr/>
        </p:nvPicPr>
        <p:blipFill>
          <a:blip r:embed="rId2"/>
          <a:stretch>
            <a:fillRect/>
          </a:stretch>
        </p:blipFill>
        <p:spPr>
          <a:xfrm>
            <a:off x="345375" y="1819263"/>
            <a:ext cx="5389164" cy="3655707"/>
          </a:xfrm>
          <a:prstGeom prst="rect">
            <a:avLst/>
          </a:prstGeom>
        </p:spPr>
      </p:pic>
    </p:spTree>
    <p:extLst>
      <p:ext uri="{BB962C8B-B14F-4D97-AF65-F5344CB8AC3E}">
        <p14:creationId xmlns:p14="http://schemas.microsoft.com/office/powerpoint/2010/main" val="1669900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F0524-3FB6-4008-8EF1-A374F2C8FA66}"/>
              </a:ext>
            </a:extLst>
          </p:cNvPr>
          <p:cNvSpPr>
            <a:spLocks noGrp="1"/>
          </p:cNvSpPr>
          <p:nvPr>
            <p:ph type="title"/>
          </p:nvPr>
        </p:nvSpPr>
        <p:spPr/>
        <p:txBody>
          <a:bodyPr/>
          <a:lstStyle/>
          <a:p>
            <a:r>
              <a:rPr lang="en-US" dirty="0"/>
              <a:t>Results - Random Forest Regression Prediction</a:t>
            </a:r>
          </a:p>
        </p:txBody>
      </p:sp>
      <p:sp>
        <p:nvSpPr>
          <p:cNvPr id="3" name="Slide Number Placeholder 2">
            <a:extLst>
              <a:ext uri="{FF2B5EF4-FFF2-40B4-BE49-F238E27FC236}">
                <a16:creationId xmlns:a16="http://schemas.microsoft.com/office/drawing/2014/main" id="{AD43CAD1-67B5-4655-A645-41D2FFD995B4}"/>
              </a:ext>
            </a:extLst>
          </p:cNvPr>
          <p:cNvSpPr>
            <a:spLocks noGrp="1"/>
          </p:cNvSpPr>
          <p:nvPr>
            <p:ph type="sldNum" sz="quarter" idx="12"/>
          </p:nvPr>
        </p:nvSpPr>
        <p:spPr/>
        <p:txBody>
          <a:bodyPr/>
          <a:lstStyle/>
          <a:p>
            <a:fld id="{D2C46B30-1E6E-4EFB-A798-3E7E3624535A}" type="slidenum">
              <a:rPr lang="en-US" smtClean="0"/>
              <a:t>35</a:t>
            </a:fld>
            <a:endParaRPr lang="en-US" dirty="0"/>
          </a:p>
        </p:txBody>
      </p:sp>
      <p:graphicFrame>
        <p:nvGraphicFramePr>
          <p:cNvPr id="8" name="Table 7">
            <a:extLst>
              <a:ext uri="{FF2B5EF4-FFF2-40B4-BE49-F238E27FC236}">
                <a16:creationId xmlns:a16="http://schemas.microsoft.com/office/drawing/2014/main" id="{20D00EAB-15B5-4F6A-BCBD-A1A3466CB1D7}"/>
              </a:ext>
            </a:extLst>
          </p:cNvPr>
          <p:cNvGraphicFramePr>
            <a:graphicFrameLocks noGrp="1"/>
          </p:cNvGraphicFramePr>
          <p:nvPr>
            <p:extLst>
              <p:ext uri="{D42A27DB-BD31-4B8C-83A1-F6EECF244321}">
                <p14:modId xmlns:p14="http://schemas.microsoft.com/office/powerpoint/2010/main" val="2446337950"/>
              </p:ext>
            </p:extLst>
          </p:nvPr>
        </p:nvGraphicFramePr>
        <p:xfrm>
          <a:off x="288925" y="1784000"/>
          <a:ext cx="9960042" cy="4515973"/>
        </p:xfrm>
        <a:graphic>
          <a:graphicData uri="http://schemas.openxmlformats.org/drawingml/2006/table">
            <a:tbl>
              <a:tblPr firstRow="1" bandRow="1">
                <a:tableStyleId>{5C22544A-7EE6-4342-B048-85BDC9FD1C3A}</a:tableStyleId>
              </a:tblPr>
              <a:tblGrid>
                <a:gridCol w="1660007">
                  <a:extLst>
                    <a:ext uri="{9D8B030D-6E8A-4147-A177-3AD203B41FA5}">
                      <a16:colId xmlns:a16="http://schemas.microsoft.com/office/drawing/2014/main" val="680097496"/>
                    </a:ext>
                  </a:extLst>
                </a:gridCol>
                <a:gridCol w="1660007">
                  <a:extLst>
                    <a:ext uri="{9D8B030D-6E8A-4147-A177-3AD203B41FA5}">
                      <a16:colId xmlns:a16="http://schemas.microsoft.com/office/drawing/2014/main" val="1242979511"/>
                    </a:ext>
                  </a:extLst>
                </a:gridCol>
                <a:gridCol w="1660007">
                  <a:extLst>
                    <a:ext uri="{9D8B030D-6E8A-4147-A177-3AD203B41FA5}">
                      <a16:colId xmlns:a16="http://schemas.microsoft.com/office/drawing/2014/main" val="558097184"/>
                    </a:ext>
                  </a:extLst>
                </a:gridCol>
                <a:gridCol w="1660007">
                  <a:extLst>
                    <a:ext uri="{9D8B030D-6E8A-4147-A177-3AD203B41FA5}">
                      <a16:colId xmlns:a16="http://schemas.microsoft.com/office/drawing/2014/main" val="210709351"/>
                    </a:ext>
                  </a:extLst>
                </a:gridCol>
                <a:gridCol w="1660007">
                  <a:extLst>
                    <a:ext uri="{9D8B030D-6E8A-4147-A177-3AD203B41FA5}">
                      <a16:colId xmlns:a16="http://schemas.microsoft.com/office/drawing/2014/main" val="51222232"/>
                    </a:ext>
                  </a:extLst>
                </a:gridCol>
                <a:gridCol w="1660007">
                  <a:extLst>
                    <a:ext uri="{9D8B030D-6E8A-4147-A177-3AD203B41FA5}">
                      <a16:colId xmlns:a16="http://schemas.microsoft.com/office/drawing/2014/main" val="655926181"/>
                    </a:ext>
                  </a:extLst>
                </a:gridCol>
              </a:tblGrid>
              <a:tr h="410543">
                <a:tc>
                  <a:txBody>
                    <a:bodyPr/>
                    <a:lstStyle/>
                    <a:p>
                      <a:r>
                        <a:rPr lang="en-CA" sz="1600" b="1" i="0" u="none" dirty="0" err="1">
                          <a:latin typeface="Calibri" panose="020F0502020204030204" pitchFamily="34" charset="0"/>
                          <a:cs typeface="Calibri" panose="020F0502020204030204" pitchFamily="34" charset="0"/>
                        </a:rPr>
                        <a:t>TotaAnnReturn</a:t>
                      </a:r>
                      <a:endParaRPr lang="en-CA" sz="1600" b="1" i="0" u="none" dirty="0">
                        <a:latin typeface="Calibri" panose="020F0502020204030204" pitchFamily="34" charset="0"/>
                        <a:cs typeface="Calibri" panose="020F0502020204030204" pitchFamily="34" charset="0"/>
                      </a:endParaRPr>
                    </a:p>
                  </a:txBody>
                  <a:tcPr>
                    <a:solidFill>
                      <a:schemeClr val="accent1">
                        <a:lumMod val="50000"/>
                      </a:schemeClr>
                    </a:solidFill>
                  </a:tcPr>
                </a:tc>
                <a:tc>
                  <a:txBody>
                    <a:bodyPr/>
                    <a:lstStyle/>
                    <a:p>
                      <a:r>
                        <a:rPr lang="en-CA" sz="1600" b="1" i="0" u="none" dirty="0">
                          <a:latin typeface="Calibri" panose="020F0502020204030204" pitchFamily="34" charset="0"/>
                          <a:cs typeface="Calibri" panose="020F0502020204030204" pitchFamily="34" charset="0"/>
                        </a:rPr>
                        <a:t>CAGR</a:t>
                      </a:r>
                    </a:p>
                  </a:txBody>
                  <a:tcPr>
                    <a:solidFill>
                      <a:schemeClr val="accent1">
                        <a:lumMod val="50000"/>
                      </a:schemeClr>
                    </a:solidFill>
                  </a:tcPr>
                </a:tc>
                <a:tc>
                  <a:txBody>
                    <a:bodyPr/>
                    <a:lstStyle/>
                    <a:p>
                      <a:r>
                        <a:rPr lang="en-CA" sz="1600" b="1" i="0" u="none" dirty="0">
                          <a:latin typeface="Calibri" panose="020F0502020204030204" pitchFamily="34" charset="0"/>
                          <a:cs typeface="Calibri" panose="020F0502020204030204" pitchFamily="34" charset="0"/>
                        </a:rPr>
                        <a:t>Sharpe Ratio</a:t>
                      </a:r>
                    </a:p>
                  </a:txBody>
                  <a:tcPr>
                    <a:solidFill>
                      <a:schemeClr val="accent1">
                        <a:lumMod val="50000"/>
                      </a:schemeClr>
                    </a:solidFill>
                  </a:tcPr>
                </a:tc>
                <a:tc>
                  <a:txBody>
                    <a:bodyPr/>
                    <a:lstStyle/>
                    <a:p>
                      <a:r>
                        <a:rPr lang="en-CA" sz="1600" b="1" i="0" u="none" dirty="0" err="1">
                          <a:latin typeface="Calibri" panose="020F0502020204030204" pitchFamily="34" charset="0"/>
                          <a:cs typeface="Calibri" panose="020F0502020204030204" pitchFamily="34" charset="0"/>
                        </a:rPr>
                        <a:t>Aperiods</a:t>
                      </a:r>
                      <a:endParaRPr lang="en-CA" sz="1600" b="1" i="0" u="none" dirty="0">
                        <a:latin typeface="Calibri" panose="020F0502020204030204" pitchFamily="34" charset="0"/>
                        <a:cs typeface="Calibri" panose="020F0502020204030204" pitchFamily="34" charset="0"/>
                      </a:endParaRPr>
                    </a:p>
                  </a:txBody>
                  <a:tcPr>
                    <a:solidFill>
                      <a:schemeClr val="accent1">
                        <a:lumMod val="50000"/>
                      </a:schemeClr>
                    </a:solidFill>
                  </a:tcPr>
                </a:tc>
                <a:tc>
                  <a:txBody>
                    <a:bodyPr/>
                    <a:lstStyle/>
                    <a:p>
                      <a:r>
                        <a:rPr lang="en-CA" sz="1600" b="1" i="0" u="none" dirty="0" err="1">
                          <a:latin typeface="Calibri" panose="020F0502020204030204" pitchFamily="34" charset="0"/>
                          <a:cs typeface="Calibri" panose="020F0502020204030204" pitchFamily="34" charset="0"/>
                        </a:rPr>
                        <a:t>Bperiods</a:t>
                      </a:r>
                      <a:endParaRPr lang="en-CA" sz="1600" b="1" i="0" u="none" dirty="0">
                        <a:latin typeface="Calibri" panose="020F0502020204030204" pitchFamily="34" charset="0"/>
                        <a:cs typeface="Calibri" panose="020F0502020204030204" pitchFamily="34" charset="0"/>
                      </a:endParaRPr>
                    </a:p>
                  </a:txBody>
                  <a:tcPr>
                    <a:solidFill>
                      <a:schemeClr val="accent1">
                        <a:lumMod val="50000"/>
                      </a:schemeClr>
                    </a:solidFill>
                  </a:tcPr>
                </a:tc>
                <a:tc>
                  <a:txBody>
                    <a:bodyPr/>
                    <a:lstStyle/>
                    <a:p>
                      <a:r>
                        <a:rPr lang="en-CA" sz="1600" b="1" i="0" u="none" dirty="0" err="1">
                          <a:latin typeface="Calibri" panose="020F0502020204030204" pitchFamily="34" charset="0"/>
                          <a:cs typeface="Calibri" panose="020F0502020204030204" pitchFamily="34" charset="0"/>
                        </a:rPr>
                        <a:t>Speriods</a:t>
                      </a:r>
                      <a:endParaRPr lang="en-CA" sz="1600" b="1" i="0" u="none" dirty="0">
                        <a:latin typeface="Calibri" panose="020F0502020204030204" pitchFamily="34" charset="0"/>
                        <a:cs typeface="Calibri" panose="020F0502020204030204" pitchFamily="34" charset="0"/>
                      </a:endParaRPr>
                    </a:p>
                  </a:txBody>
                  <a:tcPr>
                    <a:solidFill>
                      <a:schemeClr val="accent1">
                        <a:lumMod val="50000"/>
                      </a:schemeClr>
                    </a:solidFill>
                  </a:tcPr>
                </a:tc>
                <a:extLst>
                  <a:ext uri="{0D108BD9-81ED-4DB2-BD59-A6C34878D82A}">
                    <a16:rowId xmlns:a16="http://schemas.microsoft.com/office/drawing/2014/main" val="586172539"/>
                  </a:ext>
                </a:extLst>
              </a:tr>
              <a:tr h="410543">
                <a:tc>
                  <a:txBody>
                    <a:bodyPr/>
                    <a:lstStyle/>
                    <a:p>
                      <a:pPr marL="0" algn="r" defTabSz="914400" rtl="0" eaLnBrk="1" fontAlgn="b" latinLnBrk="0" hangingPunct="1"/>
                      <a:r>
                        <a:rPr lang="en-CA" sz="1600" b="0" i="0" u="none" strike="noStrike" kern="1200" dirty="0">
                          <a:solidFill>
                            <a:srgbClr val="000000"/>
                          </a:solidFill>
                          <a:effectLst/>
                          <a:latin typeface="Calibri" panose="020F0502020204030204" pitchFamily="34" charset="0"/>
                          <a:ea typeface="+mn-ea"/>
                          <a:cs typeface="+mn-cs"/>
                        </a:rPr>
                        <a:t>20.82828</a:t>
                      </a:r>
                    </a:p>
                  </a:txBody>
                  <a:tcPr marL="6350" marR="6350" marT="6350" marB="0" anchor="b"/>
                </a:tc>
                <a:tc>
                  <a:txBody>
                    <a:bodyPr/>
                    <a:lstStyle/>
                    <a:p>
                      <a:pPr marL="0" algn="r" defTabSz="914400" rtl="0" eaLnBrk="1" fontAlgn="b" latinLnBrk="0" hangingPunct="1"/>
                      <a:r>
                        <a:rPr lang="en-CA" sz="1600" b="0" i="0" u="none" strike="noStrike" kern="1200">
                          <a:solidFill>
                            <a:srgbClr val="000000"/>
                          </a:solidFill>
                          <a:effectLst/>
                          <a:latin typeface="Calibri" panose="020F0502020204030204" pitchFamily="34" charset="0"/>
                          <a:ea typeface="+mn-ea"/>
                          <a:cs typeface="+mn-cs"/>
                        </a:rPr>
                        <a:t>19.08</a:t>
                      </a:r>
                    </a:p>
                  </a:txBody>
                  <a:tcPr marL="6350" marR="6350" marT="6350" marB="0" anchor="b"/>
                </a:tc>
                <a:tc>
                  <a:txBody>
                    <a:bodyPr/>
                    <a:lstStyle/>
                    <a:p>
                      <a:pPr marL="0" algn="r" defTabSz="914400" rtl="0" eaLnBrk="1" fontAlgn="b" latinLnBrk="0" hangingPunct="1"/>
                      <a:r>
                        <a:rPr lang="en-CA" sz="1600" b="0" i="0" u="none" strike="noStrike" kern="1200">
                          <a:solidFill>
                            <a:srgbClr val="000000"/>
                          </a:solidFill>
                          <a:effectLst/>
                          <a:latin typeface="Calibri" panose="020F0502020204030204" pitchFamily="34" charset="0"/>
                          <a:ea typeface="+mn-ea"/>
                          <a:cs typeface="+mn-cs"/>
                        </a:rPr>
                        <a:t>1.49</a:t>
                      </a:r>
                    </a:p>
                  </a:txBody>
                  <a:tcPr marL="6350" marR="6350" marT="6350" marB="0" anchor="b"/>
                </a:tc>
                <a:tc>
                  <a:txBody>
                    <a:bodyPr/>
                    <a:lstStyle/>
                    <a:p>
                      <a:pPr marL="0" algn="r" defTabSz="914400" rtl="0" eaLnBrk="1" fontAlgn="b" latinLnBrk="0" hangingPunct="1"/>
                      <a:r>
                        <a:rPr lang="en-CA" sz="1600" b="0" i="0" u="none" strike="noStrike" kern="1200">
                          <a:solidFill>
                            <a:srgbClr val="000000"/>
                          </a:solidFill>
                          <a:effectLst/>
                          <a:latin typeface="Calibri" panose="020F0502020204030204" pitchFamily="34" charset="0"/>
                          <a:ea typeface="+mn-ea"/>
                          <a:cs typeface="+mn-cs"/>
                        </a:rPr>
                        <a:t>10</a:t>
                      </a:r>
                    </a:p>
                  </a:txBody>
                  <a:tcPr marL="6350" marR="6350" marT="6350" marB="0" anchor="b"/>
                </a:tc>
                <a:tc>
                  <a:txBody>
                    <a:bodyPr/>
                    <a:lstStyle/>
                    <a:p>
                      <a:pPr marL="0" algn="r" defTabSz="914400" rtl="0" eaLnBrk="1" fontAlgn="b" latinLnBrk="0" hangingPunct="1"/>
                      <a:r>
                        <a:rPr lang="en-CA" sz="1600" b="0" i="0" u="none" strike="noStrike" kern="1200">
                          <a:solidFill>
                            <a:srgbClr val="000000"/>
                          </a:solidFill>
                          <a:effectLst/>
                          <a:latin typeface="Calibri" panose="020F0502020204030204" pitchFamily="34" charset="0"/>
                          <a:ea typeface="+mn-ea"/>
                          <a:cs typeface="+mn-cs"/>
                        </a:rPr>
                        <a:t>50</a:t>
                      </a:r>
                    </a:p>
                  </a:txBody>
                  <a:tcPr marL="6350" marR="6350" marT="6350" marB="0" anchor="b"/>
                </a:tc>
                <a:tc>
                  <a:txBody>
                    <a:bodyPr/>
                    <a:lstStyle/>
                    <a:p>
                      <a:pPr marL="0" algn="r" defTabSz="914400" rtl="0" eaLnBrk="1" fontAlgn="b" latinLnBrk="0" hangingPunct="1"/>
                      <a:r>
                        <a:rPr lang="en-CA" sz="1600" b="0" i="0" u="none" strike="noStrike" kern="1200">
                          <a:solidFill>
                            <a:srgbClr val="000000"/>
                          </a:solidFill>
                          <a:effectLst/>
                          <a:latin typeface="Calibri" panose="020F0502020204030204" pitchFamily="34" charset="0"/>
                          <a:ea typeface="+mn-ea"/>
                          <a:cs typeface="+mn-cs"/>
                        </a:rPr>
                        <a:t>25</a:t>
                      </a:r>
                    </a:p>
                  </a:txBody>
                  <a:tcPr marL="6350" marR="6350" marT="6350" marB="0" anchor="b"/>
                </a:tc>
                <a:extLst>
                  <a:ext uri="{0D108BD9-81ED-4DB2-BD59-A6C34878D82A}">
                    <a16:rowId xmlns:a16="http://schemas.microsoft.com/office/drawing/2014/main" val="684439890"/>
                  </a:ext>
                </a:extLst>
              </a:tr>
              <a:tr h="410543">
                <a:tc>
                  <a:txBody>
                    <a:bodyPr/>
                    <a:lstStyle/>
                    <a:p>
                      <a:pPr marL="0" algn="r" defTabSz="914400" rtl="0" eaLnBrk="1" fontAlgn="b" latinLnBrk="0" hangingPunct="1"/>
                      <a:r>
                        <a:rPr lang="en-CA" sz="1600" b="0" i="0" u="none" strike="noStrike" kern="1200" dirty="0">
                          <a:solidFill>
                            <a:srgbClr val="000000"/>
                          </a:solidFill>
                          <a:effectLst/>
                          <a:latin typeface="Calibri" panose="020F0502020204030204" pitchFamily="34" charset="0"/>
                          <a:ea typeface="+mn-ea"/>
                          <a:cs typeface="+mn-cs"/>
                        </a:rPr>
                        <a:t>20.82828</a:t>
                      </a:r>
                    </a:p>
                  </a:txBody>
                  <a:tcPr marL="6350" marR="6350" marT="6350" marB="0" anchor="b"/>
                </a:tc>
                <a:tc>
                  <a:txBody>
                    <a:bodyPr/>
                    <a:lstStyle/>
                    <a:p>
                      <a:pPr marL="0" algn="r" defTabSz="914400" rtl="0" eaLnBrk="1" fontAlgn="b" latinLnBrk="0" hangingPunct="1"/>
                      <a:r>
                        <a:rPr lang="en-CA" sz="1600" b="0" i="0" u="none" strike="noStrike" kern="1200">
                          <a:solidFill>
                            <a:srgbClr val="000000"/>
                          </a:solidFill>
                          <a:effectLst/>
                          <a:latin typeface="Calibri" panose="020F0502020204030204" pitchFamily="34" charset="0"/>
                          <a:ea typeface="+mn-ea"/>
                          <a:cs typeface="+mn-cs"/>
                        </a:rPr>
                        <a:t>19.08</a:t>
                      </a:r>
                    </a:p>
                  </a:txBody>
                  <a:tcPr marL="6350" marR="6350" marT="6350" marB="0" anchor="b"/>
                </a:tc>
                <a:tc>
                  <a:txBody>
                    <a:bodyPr/>
                    <a:lstStyle/>
                    <a:p>
                      <a:pPr marL="0" algn="r" defTabSz="914400" rtl="0" eaLnBrk="1" fontAlgn="b" latinLnBrk="0" hangingPunct="1"/>
                      <a:r>
                        <a:rPr lang="en-CA" sz="1600" b="0" i="0" u="none" strike="noStrike" kern="1200">
                          <a:solidFill>
                            <a:srgbClr val="000000"/>
                          </a:solidFill>
                          <a:effectLst/>
                          <a:latin typeface="Calibri" panose="020F0502020204030204" pitchFamily="34" charset="0"/>
                          <a:ea typeface="+mn-ea"/>
                          <a:cs typeface="+mn-cs"/>
                        </a:rPr>
                        <a:t>1.49</a:t>
                      </a:r>
                    </a:p>
                  </a:txBody>
                  <a:tcPr marL="6350" marR="6350" marT="6350" marB="0" anchor="b"/>
                </a:tc>
                <a:tc>
                  <a:txBody>
                    <a:bodyPr/>
                    <a:lstStyle/>
                    <a:p>
                      <a:pPr marL="0" algn="r" defTabSz="914400" rtl="0" eaLnBrk="1" fontAlgn="b" latinLnBrk="0" hangingPunct="1"/>
                      <a:r>
                        <a:rPr lang="en-CA" sz="1600" b="0" i="0" u="none" strike="noStrike" kern="1200">
                          <a:solidFill>
                            <a:srgbClr val="000000"/>
                          </a:solidFill>
                          <a:effectLst/>
                          <a:latin typeface="Calibri" panose="020F0502020204030204" pitchFamily="34" charset="0"/>
                          <a:ea typeface="+mn-ea"/>
                          <a:cs typeface="+mn-cs"/>
                        </a:rPr>
                        <a:t>50</a:t>
                      </a:r>
                    </a:p>
                  </a:txBody>
                  <a:tcPr marL="6350" marR="6350" marT="6350" marB="0" anchor="b"/>
                </a:tc>
                <a:tc>
                  <a:txBody>
                    <a:bodyPr/>
                    <a:lstStyle/>
                    <a:p>
                      <a:pPr marL="0" algn="r" defTabSz="914400" rtl="0" eaLnBrk="1" fontAlgn="b" latinLnBrk="0" hangingPunct="1"/>
                      <a:r>
                        <a:rPr lang="en-CA" sz="1600" b="0" i="0" u="none" strike="noStrike" kern="1200">
                          <a:solidFill>
                            <a:srgbClr val="000000"/>
                          </a:solidFill>
                          <a:effectLst/>
                          <a:latin typeface="Calibri" panose="020F0502020204030204" pitchFamily="34" charset="0"/>
                          <a:ea typeface="+mn-ea"/>
                          <a:cs typeface="+mn-cs"/>
                        </a:rPr>
                        <a:t>10</a:t>
                      </a:r>
                    </a:p>
                  </a:txBody>
                  <a:tcPr marL="6350" marR="6350" marT="6350" marB="0" anchor="b"/>
                </a:tc>
                <a:tc>
                  <a:txBody>
                    <a:bodyPr/>
                    <a:lstStyle/>
                    <a:p>
                      <a:pPr marL="0" algn="r" defTabSz="914400" rtl="0" eaLnBrk="1" fontAlgn="b" latinLnBrk="0" hangingPunct="1"/>
                      <a:r>
                        <a:rPr lang="en-CA" sz="1600" b="0" i="0" u="none" strike="noStrike" kern="1200">
                          <a:solidFill>
                            <a:srgbClr val="000000"/>
                          </a:solidFill>
                          <a:effectLst/>
                          <a:latin typeface="Calibri" panose="020F0502020204030204" pitchFamily="34" charset="0"/>
                          <a:ea typeface="+mn-ea"/>
                          <a:cs typeface="+mn-cs"/>
                        </a:rPr>
                        <a:t>25</a:t>
                      </a:r>
                    </a:p>
                  </a:txBody>
                  <a:tcPr marL="6350" marR="6350" marT="6350" marB="0" anchor="b"/>
                </a:tc>
                <a:extLst>
                  <a:ext uri="{0D108BD9-81ED-4DB2-BD59-A6C34878D82A}">
                    <a16:rowId xmlns:a16="http://schemas.microsoft.com/office/drawing/2014/main" val="3303055297"/>
                  </a:ext>
                </a:extLst>
              </a:tr>
              <a:tr h="410543">
                <a:tc>
                  <a:txBody>
                    <a:bodyPr/>
                    <a:lstStyle/>
                    <a:p>
                      <a:pPr marL="0" algn="r" defTabSz="914400" rtl="0" eaLnBrk="1" fontAlgn="b" latinLnBrk="0" hangingPunct="1"/>
                      <a:r>
                        <a:rPr lang="en-CA" sz="1600" b="0" i="0" u="none" strike="noStrike" kern="1200">
                          <a:solidFill>
                            <a:srgbClr val="000000"/>
                          </a:solidFill>
                          <a:effectLst/>
                          <a:latin typeface="Calibri" panose="020F0502020204030204" pitchFamily="34" charset="0"/>
                          <a:ea typeface="+mn-ea"/>
                          <a:cs typeface="+mn-cs"/>
                        </a:rPr>
                        <a:t>19.08927</a:t>
                      </a:r>
                    </a:p>
                  </a:txBody>
                  <a:tcPr marL="6350" marR="6350" marT="6350" marB="0" anchor="b"/>
                </a:tc>
                <a:tc>
                  <a:txBody>
                    <a:bodyPr/>
                    <a:lstStyle/>
                    <a:p>
                      <a:pPr marL="0" algn="r" defTabSz="914400" rtl="0" eaLnBrk="1" fontAlgn="b" latinLnBrk="0" hangingPunct="1"/>
                      <a:r>
                        <a:rPr lang="en-CA" sz="1600" b="0" i="0" u="none" strike="noStrike" kern="1200" dirty="0">
                          <a:solidFill>
                            <a:srgbClr val="000000"/>
                          </a:solidFill>
                          <a:effectLst/>
                          <a:latin typeface="Calibri" panose="020F0502020204030204" pitchFamily="34" charset="0"/>
                          <a:ea typeface="+mn-ea"/>
                          <a:cs typeface="+mn-cs"/>
                        </a:rPr>
                        <a:t>17.56</a:t>
                      </a:r>
                    </a:p>
                  </a:txBody>
                  <a:tcPr marL="6350" marR="6350" marT="6350" marB="0" anchor="b"/>
                </a:tc>
                <a:tc>
                  <a:txBody>
                    <a:bodyPr/>
                    <a:lstStyle/>
                    <a:p>
                      <a:pPr marL="0" algn="r" defTabSz="914400" rtl="0" eaLnBrk="1" fontAlgn="b" latinLnBrk="0" hangingPunct="1"/>
                      <a:r>
                        <a:rPr lang="en-CA" sz="1600" b="0" i="0" u="none" strike="noStrike" kern="1200">
                          <a:solidFill>
                            <a:srgbClr val="000000"/>
                          </a:solidFill>
                          <a:effectLst/>
                          <a:latin typeface="Calibri" panose="020F0502020204030204" pitchFamily="34" charset="0"/>
                          <a:ea typeface="+mn-ea"/>
                          <a:cs typeface="+mn-cs"/>
                        </a:rPr>
                        <a:t>1.37</a:t>
                      </a:r>
                    </a:p>
                  </a:txBody>
                  <a:tcPr marL="6350" marR="6350" marT="6350" marB="0" anchor="b"/>
                </a:tc>
                <a:tc>
                  <a:txBody>
                    <a:bodyPr/>
                    <a:lstStyle/>
                    <a:p>
                      <a:pPr marL="0" algn="r" defTabSz="914400" rtl="0" eaLnBrk="1" fontAlgn="b" latinLnBrk="0" hangingPunct="1"/>
                      <a:r>
                        <a:rPr lang="en-CA" sz="1600" b="0" i="0" u="none" strike="noStrike" kern="1200">
                          <a:solidFill>
                            <a:srgbClr val="000000"/>
                          </a:solidFill>
                          <a:effectLst/>
                          <a:latin typeface="Calibri" panose="020F0502020204030204" pitchFamily="34" charset="0"/>
                          <a:ea typeface="+mn-ea"/>
                          <a:cs typeface="+mn-cs"/>
                        </a:rPr>
                        <a:t>15</a:t>
                      </a:r>
                    </a:p>
                  </a:txBody>
                  <a:tcPr marL="6350" marR="6350" marT="6350" marB="0" anchor="b"/>
                </a:tc>
                <a:tc>
                  <a:txBody>
                    <a:bodyPr/>
                    <a:lstStyle/>
                    <a:p>
                      <a:pPr marL="0" algn="r" defTabSz="914400" rtl="0" eaLnBrk="1" fontAlgn="b" latinLnBrk="0" hangingPunct="1"/>
                      <a:r>
                        <a:rPr lang="en-CA" sz="1600" b="0" i="0" u="none" strike="noStrike" kern="1200">
                          <a:solidFill>
                            <a:srgbClr val="000000"/>
                          </a:solidFill>
                          <a:effectLst/>
                          <a:latin typeface="Calibri" panose="020F0502020204030204" pitchFamily="34" charset="0"/>
                          <a:ea typeface="+mn-ea"/>
                          <a:cs typeface="+mn-cs"/>
                        </a:rPr>
                        <a:t>20</a:t>
                      </a:r>
                    </a:p>
                  </a:txBody>
                  <a:tcPr marL="6350" marR="6350" marT="6350" marB="0" anchor="b"/>
                </a:tc>
                <a:tc>
                  <a:txBody>
                    <a:bodyPr/>
                    <a:lstStyle/>
                    <a:p>
                      <a:pPr marL="0" algn="r" defTabSz="914400" rtl="0" eaLnBrk="1" fontAlgn="b" latinLnBrk="0" hangingPunct="1"/>
                      <a:r>
                        <a:rPr lang="en-CA" sz="1600" b="0" i="0" u="none" strike="noStrike" kern="1200">
                          <a:solidFill>
                            <a:srgbClr val="000000"/>
                          </a:solidFill>
                          <a:effectLst/>
                          <a:latin typeface="Calibri" panose="020F0502020204030204" pitchFamily="34" charset="0"/>
                          <a:ea typeface="+mn-ea"/>
                          <a:cs typeface="+mn-cs"/>
                        </a:rPr>
                        <a:t>20</a:t>
                      </a:r>
                    </a:p>
                  </a:txBody>
                  <a:tcPr marL="6350" marR="6350" marT="6350" marB="0" anchor="b"/>
                </a:tc>
                <a:extLst>
                  <a:ext uri="{0D108BD9-81ED-4DB2-BD59-A6C34878D82A}">
                    <a16:rowId xmlns:a16="http://schemas.microsoft.com/office/drawing/2014/main" val="3421863013"/>
                  </a:ext>
                </a:extLst>
              </a:tr>
              <a:tr h="410543">
                <a:tc>
                  <a:txBody>
                    <a:bodyPr/>
                    <a:lstStyle/>
                    <a:p>
                      <a:pPr marL="0" algn="r" defTabSz="914400" rtl="0" eaLnBrk="1" fontAlgn="b" latinLnBrk="0" hangingPunct="1"/>
                      <a:r>
                        <a:rPr lang="en-CA" sz="1600" b="0" i="0" u="none" strike="noStrike" kern="1200">
                          <a:solidFill>
                            <a:srgbClr val="000000"/>
                          </a:solidFill>
                          <a:effectLst/>
                          <a:latin typeface="Calibri" panose="020F0502020204030204" pitchFamily="34" charset="0"/>
                          <a:ea typeface="+mn-ea"/>
                          <a:cs typeface="+mn-cs"/>
                        </a:rPr>
                        <a:t>19.08927</a:t>
                      </a:r>
                    </a:p>
                  </a:txBody>
                  <a:tcPr marL="6350" marR="6350" marT="6350" marB="0" anchor="b"/>
                </a:tc>
                <a:tc>
                  <a:txBody>
                    <a:bodyPr/>
                    <a:lstStyle/>
                    <a:p>
                      <a:pPr marL="0" algn="r" defTabSz="914400" rtl="0" eaLnBrk="1" fontAlgn="b" latinLnBrk="0" hangingPunct="1"/>
                      <a:r>
                        <a:rPr lang="en-CA" sz="1600" b="0" i="0" u="none" strike="noStrike" kern="1200">
                          <a:solidFill>
                            <a:srgbClr val="000000"/>
                          </a:solidFill>
                          <a:effectLst/>
                          <a:latin typeface="Calibri" panose="020F0502020204030204" pitchFamily="34" charset="0"/>
                          <a:ea typeface="+mn-ea"/>
                          <a:cs typeface="+mn-cs"/>
                        </a:rPr>
                        <a:t>17.56</a:t>
                      </a:r>
                    </a:p>
                  </a:txBody>
                  <a:tcPr marL="6350" marR="6350" marT="6350" marB="0" anchor="b"/>
                </a:tc>
                <a:tc>
                  <a:txBody>
                    <a:bodyPr/>
                    <a:lstStyle/>
                    <a:p>
                      <a:pPr marL="0" algn="r" defTabSz="914400" rtl="0" eaLnBrk="1" fontAlgn="b" latinLnBrk="0" hangingPunct="1"/>
                      <a:r>
                        <a:rPr lang="en-CA" sz="1600" b="0" i="0" u="none" strike="noStrike" kern="1200">
                          <a:solidFill>
                            <a:srgbClr val="000000"/>
                          </a:solidFill>
                          <a:effectLst/>
                          <a:latin typeface="Calibri" panose="020F0502020204030204" pitchFamily="34" charset="0"/>
                          <a:ea typeface="+mn-ea"/>
                          <a:cs typeface="+mn-cs"/>
                        </a:rPr>
                        <a:t>1.37</a:t>
                      </a:r>
                    </a:p>
                  </a:txBody>
                  <a:tcPr marL="6350" marR="6350" marT="6350" marB="0" anchor="b"/>
                </a:tc>
                <a:tc>
                  <a:txBody>
                    <a:bodyPr/>
                    <a:lstStyle/>
                    <a:p>
                      <a:pPr marL="0" algn="r" defTabSz="914400" rtl="0" eaLnBrk="1" fontAlgn="b" latinLnBrk="0" hangingPunct="1"/>
                      <a:r>
                        <a:rPr lang="en-CA" sz="1600" b="0" i="0" u="none" strike="noStrike" kern="1200">
                          <a:solidFill>
                            <a:srgbClr val="000000"/>
                          </a:solidFill>
                          <a:effectLst/>
                          <a:latin typeface="Calibri" panose="020F0502020204030204" pitchFamily="34" charset="0"/>
                          <a:ea typeface="+mn-ea"/>
                          <a:cs typeface="+mn-cs"/>
                        </a:rPr>
                        <a:t>20</a:t>
                      </a:r>
                    </a:p>
                  </a:txBody>
                  <a:tcPr marL="6350" marR="6350" marT="6350" marB="0" anchor="b"/>
                </a:tc>
                <a:tc>
                  <a:txBody>
                    <a:bodyPr/>
                    <a:lstStyle/>
                    <a:p>
                      <a:pPr marL="0" algn="r" defTabSz="914400" rtl="0" eaLnBrk="1" fontAlgn="b" latinLnBrk="0" hangingPunct="1"/>
                      <a:r>
                        <a:rPr lang="en-CA" sz="1600" b="0" i="0" u="none" strike="noStrike" kern="1200">
                          <a:solidFill>
                            <a:srgbClr val="000000"/>
                          </a:solidFill>
                          <a:effectLst/>
                          <a:latin typeface="Calibri" panose="020F0502020204030204" pitchFamily="34" charset="0"/>
                          <a:ea typeface="+mn-ea"/>
                          <a:cs typeface="+mn-cs"/>
                        </a:rPr>
                        <a:t>15</a:t>
                      </a:r>
                    </a:p>
                  </a:txBody>
                  <a:tcPr marL="6350" marR="6350" marT="6350" marB="0" anchor="b"/>
                </a:tc>
                <a:tc>
                  <a:txBody>
                    <a:bodyPr/>
                    <a:lstStyle/>
                    <a:p>
                      <a:pPr marL="0" algn="r" defTabSz="914400" rtl="0" eaLnBrk="1" fontAlgn="b" latinLnBrk="0" hangingPunct="1"/>
                      <a:r>
                        <a:rPr lang="en-CA" sz="1600" b="0" i="0" u="none" strike="noStrike" kern="1200">
                          <a:solidFill>
                            <a:srgbClr val="000000"/>
                          </a:solidFill>
                          <a:effectLst/>
                          <a:latin typeface="Calibri" panose="020F0502020204030204" pitchFamily="34" charset="0"/>
                          <a:ea typeface="+mn-ea"/>
                          <a:cs typeface="+mn-cs"/>
                        </a:rPr>
                        <a:t>20</a:t>
                      </a:r>
                    </a:p>
                  </a:txBody>
                  <a:tcPr marL="6350" marR="6350" marT="6350" marB="0" anchor="b"/>
                </a:tc>
                <a:extLst>
                  <a:ext uri="{0D108BD9-81ED-4DB2-BD59-A6C34878D82A}">
                    <a16:rowId xmlns:a16="http://schemas.microsoft.com/office/drawing/2014/main" val="1055685187"/>
                  </a:ext>
                </a:extLst>
              </a:tr>
              <a:tr h="410543">
                <a:tc>
                  <a:txBody>
                    <a:bodyPr/>
                    <a:lstStyle/>
                    <a:p>
                      <a:pPr marL="0" algn="r" defTabSz="914400" rtl="0" eaLnBrk="1" fontAlgn="b" latinLnBrk="0" hangingPunct="1"/>
                      <a:r>
                        <a:rPr lang="en-CA" sz="1600" b="0" i="0" u="none" strike="noStrike" kern="1200">
                          <a:solidFill>
                            <a:srgbClr val="000000"/>
                          </a:solidFill>
                          <a:effectLst/>
                          <a:latin typeface="Calibri" panose="020F0502020204030204" pitchFamily="34" charset="0"/>
                          <a:ea typeface="+mn-ea"/>
                          <a:cs typeface="+mn-cs"/>
                        </a:rPr>
                        <a:t>18.99102</a:t>
                      </a:r>
                    </a:p>
                  </a:txBody>
                  <a:tcPr marL="6350" marR="6350" marT="6350" marB="0" anchor="b"/>
                </a:tc>
                <a:tc>
                  <a:txBody>
                    <a:bodyPr/>
                    <a:lstStyle/>
                    <a:p>
                      <a:pPr marL="0" algn="r" defTabSz="914400" rtl="0" eaLnBrk="1" fontAlgn="b" latinLnBrk="0" hangingPunct="1"/>
                      <a:r>
                        <a:rPr lang="en-CA" sz="1600" b="0" i="0" u="none" strike="noStrike" kern="1200">
                          <a:solidFill>
                            <a:srgbClr val="000000"/>
                          </a:solidFill>
                          <a:effectLst/>
                          <a:latin typeface="Calibri" panose="020F0502020204030204" pitchFamily="34" charset="0"/>
                          <a:ea typeface="+mn-ea"/>
                          <a:cs typeface="+mn-cs"/>
                        </a:rPr>
                        <a:t>17.48</a:t>
                      </a:r>
                    </a:p>
                  </a:txBody>
                  <a:tcPr marL="6350" marR="6350" marT="6350" marB="0" anchor="b"/>
                </a:tc>
                <a:tc>
                  <a:txBody>
                    <a:bodyPr/>
                    <a:lstStyle/>
                    <a:p>
                      <a:pPr marL="0" algn="r" defTabSz="914400" rtl="0" eaLnBrk="1" fontAlgn="b" latinLnBrk="0" hangingPunct="1"/>
                      <a:r>
                        <a:rPr lang="en-CA" sz="1600" b="0" i="0" u="none" strike="noStrike" kern="1200">
                          <a:solidFill>
                            <a:srgbClr val="000000"/>
                          </a:solidFill>
                          <a:effectLst/>
                          <a:latin typeface="Calibri" panose="020F0502020204030204" pitchFamily="34" charset="0"/>
                          <a:ea typeface="+mn-ea"/>
                          <a:cs typeface="+mn-cs"/>
                        </a:rPr>
                        <a:t>1.2</a:t>
                      </a:r>
                    </a:p>
                  </a:txBody>
                  <a:tcPr marL="6350" marR="6350" marT="6350" marB="0" anchor="b"/>
                </a:tc>
                <a:tc>
                  <a:txBody>
                    <a:bodyPr/>
                    <a:lstStyle/>
                    <a:p>
                      <a:pPr marL="0" algn="r" defTabSz="914400" rtl="0" eaLnBrk="1" fontAlgn="b" latinLnBrk="0" hangingPunct="1"/>
                      <a:r>
                        <a:rPr lang="en-CA" sz="1600" b="0" i="0" u="none" strike="noStrike" kern="1200">
                          <a:solidFill>
                            <a:srgbClr val="000000"/>
                          </a:solidFill>
                          <a:effectLst/>
                          <a:latin typeface="Calibri" panose="020F0502020204030204" pitchFamily="34" charset="0"/>
                          <a:ea typeface="+mn-ea"/>
                          <a:cs typeface="+mn-cs"/>
                        </a:rPr>
                        <a:t>10</a:t>
                      </a:r>
                    </a:p>
                  </a:txBody>
                  <a:tcPr marL="6350" marR="6350" marT="6350" marB="0" anchor="b"/>
                </a:tc>
                <a:tc>
                  <a:txBody>
                    <a:bodyPr/>
                    <a:lstStyle/>
                    <a:p>
                      <a:pPr marL="0" algn="r" defTabSz="914400" rtl="0" eaLnBrk="1" fontAlgn="b" latinLnBrk="0" hangingPunct="1"/>
                      <a:r>
                        <a:rPr lang="en-CA" sz="1600" b="0" i="0" u="none" strike="noStrike" kern="1200">
                          <a:solidFill>
                            <a:srgbClr val="000000"/>
                          </a:solidFill>
                          <a:effectLst/>
                          <a:latin typeface="Calibri" panose="020F0502020204030204" pitchFamily="34" charset="0"/>
                          <a:ea typeface="+mn-ea"/>
                          <a:cs typeface="+mn-cs"/>
                        </a:rPr>
                        <a:t>40</a:t>
                      </a:r>
                    </a:p>
                  </a:txBody>
                  <a:tcPr marL="6350" marR="6350" marT="6350" marB="0" anchor="b"/>
                </a:tc>
                <a:tc>
                  <a:txBody>
                    <a:bodyPr/>
                    <a:lstStyle/>
                    <a:p>
                      <a:pPr marL="0" algn="r" defTabSz="914400" rtl="0" eaLnBrk="1" fontAlgn="b" latinLnBrk="0" hangingPunct="1"/>
                      <a:r>
                        <a:rPr lang="en-CA" sz="1600" b="0" i="0" u="none" strike="noStrike" kern="1200">
                          <a:solidFill>
                            <a:srgbClr val="000000"/>
                          </a:solidFill>
                          <a:effectLst/>
                          <a:latin typeface="Calibri" panose="020F0502020204030204" pitchFamily="34" charset="0"/>
                          <a:ea typeface="+mn-ea"/>
                          <a:cs typeface="+mn-cs"/>
                        </a:rPr>
                        <a:t>5</a:t>
                      </a:r>
                    </a:p>
                  </a:txBody>
                  <a:tcPr marL="6350" marR="6350" marT="6350" marB="0" anchor="b"/>
                </a:tc>
                <a:extLst>
                  <a:ext uri="{0D108BD9-81ED-4DB2-BD59-A6C34878D82A}">
                    <a16:rowId xmlns:a16="http://schemas.microsoft.com/office/drawing/2014/main" val="3695485181"/>
                  </a:ext>
                </a:extLst>
              </a:tr>
              <a:tr h="410543">
                <a:tc>
                  <a:txBody>
                    <a:bodyPr/>
                    <a:lstStyle/>
                    <a:p>
                      <a:pPr marL="0" algn="r" defTabSz="914400" rtl="0" eaLnBrk="1" fontAlgn="b" latinLnBrk="0" hangingPunct="1"/>
                      <a:r>
                        <a:rPr lang="en-CA" sz="1600" b="0" i="0" u="none" strike="noStrike" kern="1200">
                          <a:solidFill>
                            <a:srgbClr val="000000"/>
                          </a:solidFill>
                          <a:effectLst/>
                          <a:latin typeface="Calibri" panose="020F0502020204030204" pitchFamily="34" charset="0"/>
                          <a:ea typeface="+mn-ea"/>
                          <a:cs typeface="+mn-cs"/>
                        </a:rPr>
                        <a:t>18.99102</a:t>
                      </a:r>
                    </a:p>
                  </a:txBody>
                  <a:tcPr marL="6350" marR="6350" marT="6350" marB="0" anchor="b"/>
                </a:tc>
                <a:tc>
                  <a:txBody>
                    <a:bodyPr/>
                    <a:lstStyle/>
                    <a:p>
                      <a:pPr marL="0" algn="r" defTabSz="914400" rtl="0" eaLnBrk="1" fontAlgn="b" latinLnBrk="0" hangingPunct="1"/>
                      <a:r>
                        <a:rPr lang="en-CA" sz="1600" b="0" i="0" u="none" strike="noStrike" kern="1200">
                          <a:solidFill>
                            <a:srgbClr val="000000"/>
                          </a:solidFill>
                          <a:effectLst/>
                          <a:latin typeface="Calibri" panose="020F0502020204030204" pitchFamily="34" charset="0"/>
                          <a:ea typeface="+mn-ea"/>
                          <a:cs typeface="+mn-cs"/>
                        </a:rPr>
                        <a:t>17.48</a:t>
                      </a:r>
                    </a:p>
                  </a:txBody>
                  <a:tcPr marL="6350" marR="6350" marT="6350" marB="0" anchor="b"/>
                </a:tc>
                <a:tc>
                  <a:txBody>
                    <a:bodyPr/>
                    <a:lstStyle/>
                    <a:p>
                      <a:pPr marL="0" algn="r" defTabSz="914400" rtl="0" eaLnBrk="1" fontAlgn="b" latinLnBrk="0" hangingPunct="1"/>
                      <a:r>
                        <a:rPr lang="en-CA" sz="1600" b="0" i="0" u="none" strike="noStrike" kern="1200">
                          <a:solidFill>
                            <a:srgbClr val="000000"/>
                          </a:solidFill>
                          <a:effectLst/>
                          <a:latin typeface="Calibri" panose="020F0502020204030204" pitchFamily="34" charset="0"/>
                          <a:ea typeface="+mn-ea"/>
                          <a:cs typeface="+mn-cs"/>
                        </a:rPr>
                        <a:t>1.2</a:t>
                      </a:r>
                    </a:p>
                  </a:txBody>
                  <a:tcPr marL="6350" marR="6350" marT="6350" marB="0" anchor="b"/>
                </a:tc>
                <a:tc>
                  <a:txBody>
                    <a:bodyPr/>
                    <a:lstStyle/>
                    <a:p>
                      <a:pPr marL="0" algn="r" defTabSz="914400" rtl="0" eaLnBrk="1" fontAlgn="b" latinLnBrk="0" hangingPunct="1"/>
                      <a:r>
                        <a:rPr lang="en-CA" sz="1600" b="0" i="0" u="none" strike="noStrike" kern="1200">
                          <a:solidFill>
                            <a:srgbClr val="000000"/>
                          </a:solidFill>
                          <a:effectLst/>
                          <a:latin typeface="Calibri" panose="020F0502020204030204" pitchFamily="34" charset="0"/>
                          <a:ea typeface="+mn-ea"/>
                          <a:cs typeface="+mn-cs"/>
                        </a:rPr>
                        <a:t>40</a:t>
                      </a:r>
                    </a:p>
                  </a:txBody>
                  <a:tcPr marL="6350" marR="6350" marT="6350" marB="0" anchor="b"/>
                </a:tc>
                <a:tc>
                  <a:txBody>
                    <a:bodyPr/>
                    <a:lstStyle/>
                    <a:p>
                      <a:pPr marL="0" algn="r" defTabSz="914400" rtl="0" eaLnBrk="1" fontAlgn="b" latinLnBrk="0" hangingPunct="1"/>
                      <a:r>
                        <a:rPr lang="en-CA" sz="1600" b="0" i="0" u="none" strike="noStrike" kern="1200">
                          <a:solidFill>
                            <a:srgbClr val="000000"/>
                          </a:solidFill>
                          <a:effectLst/>
                          <a:latin typeface="Calibri" panose="020F0502020204030204" pitchFamily="34" charset="0"/>
                          <a:ea typeface="+mn-ea"/>
                          <a:cs typeface="+mn-cs"/>
                        </a:rPr>
                        <a:t>10</a:t>
                      </a:r>
                    </a:p>
                  </a:txBody>
                  <a:tcPr marL="6350" marR="6350" marT="6350" marB="0" anchor="b"/>
                </a:tc>
                <a:tc>
                  <a:txBody>
                    <a:bodyPr/>
                    <a:lstStyle/>
                    <a:p>
                      <a:pPr marL="0" algn="r" defTabSz="914400" rtl="0" eaLnBrk="1" fontAlgn="b" latinLnBrk="0" hangingPunct="1"/>
                      <a:r>
                        <a:rPr lang="en-CA" sz="1600" b="0" i="0" u="none" strike="noStrike" kern="1200">
                          <a:solidFill>
                            <a:srgbClr val="000000"/>
                          </a:solidFill>
                          <a:effectLst/>
                          <a:latin typeface="Calibri" panose="020F0502020204030204" pitchFamily="34" charset="0"/>
                          <a:ea typeface="+mn-ea"/>
                          <a:cs typeface="+mn-cs"/>
                        </a:rPr>
                        <a:t>5</a:t>
                      </a:r>
                    </a:p>
                  </a:txBody>
                  <a:tcPr marL="6350" marR="6350" marT="6350" marB="0" anchor="b"/>
                </a:tc>
                <a:extLst>
                  <a:ext uri="{0D108BD9-81ED-4DB2-BD59-A6C34878D82A}">
                    <a16:rowId xmlns:a16="http://schemas.microsoft.com/office/drawing/2014/main" val="1019234433"/>
                  </a:ext>
                </a:extLst>
              </a:tr>
              <a:tr h="410543">
                <a:tc>
                  <a:txBody>
                    <a:bodyPr/>
                    <a:lstStyle/>
                    <a:p>
                      <a:pPr marL="0" algn="r" defTabSz="914400" rtl="0" eaLnBrk="1" fontAlgn="b" latinLnBrk="0" hangingPunct="1"/>
                      <a:r>
                        <a:rPr lang="en-CA" sz="1600" b="0" i="0" u="none" strike="noStrike" kern="1200">
                          <a:solidFill>
                            <a:srgbClr val="000000"/>
                          </a:solidFill>
                          <a:effectLst/>
                          <a:latin typeface="Calibri" panose="020F0502020204030204" pitchFamily="34" charset="0"/>
                          <a:ea typeface="+mn-ea"/>
                          <a:cs typeface="+mn-cs"/>
                        </a:rPr>
                        <a:t>18.99102</a:t>
                      </a:r>
                    </a:p>
                  </a:txBody>
                  <a:tcPr marL="6350" marR="6350" marT="6350" marB="0" anchor="b"/>
                </a:tc>
                <a:tc>
                  <a:txBody>
                    <a:bodyPr/>
                    <a:lstStyle/>
                    <a:p>
                      <a:pPr marL="0" algn="r" defTabSz="914400" rtl="0" eaLnBrk="1" fontAlgn="b" latinLnBrk="0" hangingPunct="1"/>
                      <a:r>
                        <a:rPr lang="en-CA" sz="1600" b="0" i="0" u="none" strike="noStrike" kern="1200">
                          <a:solidFill>
                            <a:srgbClr val="000000"/>
                          </a:solidFill>
                          <a:effectLst/>
                          <a:latin typeface="Calibri" panose="020F0502020204030204" pitchFamily="34" charset="0"/>
                          <a:ea typeface="+mn-ea"/>
                          <a:cs typeface="+mn-cs"/>
                        </a:rPr>
                        <a:t>17.48</a:t>
                      </a:r>
                    </a:p>
                  </a:txBody>
                  <a:tcPr marL="6350" marR="6350" marT="6350" marB="0" anchor="b"/>
                </a:tc>
                <a:tc>
                  <a:txBody>
                    <a:bodyPr/>
                    <a:lstStyle/>
                    <a:p>
                      <a:pPr marL="0" algn="r" defTabSz="914400" rtl="0" eaLnBrk="1" fontAlgn="b" latinLnBrk="0" hangingPunct="1"/>
                      <a:r>
                        <a:rPr lang="en-CA" sz="1600" b="0" i="0" u="none" strike="noStrike" kern="1200" dirty="0">
                          <a:solidFill>
                            <a:srgbClr val="000000"/>
                          </a:solidFill>
                          <a:effectLst/>
                          <a:latin typeface="Calibri" panose="020F0502020204030204" pitchFamily="34" charset="0"/>
                          <a:ea typeface="+mn-ea"/>
                          <a:cs typeface="+mn-cs"/>
                        </a:rPr>
                        <a:t>1.2</a:t>
                      </a:r>
                    </a:p>
                  </a:txBody>
                  <a:tcPr marL="6350" marR="6350" marT="6350" marB="0" anchor="b"/>
                </a:tc>
                <a:tc>
                  <a:txBody>
                    <a:bodyPr/>
                    <a:lstStyle/>
                    <a:p>
                      <a:pPr marL="0" algn="r" defTabSz="914400" rtl="0" eaLnBrk="1" fontAlgn="b" latinLnBrk="0" hangingPunct="1"/>
                      <a:r>
                        <a:rPr lang="en-CA" sz="1600" b="0" i="0" u="none" strike="noStrike" kern="1200" dirty="0">
                          <a:solidFill>
                            <a:srgbClr val="000000"/>
                          </a:solidFill>
                          <a:effectLst/>
                          <a:latin typeface="Calibri" panose="020F0502020204030204" pitchFamily="34" charset="0"/>
                          <a:ea typeface="+mn-ea"/>
                          <a:cs typeface="+mn-cs"/>
                        </a:rPr>
                        <a:t>10</a:t>
                      </a:r>
                    </a:p>
                  </a:txBody>
                  <a:tcPr marL="6350" marR="6350" marT="6350" marB="0" anchor="b"/>
                </a:tc>
                <a:tc>
                  <a:txBody>
                    <a:bodyPr/>
                    <a:lstStyle/>
                    <a:p>
                      <a:pPr marL="0" algn="r" defTabSz="914400" rtl="0" eaLnBrk="1" fontAlgn="b" latinLnBrk="0" hangingPunct="1"/>
                      <a:r>
                        <a:rPr lang="en-CA" sz="1600" b="0" i="0" u="none" strike="noStrike" kern="1200" dirty="0">
                          <a:solidFill>
                            <a:srgbClr val="000000"/>
                          </a:solidFill>
                          <a:effectLst/>
                          <a:latin typeface="Calibri" panose="020F0502020204030204" pitchFamily="34" charset="0"/>
                          <a:ea typeface="+mn-ea"/>
                          <a:cs typeface="+mn-cs"/>
                        </a:rPr>
                        <a:t>50</a:t>
                      </a:r>
                    </a:p>
                  </a:txBody>
                  <a:tcPr marL="6350" marR="6350" marT="6350" marB="0" anchor="b"/>
                </a:tc>
                <a:tc>
                  <a:txBody>
                    <a:bodyPr/>
                    <a:lstStyle/>
                    <a:p>
                      <a:pPr marL="0" algn="r" defTabSz="914400" rtl="0" eaLnBrk="1" fontAlgn="b" latinLnBrk="0" hangingPunct="1"/>
                      <a:r>
                        <a:rPr lang="en-CA" sz="1600" b="0" i="0" u="none" strike="noStrike" kern="1200">
                          <a:solidFill>
                            <a:srgbClr val="000000"/>
                          </a:solidFill>
                          <a:effectLst/>
                          <a:latin typeface="Calibri" panose="020F0502020204030204" pitchFamily="34" charset="0"/>
                          <a:ea typeface="+mn-ea"/>
                          <a:cs typeface="+mn-cs"/>
                        </a:rPr>
                        <a:t>5</a:t>
                      </a:r>
                    </a:p>
                  </a:txBody>
                  <a:tcPr marL="6350" marR="6350" marT="6350" marB="0" anchor="b"/>
                </a:tc>
                <a:extLst>
                  <a:ext uri="{0D108BD9-81ED-4DB2-BD59-A6C34878D82A}">
                    <a16:rowId xmlns:a16="http://schemas.microsoft.com/office/drawing/2014/main" val="1211814480"/>
                  </a:ext>
                </a:extLst>
              </a:tr>
              <a:tr h="410543">
                <a:tc>
                  <a:txBody>
                    <a:bodyPr/>
                    <a:lstStyle/>
                    <a:p>
                      <a:pPr marL="0" algn="r" defTabSz="914400" rtl="0" eaLnBrk="1" fontAlgn="b" latinLnBrk="0" hangingPunct="1"/>
                      <a:r>
                        <a:rPr lang="en-CA" sz="1600" b="0" i="0" u="none" strike="noStrike" kern="1200">
                          <a:solidFill>
                            <a:srgbClr val="000000"/>
                          </a:solidFill>
                          <a:effectLst/>
                          <a:latin typeface="Calibri" panose="020F0502020204030204" pitchFamily="34" charset="0"/>
                          <a:ea typeface="+mn-ea"/>
                          <a:cs typeface="+mn-cs"/>
                        </a:rPr>
                        <a:t>18.99102</a:t>
                      </a:r>
                    </a:p>
                  </a:txBody>
                  <a:tcPr marL="6350" marR="6350" marT="6350" marB="0" anchor="b"/>
                </a:tc>
                <a:tc>
                  <a:txBody>
                    <a:bodyPr/>
                    <a:lstStyle/>
                    <a:p>
                      <a:pPr marL="0" algn="r" defTabSz="914400" rtl="0" eaLnBrk="1" fontAlgn="b" latinLnBrk="0" hangingPunct="1"/>
                      <a:r>
                        <a:rPr lang="en-CA" sz="1600" b="0" i="0" u="none" strike="noStrike" kern="1200">
                          <a:solidFill>
                            <a:srgbClr val="000000"/>
                          </a:solidFill>
                          <a:effectLst/>
                          <a:latin typeface="Calibri" panose="020F0502020204030204" pitchFamily="34" charset="0"/>
                          <a:ea typeface="+mn-ea"/>
                          <a:cs typeface="+mn-cs"/>
                        </a:rPr>
                        <a:t>17.48</a:t>
                      </a:r>
                    </a:p>
                  </a:txBody>
                  <a:tcPr marL="6350" marR="6350" marT="6350" marB="0" anchor="b"/>
                </a:tc>
                <a:tc>
                  <a:txBody>
                    <a:bodyPr/>
                    <a:lstStyle/>
                    <a:p>
                      <a:pPr marL="0" algn="r" defTabSz="914400" rtl="0" eaLnBrk="1" fontAlgn="b" latinLnBrk="0" hangingPunct="1"/>
                      <a:r>
                        <a:rPr lang="en-CA" sz="1600" b="0" i="0" u="none" strike="noStrike" kern="1200">
                          <a:solidFill>
                            <a:srgbClr val="000000"/>
                          </a:solidFill>
                          <a:effectLst/>
                          <a:latin typeface="Calibri" panose="020F0502020204030204" pitchFamily="34" charset="0"/>
                          <a:ea typeface="+mn-ea"/>
                          <a:cs typeface="+mn-cs"/>
                        </a:rPr>
                        <a:t>1.2</a:t>
                      </a:r>
                    </a:p>
                  </a:txBody>
                  <a:tcPr marL="6350" marR="6350" marT="6350" marB="0" anchor="b"/>
                </a:tc>
                <a:tc>
                  <a:txBody>
                    <a:bodyPr/>
                    <a:lstStyle/>
                    <a:p>
                      <a:pPr marL="0" algn="r" defTabSz="914400" rtl="0" eaLnBrk="1" fontAlgn="b" latinLnBrk="0" hangingPunct="1"/>
                      <a:r>
                        <a:rPr lang="en-CA" sz="1600" b="0" i="0" u="none" strike="noStrike" kern="1200" dirty="0">
                          <a:solidFill>
                            <a:srgbClr val="000000"/>
                          </a:solidFill>
                          <a:effectLst/>
                          <a:latin typeface="Calibri" panose="020F0502020204030204" pitchFamily="34" charset="0"/>
                          <a:ea typeface="+mn-ea"/>
                          <a:cs typeface="+mn-cs"/>
                        </a:rPr>
                        <a:t>50</a:t>
                      </a:r>
                    </a:p>
                  </a:txBody>
                  <a:tcPr marL="6350" marR="6350" marT="6350" marB="0" anchor="b"/>
                </a:tc>
                <a:tc>
                  <a:txBody>
                    <a:bodyPr/>
                    <a:lstStyle/>
                    <a:p>
                      <a:pPr marL="0" algn="r" defTabSz="914400" rtl="0" eaLnBrk="1" fontAlgn="b" latinLnBrk="0" hangingPunct="1"/>
                      <a:r>
                        <a:rPr lang="en-CA" sz="1600" b="0" i="0" u="none" strike="noStrike" kern="1200" dirty="0">
                          <a:solidFill>
                            <a:srgbClr val="000000"/>
                          </a:solidFill>
                          <a:effectLst/>
                          <a:latin typeface="Calibri" panose="020F0502020204030204" pitchFamily="34" charset="0"/>
                          <a:ea typeface="+mn-ea"/>
                          <a:cs typeface="+mn-cs"/>
                        </a:rPr>
                        <a:t>10</a:t>
                      </a:r>
                    </a:p>
                  </a:txBody>
                  <a:tcPr marL="6350" marR="6350" marT="6350" marB="0" anchor="b"/>
                </a:tc>
                <a:tc>
                  <a:txBody>
                    <a:bodyPr/>
                    <a:lstStyle/>
                    <a:p>
                      <a:pPr marL="0" algn="r" defTabSz="914400" rtl="0" eaLnBrk="1" fontAlgn="b" latinLnBrk="0" hangingPunct="1"/>
                      <a:r>
                        <a:rPr lang="en-CA" sz="1600" b="0" i="0" u="none" strike="noStrike" kern="1200">
                          <a:solidFill>
                            <a:srgbClr val="000000"/>
                          </a:solidFill>
                          <a:effectLst/>
                          <a:latin typeface="Calibri" panose="020F0502020204030204" pitchFamily="34" charset="0"/>
                          <a:ea typeface="+mn-ea"/>
                          <a:cs typeface="+mn-cs"/>
                        </a:rPr>
                        <a:t>5</a:t>
                      </a:r>
                    </a:p>
                  </a:txBody>
                  <a:tcPr marL="6350" marR="6350" marT="6350" marB="0" anchor="b"/>
                </a:tc>
                <a:extLst>
                  <a:ext uri="{0D108BD9-81ED-4DB2-BD59-A6C34878D82A}">
                    <a16:rowId xmlns:a16="http://schemas.microsoft.com/office/drawing/2014/main" val="140685769"/>
                  </a:ext>
                </a:extLst>
              </a:tr>
              <a:tr h="410543">
                <a:tc>
                  <a:txBody>
                    <a:bodyPr/>
                    <a:lstStyle/>
                    <a:p>
                      <a:pPr marL="0" algn="r" defTabSz="914400" rtl="0" eaLnBrk="1" fontAlgn="b" latinLnBrk="0" hangingPunct="1"/>
                      <a:r>
                        <a:rPr lang="en-CA" sz="1600" b="0" i="0" u="none" strike="noStrike" kern="1200">
                          <a:solidFill>
                            <a:srgbClr val="000000"/>
                          </a:solidFill>
                          <a:effectLst/>
                          <a:latin typeface="Calibri" panose="020F0502020204030204" pitchFamily="34" charset="0"/>
                          <a:ea typeface="+mn-ea"/>
                          <a:cs typeface="+mn-cs"/>
                        </a:rPr>
                        <a:t>18.77268</a:t>
                      </a:r>
                    </a:p>
                  </a:txBody>
                  <a:tcPr marL="6350" marR="6350" marT="6350" marB="0" anchor="b"/>
                </a:tc>
                <a:tc>
                  <a:txBody>
                    <a:bodyPr/>
                    <a:lstStyle/>
                    <a:p>
                      <a:pPr marL="0" algn="r" defTabSz="914400" rtl="0" eaLnBrk="1" fontAlgn="b" latinLnBrk="0" hangingPunct="1"/>
                      <a:r>
                        <a:rPr lang="en-CA" sz="1600" b="0" i="0" u="none" strike="noStrike" kern="1200">
                          <a:solidFill>
                            <a:srgbClr val="000000"/>
                          </a:solidFill>
                          <a:effectLst/>
                          <a:latin typeface="Calibri" panose="020F0502020204030204" pitchFamily="34" charset="0"/>
                          <a:ea typeface="+mn-ea"/>
                          <a:cs typeface="+mn-cs"/>
                        </a:rPr>
                        <a:t>17.29</a:t>
                      </a:r>
                    </a:p>
                  </a:txBody>
                  <a:tcPr marL="6350" marR="6350" marT="6350" marB="0" anchor="b"/>
                </a:tc>
                <a:tc>
                  <a:txBody>
                    <a:bodyPr/>
                    <a:lstStyle/>
                    <a:p>
                      <a:pPr marL="0" algn="r" defTabSz="914400" rtl="0" eaLnBrk="1" fontAlgn="b" latinLnBrk="0" hangingPunct="1"/>
                      <a:r>
                        <a:rPr lang="en-CA" sz="1600" b="0" i="0" u="none" strike="noStrike" kern="1200">
                          <a:solidFill>
                            <a:srgbClr val="000000"/>
                          </a:solidFill>
                          <a:effectLst/>
                          <a:latin typeface="Calibri" panose="020F0502020204030204" pitchFamily="34" charset="0"/>
                          <a:ea typeface="+mn-ea"/>
                          <a:cs typeface="+mn-cs"/>
                        </a:rPr>
                        <a:t>1.32</a:t>
                      </a:r>
                    </a:p>
                  </a:txBody>
                  <a:tcPr marL="6350" marR="6350" marT="6350" marB="0" anchor="b"/>
                </a:tc>
                <a:tc>
                  <a:txBody>
                    <a:bodyPr/>
                    <a:lstStyle/>
                    <a:p>
                      <a:pPr marL="0" algn="r" defTabSz="914400" rtl="0" eaLnBrk="1" fontAlgn="b" latinLnBrk="0" hangingPunct="1"/>
                      <a:r>
                        <a:rPr lang="en-CA" sz="1600" b="0" i="0" u="none" strike="noStrike" kern="1200">
                          <a:solidFill>
                            <a:srgbClr val="000000"/>
                          </a:solidFill>
                          <a:effectLst/>
                          <a:latin typeface="Calibri" panose="020F0502020204030204" pitchFamily="34" charset="0"/>
                          <a:ea typeface="+mn-ea"/>
                          <a:cs typeface="+mn-cs"/>
                        </a:rPr>
                        <a:t>50</a:t>
                      </a:r>
                    </a:p>
                  </a:txBody>
                  <a:tcPr marL="6350" marR="6350" marT="6350" marB="0" anchor="b"/>
                </a:tc>
                <a:tc>
                  <a:txBody>
                    <a:bodyPr/>
                    <a:lstStyle/>
                    <a:p>
                      <a:pPr marL="0" algn="r" defTabSz="914400" rtl="0" eaLnBrk="1" fontAlgn="b" latinLnBrk="0" hangingPunct="1"/>
                      <a:r>
                        <a:rPr lang="en-CA" sz="1600" b="0" i="0" u="none" strike="noStrike" kern="1200" dirty="0">
                          <a:solidFill>
                            <a:srgbClr val="000000"/>
                          </a:solidFill>
                          <a:effectLst/>
                          <a:latin typeface="Calibri" panose="020F0502020204030204" pitchFamily="34" charset="0"/>
                          <a:ea typeface="+mn-ea"/>
                          <a:cs typeface="+mn-cs"/>
                        </a:rPr>
                        <a:t>50</a:t>
                      </a:r>
                    </a:p>
                  </a:txBody>
                  <a:tcPr marL="6350" marR="6350" marT="6350" marB="0" anchor="b"/>
                </a:tc>
                <a:tc>
                  <a:txBody>
                    <a:bodyPr/>
                    <a:lstStyle/>
                    <a:p>
                      <a:pPr marL="0" algn="r" defTabSz="914400" rtl="0" eaLnBrk="1" fontAlgn="b" latinLnBrk="0" hangingPunct="1"/>
                      <a:r>
                        <a:rPr lang="en-CA" sz="1600" b="0" i="0" u="none" strike="noStrike" kern="1200" dirty="0">
                          <a:solidFill>
                            <a:srgbClr val="000000"/>
                          </a:solidFill>
                          <a:effectLst/>
                          <a:latin typeface="Calibri" panose="020F0502020204030204" pitchFamily="34" charset="0"/>
                          <a:ea typeface="+mn-ea"/>
                          <a:cs typeface="+mn-cs"/>
                        </a:rPr>
                        <a:t>1</a:t>
                      </a:r>
                    </a:p>
                  </a:txBody>
                  <a:tcPr marL="6350" marR="6350" marT="6350" marB="0" anchor="b"/>
                </a:tc>
                <a:extLst>
                  <a:ext uri="{0D108BD9-81ED-4DB2-BD59-A6C34878D82A}">
                    <a16:rowId xmlns:a16="http://schemas.microsoft.com/office/drawing/2014/main" val="227228057"/>
                  </a:ext>
                </a:extLst>
              </a:tr>
              <a:tr h="410543">
                <a:tc>
                  <a:txBody>
                    <a:bodyPr/>
                    <a:lstStyle/>
                    <a:p>
                      <a:pPr marL="0" algn="r" defTabSz="914400" rtl="0" eaLnBrk="1" fontAlgn="b" latinLnBrk="0" hangingPunct="1"/>
                      <a:r>
                        <a:rPr lang="en-CA" sz="1600" b="0" i="0" u="none" strike="noStrike" kern="1200">
                          <a:solidFill>
                            <a:srgbClr val="000000"/>
                          </a:solidFill>
                          <a:effectLst/>
                          <a:latin typeface="Calibri" panose="020F0502020204030204" pitchFamily="34" charset="0"/>
                          <a:ea typeface="+mn-ea"/>
                          <a:cs typeface="+mn-cs"/>
                        </a:rPr>
                        <a:t>18.77268</a:t>
                      </a:r>
                    </a:p>
                  </a:txBody>
                  <a:tcPr marL="6350" marR="6350" marT="6350" marB="0" anchor="b"/>
                </a:tc>
                <a:tc>
                  <a:txBody>
                    <a:bodyPr/>
                    <a:lstStyle/>
                    <a:p>
                      <a:pPr marL="0" algn="r" defTabSz="914400" rtl="0" eaLnBrk="1" fontAlgn="b" latinLnBrk="0" hangingPunct="1"/>
                      <a:r>
                        <a:rPr lang="en-CA" sz="1600" b="0" i="0" u="none" strike="noStrike" kern="1200">
                          <a:solidFill>
                            <a:srgbClr val="000000"/>
                          </a:solidFill>
                          <a:effectLst/>
                          <a:latin typeface="Calibri" panose="020F0502020204030204" pitchFamily="34" charset="0"/>
                          <a:ea typeface="+mn-ea"/>
                          <a:cs typeface="+mn-cs"/>
                        </a:rPr>
                        <a:t>17.29</a:t>
                      </a:r>
                    </a:p>
                  </a:txBody>
                  <a:tcPr marL="6350" marR="6350" marT="6350" marB="0" anchor="b"/>
                </a:tc>
                <a:tc>
                  <a:txBody>
                    <a:bodyPr/>
                    <a:lstStyle/>
                    <a:p>
                      <a:pPr marL="0" algn="r" defTabSz="914400" rtl="0" eaLnBrk="1" fontAlgn="b" latinLnBrk="0" hangingPunct="1"/>
                      <a:r>
                        <a:rPr lang="en-CA" sz="1600" b="0" i="0" u="none" strike="noStrike" kern="1200">
                          <a:solidFill>
                            <a:srgbClr val="000000"/>
                          </a:solidFill>
                          <a:effectLst/>
                          <a:latin typeface="Calibri" panose="020F0502020204030204" pitchFamily="34" charset="0"/>
                          <a:ea typeface="+mn-ea"/>
                          <a:cs typeface="+mn-cs"/>
                        </a:rPr>
                        <a:t>1.32</a:t>
                      </a:r>
                    </a:p>
                  </a:txBody>
                  <a:tcPr marL="6350" marR="6350" marT="6350" marB="0" anchor="b"/>
                </a:tc>
                <a:tc>
                  <a:txBody>
                    <a:bodyPr/>
                    <a:lstStyle/>
                    <a:p>
                      <a:pPr marL="0" algn="r" defTabSz="914400" rtl="0" eaLnBrk="1" fontAlgn="b" latinLnBrk="0" hangingPunct="1"/>
                      <a:r>
                        <a:rPr lang="en-CA" sz="1600" b="0" i="0" u="none" strike="noStrike" kern="1200">
                          <a:solidFill>
                            <a:srgbClr val="000000"/>
                          </a:solidFill>
                          <a:effectLst/>
                          <a:latin typeface="Calibri" panose="020F0502020204030204" pitchFamily="34" charset="0"/>
                          <a:ea typeface="+mn-ea"/>
                          <a:cs typeface="+mn-cs"/>
                        </a:rPr>
                        <a:t>40</a:t>
                      </a:r>
                    </a:p>
                  </a:txBody>
                  <a:tcPr marL="6350" marR="6350" marT="6350" marB="0" anchor="b"/>
                </a:tc>
                <a:tc>
                  <a:txBody>
                    <a:bodyPr/>
                    <a:lstStyle/>
                    <a:p>
                      <a:pPr marL="0" algn="r" defTabSz="914400" rtl="0" eaLnBrk="1" fontAlgn="b" latinLnBrk="0" hangingPunct="1"/>
                      <a:r>
                        <a:rPr lang="en-CA" sz="1600" b="0" i="0" u="none" strike="noStrike" kern="1200" dirty="0">
                          <a:solidFill>
                            <a:srgbClr val="000000"/>
                          </a:solidFill>
                          <a:effectLst/>
                          <a:latin typeface="Calibri" panose="020F0502020204030204" pitchFamily="34" charset="0"/>
                          <a:ea typeface="+mn-ea"/>
                          <a:cs typeface="+mn-cs"/>
                        </a:rPr>
                        <a:t>50</a:t>
                      </a:r>
                    </a:p>
                  </a:txBody>
                  <a:tcPr marL="6350" marR="6350" marT="6350" marB="0" anchor="b"/>
                </a:tc>
                <a:tc>
                  <a:txBody>
                    <a:bodyPr/>
                    <a:lstStyle/>
                    <a:p>
                      <a:pPr marL="0" algn="r" defTabSz="914400" rtl="0" eaLnBrk="1" fontAlgn="b" latinLnBrk="0" hangingPunct="1"/>
                      <a:r>
                        <a:rPr lang="en-CA" sz="1600" b="0" i="0" u="none" strike="noStrike" kern="1200" dirty="0">
                          <a:solidFill>
                            <a:srgbClr val="000000"/>
                          </a:solidFill>
                          <a:effectLst/>
                          <a:latin typeface="Calibri" panose="020F0502020204030204" pitchFamily="34" charset="0"/>
                          <a:ea typeface="+mn-ea"/>
                          <a:cs typeface="+mn-cs"/>
                        </a:rPr>
                        <a:t>1</a:t>
                      </a:r>
                    </a:p>
                  </a:txBody>
                  <a:tcPr marL="6350" marR="6350" marT="6350" marB="0" anchor="b"/>
                </a:tc>
                <a:extLst>
                  <a:ext uri="{0D108BD9-81ED-4DB2-BD59-A6C34878D82A}">
                    <a16:rowId xmlns:a16="http://schemas.microsoft.com/office/drawing/2014/main" val="1138308193"/>
                  </a:ext>
                </a:extLst>
              </a:tr>
            </a:tbl>
          </a:graphicData>
        </a:graphic>
      </p:graphicFrame>
      <p:sp>
        <p:nvSpPr>
          <p:cNvPr id="5" name="TextBox 3">
            <a:extLst>
              <a:ext uri="{FF2B5EF4-FFF2-40B4-BE49-F238E27FC236}">
                <a16:creationId xmlns:a16="http://schemas.microsoft.com/office/drawing/2014/main" id="{66E2D04B-B435-4345-A85F-82E8C9AC7F79}"/>
              </a:ext>
            </a:extLst>
          </p:cNvPr>
          <p:cNvSpPr txBox="1">
            <a:spLocks noChangeArrowheads="1"/>
          </p:cNvSpPr>
          <p:nvPr/>
        </p:nvSpPr>
        <p:spPr bwMode="auto">
          <a:xfrm>
            <a:off x="280887" y="1241509"/>
            <a:ext cx="10125175" cy="284950"/>
          </a:xfrm>
          <a:prstGeom prst="rect">
            <a:avLst/>
          </a:prstGeom>
          <a:solidFill>
            <a:schemeClr val="bg1"/>
          </a:solidFill>
          <a:ln>
            <a:noFill/>
          </a:ln>
          <a:effectLst>
            <a:outerShdw dist="25400" dir="5400000" algn="tl" rotWithShape="0">
              <a:srgbClr val="408B70"/>
            </a:outerShdw>
          </a:effectLst>
          <a:extLs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27432" numCol="1" anchor="b" anchorCtr="0" compatLnSpc="1">
            <a:prstTxWarp prst="textNoShape">
              <a:avLst/>
            </a:prstTxWarp>
            <a:spAutoFit/>
          </a:bodyPr>
          <a:lstStyle>
            <a:defPPr>
              <a:defRPr lang="en-US"/>
            </a:defPPr>
            <a:lvl1pPr marL="342900" indent="-342900" defTabSz="1019175" eaLnBrk="0" hangingPunct="0">
              <a:lnSpc>
                <a:spcPct val="110000"/>
              </a:lnSpc>
              <a:spcBef>
                <a:spcPct val="30000"/>
              </a:spcBef>
              <a:buClr>
                <a:srgbClr val="336699"/>
              </a:buClr>
              <a:buFont typeface="Wingdings 3" pitchFamily="18" charset="2"/>
              <a:defRPr sz="1300" b="1" kern="0">
                <a:solidFill>
                  <a:srgbClr val="234035"/>
                </a:solidFill>
                <a:latin typeface="+mj-lt"/>
                <a:cs typeface="Calibri" pitchFamily="34" charset="0"/>
              </a:defRPr>
            </a:lvl1pPr>
            <a:lvl2pPr marL="228600" indent="-228600" defTabSz="1019175" eaLnBrk="0" hangingPunct="0">
              <a:lnSpc>
                <a:spcPct val="110000"/>
              </a:lnSpc>
              <a:spcBef>
                <a:spcPct val="30000"/>
              </a:spcBef>
              <a:buClr>
                <a:srgbClr val="BA1714"/>
              </a:buClr>
              <a:buSzPct val="80000"/>
              <a:buFont typeface="Wingdings" pitchFamily="2" charset="2"/>
              <a:buChar char="n"/>
              <a:defRPr sz="1400">
                <a:latin typeface="+mj-lt"/>
                <a:cs typeface="Calibri" pitchFamily="34" charset="0"/>
              </a:defRPr>
            </a:lvl2pPr>
            <a:lvl3pPr marL="457200" indent="-171450" defTabSz="1019175" eaLnBrk="0" hangingPunct="0">
              <a:lnSpc>
                <a:spcPct val="110000"/>
              </a:lnSpc>
              <a:spcBef>
                <a:spcPct val="30000"/>
              </a:spcBef>
              <a:buClr>
                <a:schemeClr val="bg2"/>
              </a:buClr>
              <a:buFont typeface="Arial" pitchFamily="34" charset="0"/>
              <a:buChar char="–"/>
              <a:defRPr sz="1400">
                <a:latin typeface="+mj-lt"/>
                <a:cs typeface="Calibri" pitchFamily="34" charset="0"/>
              </a:defRPr>
            </a:lvl3pPr>
            <a:lvl4pPr marL="741363" indent="-160338" defTabSz="1019175" eaLnBrk="0" hangingPunct="0">
              <a:lnSpc>
                <a:spcPct val="110000"/>
              </a:lnSpc>
              <a:spcBef>
                <a:spcPct val="30000"/>
              </a:spcBef>
              <a:buClr>
                <a:schemeClr val="bg2"/>
              </a:buClr>
              <a:buFont typeface="Arial" pitchFamily="34" charset="0"/>
              <a:buChar char="–"/>
              <a:defRPr sz="1400">
                <a:latin typeface="+mj-lt"/>
                <a:cs typeface="Calibri" pitchFamily="34" charset="0"/>
              </a:defRPr>
            </a:lvl4pPr>
            <a:lvl5pPr marL="2292350" indent="-254000" defTabSz="1019175" eaLnBrk="0" hangingPunct="0">
              <a:spcBef>
                <a:spcPct val="20000"/>
              </a:spcBef>
              <a:buChar char="»"/>
              <a:defRPr sz="1600">
                <a:latin typeface="+mn-lt"/>
                <a:cs typeface="+mn-cs"/>
              </a:defRPr>
            </a:lvl5pPr>
            <a:lvl6pPr marL="2749550" indent="-254000" defTabSz="1019175" fontAlgn="base">
              <a:spcBef>
                <a:spcPct val="20000"/>
              </a:spcBef>
              <a:spcAft>
                <a:spcPct val="0"/>
              </a:spcAft>
              <a:buChar char="»"/>
              <a:defRPr sz="1600">
                <a:latin typeface="+mn-lt"/>
                <a:cs typeface="+mn-cs"/>
              </a:defRPr>
            </a:lvl6pPr>
            <a:lvl7pPr marL="3206750" indent="-254000" defTabSz="1019175" fontAlgn="base">
              <a:spcBef>
                <a:spcPct val="20000"/>
              </a:spcBef>
              <a:spcAft>
                <a:spcPct val="0"/>
              </a:spcAft>
              <a:buChar char="»"/>
              <a:defRPr sz="1600">
                <a:latin typeface="+mn-lt"/>
                <a:cs typeface="+mn-cs"/>
              </a:defRPr>
            </a:lvl7pPr>
            <a:lvl8pPr marL="3663950" indent="-254000" defTabSz="1019175" fontAlgn="base">
              <a:spcBef>
                <a:spcPct val="20000"/>
              </a:spcBef>
              <a:spcAft>
                <a:spcPct val="0"/>
              </a:spcAft>
              <a:buChar char="»"/>
              <a:defRPr sz="1600">
                <a:latin typeface="+mn-lt"/>
                <a:cs typeface="+mn-cs"/>
              </a:defRPr>
            </a:lvl8pPr>
            <a:lvl9pPr marL="4121150" indent="-254000" defTabSz="1019175" fontAlgn="base">
              <a:spcBef>
                <a:spcPct val="20000"/>
              </a:spcBef>
              <a:spcAft>
                <a:spcPct val="0"/>
              </a:spcAft>
              <a:buChar char="»"/>
              <a:defRPr sz="1600">
                <a:latin typeface="+mn-lt"/>
                <a:cs typeface="+mn-cs"/>
              </a:defRPr>
            </a:lvl9pPr>
          </a:lstStyle>
          <a:p>
            <a:r>
              <a:rPr lang="en-CA" sz="1600" dirty="0">
                <a:solidFill>
                  <a:schemeClr val="tx1"/>
                </a:solidFill>
                <a:latin typeface="Calibri" panose="020F0502020204030204" pitchFamily="34" charset="0"/>
              </a:rPr>
              <a:t>Top 10 Total Annual Return Results on Test Data from Top Performing Training Set Combinations</a:t>
            </a:r>
          </a:p>
        </p:txBody>
      </p:sp>
    </p:spTree>
    <p:extLst>
      <p:ext uri="{BB962C8B-B14F-4D97-AF65-F5344CB8AC3E}">
        <p14:creationId xmlns:p14="http://schemas.microsoft.com/office/powerpoint/2010/main" val="836079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F0524-3FB6-4008-8EF1-A374F2C8FA66}"/>
              </a:ext>
            </a:extLst>
          </p:cNvPr>
          <p:cNvSpPr>
            <a:spLocks noGrp="1"/>
          </p:cNvSpPr>
          <p:nvPr>
            <p:ph type="title"/>
          </p:nvPr>
        </p:nvSpPr>
        <p:spPr/>
        <p:txBody>
          <a:bodyPr/>
          <a:lstStyle/>
          <a:p>
            <a:r>
              <a:rPr lang="en-US" dirty="0"/>
              <a:t>Results - Random Forest Regression Prediction</a:t>
            </a:r>
          </a:p>
        </p:txBody>
      </p:sp>
      <p:sp>
        <p:nvSpPr>
          <p:cNvPr id="3" name="Slide Number Placeholder 2">
            <a:extLst>
              <a:ext uri="{FF2B5EF4-FFF2-40B4-BE49-F238E27FC236}">
                <a16:creationId xmlns:a16="http://schemas.microsoft.com/office/drawing/2014/main" id="{AD43CAD1-67B5-4655-A645-41D2FFD995B4}"/>
              </a:ext>
            </a:extLst>
          </p:cNvPr>
          <p:cNvSpPr>
            <a:spLocks noGrp="1"/>
          </p:cNvSpPr>
          <p:nvPr>
            <p:ph type="sldNum" sz="quarter" idx="12"/>
          </p:nvPr>
        </p:nvSpPr>
        <p:spPr/>
        <p:txBody>
          <a:bodyPr/>
          <a:lstStyle/>
          <a:p>
            <a:fld id="{D2C46B30-1E6E-4EFB-A798-3E7E3624535A}" type="slidenum">
              <a:rPr lang="en-US" smtClean="0"/>
              <a:t>36</a:t>
            </a:fld>
            <a:endParaRPr lang="en-US" dirty="0"/>
          </a:p>
        </p:txBody>
      </p:sp>
      <p:graphicFrame>
        <p:nvGraphicFramePr>
          <p:cNvPr id="10" name="Table 9">
            <a:extLst>
              <a:ext uri="{FF2B5EF4-FFF2-40B4-BE49-F238E27FC236}">
                <a16:creationId xmlns:a16="http://schemas.microsoft.com/office/drawing/2014/main" id="{B47E5966-1302-4747-8411-5E5809A66A76}"/>
              </a:ext>
            </a:extLst>
          </p:cNvPr>
          <p:cNvGraphicFramePr>
            <a:graphicFrameLocks noGrp="1"/>
          </p:cNvGraphicFramePr>
          <p:nvPr>
            <p:extLst>
              <p:ext uri="{D42A27DB-BD31-4B8C-83A1-F6EECF244321}">
                <p14:modId xmlns:p14="http://schemas.microsoft.com/office/powerpoint/2010/main" val="2368827512"/>
              </p:ext>
            </p:extLst>
          </p:nvPr>
        </p:nvGraphicFramePr>
        <p:xfrm>
          <a:off x="5857623" y="1909376"/>
          <a:ext cx="4548441" cy="2804160"/>
        </p:xfrm>
        <a:graphic>
          <a:graphicData uri="http://schemas.openxmlformats.org/drawingml/2006/table">
            <a:tbl>
              <a:tblPr firstRow="1" bandRow="1">
                <a:tableStyleId>{5C22544A-7EE6-4342-B048-85BDC9FD1C3A}</a:tableStyleId>
              </a:tblPr>
              <a:tblGrid>
                <a:gridCol w="1516147">
                  <a:extLst>
                    <a:ext uri="{9D8B030D-6E8A-4147-A177-3AD203B41FA5}">
                      <a16:colId xmlns:a16="http://schemas.microsoft.com/office/drawing/2014/main" val="3696369518"/>
                    </a:ext>
                  </a:extLst>
                </a:gridCol>
                <a:gridCol w="1358750">
                  <a:extLst>
                    <a:ext uri="{9D8B030D-6E8A-4147-A177-3AD203B41FA5}">
                      <a16:colId xmlns:a16="http://schemas.microsoft.com/office/drawing/2014/main" val="2323926974"/>
                    </a:ext>
                  </a:extLst>
                </a:gridCol>
                <a:gridCol w="1673544">
                  <a:extLst>
                    <a:ext uri="{9D8B030D-6E8A-4147-A177-3AD203B41FA5}">
                      <a16:colId xmlns:a16="http://schemas.microsoft.com/office/drawing/2014/main" val="1197789403"/>
                    </a:ext>
                  </a:extLst>
                </a:gridCol>
              </a:tblGrid>
              <a:tr h="370840">
                <a:tc>
                  <a:txBody>
                    <a:bodyPr/>
                    <a:lstStyle/>
                    <a:p>
                      <a:r>
                        <a:rPr lang="en-CA" sz="1600" dirty="0">
                          <a:latin typeface="Calibri" panose="020F0502020204030204" pitchFamily="34" charset="0"/>
                          <a:cs typeface="Calibri" panose="020F0502020204030204" pitchFamily="34" charset="0"/>
                        </a:rPr>
                        <a:t>Parameter</a:t>
                      </a:r>
                    </a:p>
                  </a:txBody>
                  <a:tcPr>
                    <a:solidFill>
                      <a:schemeClr val="accent1">
                        <a:lumMod val="50000"/>
                      </a:schemeClr>
                    </a:solidFill>
                  </a:tcPr>
                </a:tc>
                <a:tc>
                  <a:txBody>
                    <a:bodyPr/>
                    <a:lstStyle/>
                    <a:p>
                      <a:r>
                        <a:rPr lang="en-CA" sz="1600" dirty="0">
                          <a:latin typeface="Calibri" panose="020F0502020204030204" pitchFamily="34" charset="0"/>
                          <a:cs typeface="Calibri" panose="020F0502020204030204" pitchFamily="34" charset="0"/>
                        </a:rPr>
                        <a:t>Result</a:t>
                      </a:r>
                    </a:p>
                  </a:txBody>
                  <a:tcPr>
                    <a:solidFill>
                      <a:schemeClr val="accent1">
                        <a:lumMod val="50000"/>
                      </a:schemeClr>
                    </a:solidFill>
                  </a:tcPr>
                </a:tc>
                <a:tc>
                  <a:txBody>
                    <a:bodyPr/>
                    <a:lstStyle/>
                    <a:p>
                      <a:r>
                        <a:rPr lang="en-CA" sz="1600" dirty="0">
                          <a:latin typeface="Calibri" panose="020F0502020204030204" pitchFamily="34" charset="0"/>
                          <a:cs typeface="Calibri" panose="020F0502020204030204" pitchFamily="34" charset="0"/>
                        </a:rPr>
                        <a:t>Baseline - Results</a:t>
                      </a:r>
                    </a:p>
                  </a:txBody>
                  <a:tcPr>
                    <a:solidFill>
                      <a:schemeClr val="accent1">
                        <a:lumMod val="50000"/>
                      </a:schemeClr>
                    </a:solidFill>
                  </a:tcPr>
                </a:tc>
                <a:extLst>
                  <a:ext uri="{0D108BD9-81ED-4DB2-BD59-A6C34878D82A}">
                    <a16:rowId xmlns:a16="http://schemas.microsoft.com/office/drawing/2014/main" val="1104181831"/>
                  </a:ext>
                </a:extLst>
              </a:tr>
              <a:tr h="370840">
                <a:tc>
                  <a:txBody>
                    <a:bodyPr/>
                    <a:lstStyle/>
                    <a:p>
                      <a:r>
                        <a:rPr lang="en-CA" sz="1600" dirty="0" err="1">
                          <a:latin typeface="Calibri" panose="020F0502020204030204" pitchFamily="34" charset="0"/>
                          <a:cs typeface="Calibri" panose="020F0502020204030204" pitchFamily="34" charset="0"/>
                        </a:rPr>
                        <a:t>TotaAnnReturn</a:t>
                      </a:r>
                      <a:endParaRPr lang="en-CA" sz="1600" dirty="0">
                        <a:latin typeface="Calibri" panose="020F0502020204030204" pitchFamily="34" charset="0"/>
                        <a:cs typeface="Calibri" panose="020F0502020204030204" pitchFamily="34" charset="0"/>
                      </a:endParaRPr>
                    </a:p>
                  </a:txBody>
                  <a:tcPr/>
                </a:tc>
                <a:tc>
                  <a:txBody>
                    <a:bodyPr/>
                    <a:lstStyle/>
                    <a:p>
                      <a:r>
                        <a:rPr lang="en-CA" sz="1600" dirty="0">
                          <a:highlight>
                            <a:srgbClr val="FF0000"/>
                          </a:highlight>
                          <a:latin typeface="Calibri" panose="020F0502020204030204" pitchFamily="34" charset="0"/>
                          <a:cs typeface="Calibri" panose="020F0502020204030204" pitchFamily="34" charset="0"/>
                        </a:rPr>
                        <a:t>18.77</a:t>
                      </a:r>
                    </a:p>
                  </a:txBody>
                  <a:tcPr/>
                </a:tc>
                <a:tc>
                  <a:txBody>
                    <a:bodyPr/>
                    <a:lstStyle/>
                    <a:p>
                      <a:r>
                        <a:rPr lang="en-CA" sz="1600" dirty="0">
                          <a:latin typeface="Calibri" panose="020F0502020204030204" pitchFamily="34" charset="0"/>
                          <a:cs typeface="Calibri" panose="020F0502020204030204" pitchFamily="34" charset="0"/>
                        </a:rPr>
                        <a:t>19.87</a:t>
                      </a:r>
                    </a:p>
                  </a:txBody>
                  <a:tcPr/>
                </a:tc>
                <a:extLst>
                  <a:ext uri="{0D108BD9-81ED-4DB2-BD59-A6C34878D82A}">
                    <a16:rowId xmlns:a16="http://schemas.microsoft.com/office/drawing/2014/main" val="1215669066"/>
                  </a:ext>
                </a:extLst>
              </a:tr>
              <a:tr h="370840">
                <a:tc>
                  <a:txBody>
                    <a:bodyPr/>
                    <a:lstStyle/>
                    <a:p>
                      <a:r>
                        <a:rPr lang="en-CA" sz="1600" dirty="0">
                          <a:latin typeface="Calibri" panose="020F0502020204030204" pitchFamily="34" charset="0"/>
                          <a:cs typeface="Calibri" panose="020F0502020204030204" pitchFamily="34" charset="0"/>
                        </a:rPr>
                        <a:t>CAGR</a:t>
                      </a:r>
                    </a:p>
                  </a:txBody>
                  <a:tcPr/>
                </a:tc>
                <a:tc>
                  <a:txBody>
                    <a:bodyPr/>
                    <a:lstStyle/>
                    <a:p>
                      <a:r>
                        <a:rPr lang="en-CA" sz="1600" dirty="0">
                          <a:highlight>
                            <a:srgbClr val="FF0000"/>
                          </a:highlight>
                          <a:latin typeface="Calibri" panose="020F0502020204030204" pitchFamily="34" charset="0"/>
                          <a:cs typeface="Calibri" panose="020F0502020204030204" pitchFamily="34" charset="0"/>
                        </a:rPr>
                        <a:t>17.29</a:t>
                      </a:r>
                    </a:p>
                  </a:txBody>
                  <a:tcPr/>
                </a:tc>
                <a:tc>
                  <a:txBody>
                    <a:bodyPr/>
                    <a:lstStyle/>
                    <a:p>
                      <a:r>
                        <a:rPr lang="en-CA" sz="1600" dirty="0">
                          <a:latin typeface="Calibri" panose="020F0502020204030204" pitchFamily="34" charset="0"/>
                          <a:cs typeface="Calibri" panose="020F0502020204030204" pitchFamily="34" charset="0"/>
                        </a:rPr>
                        <a:t>18.25</a:t>
                      </a:r>
                    </a:p>
                  </a:txBody>
                  <a:tcPr/>
                </a:tc>
                <a:extLst>
                  <a:ext uri="{0D108BD9-81ED-4DB2-BD59-A6C34878D82A}">
                    <a16:rowId xmlns:a16="http://schemas.microsoft.com/office/drawing/2014/main" val="3705582384"/>
                  </a:ext>
                </a:extLst>
              </a:tr>
              <a:tr h="370840">
                <a:tc>
                  <a:txBody>
                    <a:bodyPr/>
                    <a:lstStyle/>
                    <a:p>
                      <a:r>
                        <a:rPr lang="en-CA" sz="1600" dirty="0">
                          <a:latin typeface="Calibri" panose="020F0502020204030204" pitchFamily="34" charset="0"/>
                          <a:cs typeface="Calibri" panose="020F0502020204030204" pitchFamily="34" charset="0"/>
                        </a:rPr>
                        <a:t>Sharpe Ratio</a:t>
                      </a:r>
                    </a:p>
                  </a:txBody>
                  <a:tcPr/>
                </a:tc>
                <a:tc>
                  <a:txBody>
                    <a:bodyPr/>
                    <a:lstStyle/>
                    <a:p>
                      <a:r>
                        <a:rPr lang="en-CA" sz="1600" dirty="0">
                          <a:highlight>
                            <a:srgbClr val="FF0000"/>
                          </a:highlight>
                          <a:latin typeface="Calibri" panose="020F0502020204030204" pitchFamily="34" charset="0"/>
                          <a:cs typeface="Calibri" panose="020F0502020204030204" pitchFamily="34" charset="0"/>
                        </a:rPr>
                        <a:t>1.32</a:t>
                      </a:r>
                    </a:p>
                  </a:txBody>
                  <a:tcPr/>
                </a:tc>
                <a:tc>
                  <a:txBody>
                    <a:bodyPr/>
                    <a:lstStyle/>
                    <a:p>
                      <a:r>
                        <a:rPr lang="en-CA" sz="1600" dirty="0">
                          <a:latin typeface="Calibri" panose="020F0502020204030204" pitchFamily="34" charset="0"/>
                          <a:cs typeface="Calibri" panose="020F0502020204030204" pitchFamily="34" charset="0"/>
                        </a:rPr>
                        <a:t>1.40</a:t>
                      </a:r>
                    </a:p>
                  </a:txBody>
                  <a:tcPr/>
                </a:tc>
                <a:extLst>
                  <a:ext uri="{0D108BD9-81ED-4DB2-BD59-A6C34878D82A}">
                    <a16:rowId xmlns:a16="http://schemas.microsoft.com/office/drawing/2014/main" val="3830085207"/>
                  </a:ext>
                </a:extLst>
              </a:tr>
              <a:tr h="370840">
                <a:tc>
                  <a:txBody>
                    <a:bodyPr/>
                    <a:lstStyle/>
                    <a:p>
                      <a:r>
                        <a:rPr lang="en-CA" sz="1600" dirty="0">
                          <a:latin typeface="Calibri" panose="020F0502020204030204" pitchFamily="34" charset="0"/>
                          <a:cs typeface="Calibri" panose="020F0502020204030204" pitchFamily="34" charset="0"/>
                        </a:rPr>
                        <a:t>Standard Deviation</a:t>
                      </a:r>
                    </a:p>
                  </a:txBody>
                  <a:tcPr/>
                </a:tc>
                <a:tc>
                  <a:txBody>
                    <a:bodyPr/>
                    <a:lstStyle/>
                    <a:p>
                      <a:r>
                        <a:rPr lang="en-CA" sz="1600" dirty="0">
                          <a:highlight>
                            <a:srgbClr val="00FF00"/>
                          </a:highlight>
                          <a:latin typeface="Calibri" panose="020F0502020204030204" pitchFamily="34" charset="0"/>
                          <a:cs typeface="Calibri" panose="020F0502020204030204" pitchFamily="34" charset="0"/>
                        </a:rPr>
                        <a:t>13.27</a:t>
                      </a:r>
                    </a:p>
                  </a:txBody>
                  <a:tcPr/>
                </a:tc>
                <a:tc>
                  <a:txBody>
                    <a:bodyPr/>
                    <a:lstStyle/>
                    <a:p>
                      <a:r>
                        <a:rPr lang="en-CA" sz="1600" dirty="0">
                          <a:latin typeface="Calibri" panose="020F0502020204030204" pitchFamily="34" charset="0"/>
                          <a:cs typeface="Calibri" panose="020F0502020204030204" pitchFamily="34" charset="0"/>
                        </a:rPr>
                        <a:t>13.13</a:t>
                      </a:r>
                    </a:p>
                  </a:txBody>
                  <a:tcPr/>
                </a:tc>
                <a:extLst>
                  <a:ext uri="{0D108BD9-81ED-4DB2-BD59-A6C34878D82A}">
                    <a16:rowId xmlns:a16="http://schemas.microsoft.com/office/drawing/2014/main" val="3460207914"/>
                  </a:ext>
                </a:extLst>
              </a:tr>
              <a:tr h="370840">
                <a:tc>
                  <a:txBody>
                    <a:bodyPr/>
                    <a:lstStyle/>
                    <a:p>
                      <a:endParaRPr lang="en-CA" sz="1600" dirty="0">
                        <a:latin typeface="Calibri" panose="020F0502020204030204" pitchFamily="34" charset="0"/>
                        <a:cs typeface="Calibri" panose="020F0502020204030204" pitchFamily="34" charset="0"/>
                      </a:endParaRPr>
                    </a:p>
                  </a:txBody>
                  <a:tcPr/>
                </a:tc>
                <a:tc>
                  <a:txBody>
                    <a:bodyPr/>
                    <a:lstStyle/>
                    <a:p>
                      <a:endParaRPr lang="en-CA" sz="1600" dirty="0">
                        <a:latin typeface="Calibri" panose="020F0502020204030204" pitchFamily="34" charset="0"/>
                        <a:cs typeface="Calibri" panose="020F0502020204030204" pitchFamily="34" charset="0"/>
                      </a:endParaRPr>
                    </a:p>
                  </a:txBody>
                  <a:tcPr/>
                </a:tc>
                <a:tc>
                  <a:txBody>
                    <a:bodyPr/>
                    <a:lstStyle/>
                    <a:p>
                      <a:endParaRPr lang="en-CA" sz="1600"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2013944956"/>
                  </a:ext>
                </a:extLst>
              </a:tr>
              <a:tr h="370840">
                <a:tc>
                  <a:txBody>
                    <a:bodyPr/>
                    <a:lstStyle/>
                    <a:p>
                      <a:endParaRPr lang="en-CA" sz="1600" dirty="0">
                        <a:latin typeface="Calibri" panose="020F0502020204030204" pitchFamily="34" charset="0"/>
                        <a:cs typeface="Calibri" panose="020F0502020204030204" pitchFamily="34" charset="0"/>
                      </a:endParaRPr>
                    </a:p>
                  </a:txBody>
                  <a:tcPr/>
                </a:tc>
                <a:tc>
                  <a:txBody>
                    <a:bodyPr/>
                    <a:lstStyle/>
                    <a:p>
                      <a:endParaRPr lang="en-CA" sz="1600" dirty="0">
                        <a:latin typeface="Calibri" panose="020F0502020204030204" pitchFamily="34" charset="0"/>
                        <a:cs typeface="Calibri" panose="020F0502020204030204" pitchFamily="34" charset="0"/>
                      </a:endParaRPr>
                    </a:p>
                  </a:txBody>
                  <a:tcPr/>
                </a:tc>
                <a:tc>
                  <a:txBody>
                    <a:bodyPr/>
                    <a:lstStyle/>
                    <a:p>
                      <a:endParaRPr lang="en-CA" sz="1600"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006831121"/>
                  </a:ext>
                </a:extLst>
              </a:tr>
            </a:tbl>
          </a:graphicData>
        </a:graphic>
      </p:graphicFrame>
      <p:graphicFrame>
        <p:nvGraphicFramePr>
          <p:cNvPr id="12" name="Table 11">
            <a:extLst>
              <a:ext uri="{FF2B5EF4-FFF2-40B4-BE49-F238E27FC236}">
                <a16:creationId xmlns:a16="http://schemas.microsoft.com/office/drawing/2014/main" id="{52333F06-2E5C-4314-A6D9-E11F609EE4AE}"/>
              </a:ext>
            </a:extLst>
          </p:cNvPr>
          <p:cNvGraphicFramePr>
            <a:graphicFrameLocks noGrp="1"/>
          </p:cNvGraphicFramePr>
          <p:nvPr>
            <p:extLst>
              <p:ext uri="{D42A27DB-BD31-4B8C-83A1-F6EECF244321}">
                <p14:modId xmlns:p14="http://schemas.microsoft.com/office/powerpoint/2010/main" val="2504813578"/>
              </p:ext>
            </p:extLst>
          </p:nvPr>
        </p:nvGraphicFramePr>
        <p:xfrm>
          <a:off x="5857623" y="3956380"/>
          <a:ext cx="4548440" cy="1854200"/>
        </p:xfrm>
        <a:graphic>
          <a:graphicData uri="http://schemas.openxmlformats.org/drawingml/2006/table">
            <a:tbl>
              <a:tblPr firstRow="1" bandRow="1">
                <a:tableStyleId>{5C22544A-7EE6-4342-B048-85BDC9FD1C3A}</a:tableStyleId>
              </a:tblPr>
              <a:tblGrid>
                <a:gridCol w="2274220">
                  <a:extLst>
                    <a:ext uri="{9D8B030D-6E8A-4147-A177-3AD203B41FA5}">
                      <a16:colId xmlns:a16="http://schemas.microsoft.com/office/drawing/2014/main" val="1324191977"/>
                    </a:ext>
                  </a:extLst>
                </a:gridCol>
                <a:gridCol w="2274220">
                  <a:extLst>
                    <a:ext uri="{9D8B030D-6E8A-4147-A177-3AD203B41FA5}">
                      <a16:colId xmlns:a16="http://schemas.microsoft.com/office/drawing/2014/main" val="3715317216"/>
                    </a:ext>
                  </a:extLst>
                </a:gridCol>
              </a:tblGrid>
              <a:tr h="370840">
                <a:tc gridSpan="2">
                  <a:txBody>
                    <a:bodyPr/>
                    <a:lstStyle/>
                    <a:p>
                      <a:pPr algn="ctr"/>
                      <a:r>
                        <a:rPr lang="en-CA" sz="1600" dirty="0">
                          <a:latin typeface="Calibri" panose="020F0502020204030204" pitchFamily="34" charset="0"/>
                          <a:cs typeface="Calibri" panose="020F0502020204030204" pitchFamily="34" charset="0"/>
                        </a:rPr>
                        <a:t>Hyperparameter Combinations</a:t>
                      </a:r>
                    </a:p>
                  </a:txBody>
                  <a:tcPr>
                    <a:solidFill>
                      <a:schemeClr val="accent1">
                        <a:lumMod val="50000"/>
                      </a:schemeClr>
                    </a:solidFill>
                  </a:tcPr>
                </a:tc>
                <a:tc hMerge="1">
                  <a:txBody>
                    <a:bodyPr/>
                    <a:lstStyle/>
                    <a:p>
                      <a:endParaRPr lang="en-CA" dirty="0"/>
                    </a:p>
                  </a:txBody>
                  <a:tcPr/>
                </a:tc>
                <a:extLst>
                  <a:ext uri="{0D108BD9-81ED-4DB2-BD59-A6C34878D82A}">
                    <a16:rowId xmlns:a16="http://schemas.microsoft.com/office/drawing/2014/main" val="953840711"/>
                  </a:ext>
                </a:extLst>
              </a:tr>
              <a:tr h="370840">
                <a:tc>
                  <a:txBody>
                    <a:bodyPr/>
                    <a:lstStyle/>
                    <a:p>
                      <a:r>
                        <a:rPr lang="en-CA" sz="1600" dirty="0" err="1">
                          <a:latin typeface="Calibri" panose="020F0502020204030204" pitchFamily="34" charset="0"/>
                          <a:cs typeface="Calibri" panose="020F0502020204030204" pitchFamily="34" charset="0"/>
                        </a:rPr>
                        <a:t>Aperiods</a:t>
                      </a:r>
                      <a:endParaRPr lang="en-CA" sz="1600" dirty="0">
                        <a:latin typeface="Calibri" panose="020F0502020204030204" pitchFamily="34" charset="0"/>
                        <a:cs typeface="Calibri" panose="020F0502020204030204" pitchFamily="34" charset="0"/>
                      </a:endParaRPr>
                    </a:p>
                  </a:txBody>
                  <a:tcPr/>
                </a:tc>
                <a:tc>
                  <a:txBody>
                    <a:bodyPr/>
                    <a:lstStyle/>
                    <a:p>
                      <a:r>
                        <a:rPr lang="en-CA" sz="1600" dirty="0">
                          <a:latin typeface="Calibri" panose="020F0502020204030204" pitchFamily="34" charset="0"/>
                          <a:cs typeface="Calibri" panose="020F0502020204030204" pitchFamily="34" charset="0"/>
                        </a:rPr>
                        <a:t>50</a:t>
                      </a:r>
                    </a:p>
                  </a:txBody>
                  <a:tcPr/>
                </a:tc>
                <a:extLst>
                  <a:ext uri="{0D108BD9-81ED-4DB2-BD59-A6C34878D82A}">
                    <a16:rowId xmlns:a16="http://schemas.microsoft.com/office/drawing/2014/main" val="2710732545"/>
                  </a:ext>
                </a:extLst>
              </a:tr>
              <a:tr h="370840">
                <a:tc>
                  <a:txBody>
                    <a:bodyPr/>
                    <a:lstStyle/>
                    <a:p>
                      <a:r>
                        <a:rPr lang="en-CA" sz="1600" dirty="0" err="1">
                          <a:latin typeface="Calibri" panose="020F0502020204030204" pitchFamily="34" charset="0"/>
                          <a:cs typeface="Calibri" panose="020F0502020204030204" pitchFamily="34" charset="0"/>
                        </a:rPr>
                        <a:t>Bperiods</a:t>
                      </a:r>
                      <a:endParaRPr lang="en-CA" sz="1600" dirty="0">
                        <a:latin typeface="Calibri" panose="020F0502020204030204" pitchFamily="34" charset="0"/>
                        <a:cs typeface="Calibri" panose="020F0502020204030204" pitchFamily="34" charset="0"/>
                      </a:endParaRPr>
                    </a:p>
                  </a:txBody>
                  <a:tcPr/>
                </a:tc>
                <a:tc>
                  <a:txBody>
                    <a:bodyPr/>
                    <a:lstStyle/>
                    <a:p>
                      <a:r>
                        <a:rPr lang="en-CA" sz="1600" dirty="0">
                          <a:latin typeface="Calibri" panose="020F0502020204030204" pitchFamily="34" charset="0"/>
                          <a:cs typeface="Calibri" panose="020F0502020204030204" pitchFamily="34" charset="0"/>
                        </a:rPr>
                        <a:t>50</a:t>
                      </a:r>
                    </a:p>
                  </a:txBody>
                  <a:tcPr/>
                </a:tc>
                <a:extLst>
                  <a:ext uri="{0D108BD9-81ED-4DB2-BD59-A6C34878D82A}">
                    <a16:rowId xmlns:a16="http://schemas.microsoft.com/office/drawing/2014/main" val="3771957111"/>
                  </a:ext>
                </a:extLst>
              </a:tr>
              <a:tr h="370840">
                <a:tc>
                  <a:txBody>
                    <a:bodyPr/>
                    <a:lstStyle/>
                    <a:p>
                      <a:r>
                        <a:rPr lang="en-CA" sz="1600" dirty="0" err="1">
                          <a:latin typeface="Calibri" panose="020F0502020204030204" pitchFamily="34" charset="0"/>
                          <a:cs typeface="Calibri" panose="020F0502020204030204" pitchFamily="34" charset="0"/>
                        </a:rPr>
                        <a:t>Speriods</a:t>
                      </a:r>
                      <a:endParaRPr lang="en-CA" sz="1600" dirty="0">
                        <a:latin typeface="Calibri" panose="020F0502020204030204" pitchFamily="34" charset="0"/>
                        <a:cs typeface="Calibri" panose="020F0502020204030204" pitchFamily="34" charset="0"/>
                      </a:endParaRPr>
                    </a:p>
                  </a:txBody>
                  <a:tcPr/>
                </a:tc>
                <a:tc>
                  <a:txBody>
                    <a:bodyPr/>
                    <a:lstStyle/>
                    <a:p>
                      <a:r>
                        <a:rPr lang="en-CA" sz="1600" dirty="0">
                          <a:latin typeface="Calibri" panose="020F0502020204030204" pitchFamily="34" charset="0"/>
                          <a:cs typeface="Calibri" panose="020F0502020204030204" pitchFamily="34" charset="0"/>
                        </a:rPr>
                        <a:t>1</a:t>
                      </a:r>
                    </a:p>
                  </a:txBody>
                  <a:tcPr/>
                </a:tc>
                <a:extLst>
                  <a:ext uri="{0D108BD9-81ED-4DB2-BD59-A6C34878D82A}">
                    <a16:rowId xmlns:a16="http://schemas.microsoft.com/office/drawing/2014/main" val="2368889077"/>
                  </a:ext>
                </a:extLst>
              </a:tr>
              <a:tr h="370840">
                <a:tc>
                  <a:txBody>
                    <a:bodyPr/>
                    <a:lstStyle/>
                    <a:p>
                      <a:r>
                        <a:rPr lang="en-CA" sz="1600" dirty="0">
                          <a:latin typeface="Calibri" panose="020F0502020204030204" pitchFamily="34" charset="0"/>
                          <a:cs typeface="Calibri" panose="020F0502020204030204" pitchFamily="34" charset="0"/>
                        </a:rPr>
                        <a:t>Frequency</a:t>
                      </a:r>
                    </a:p>
                  </a:txBody>
                  <a:tcPr/>
                </a:tc>
                <a:tc>
                  <a:txBody>
                    <a:bodyPr/>
                    <a:lstStyle/>
                    <a:p>
                      <a:r>
                        <a:rPr lang="en-CA" sz="1600" dirty="0">
                          <a:latin typeface="Calibri" panose="020F0502020204030204" pitchFamily="34" charset="0"/>
                          <a:cs typeface="Calibri" panose="020F0502020204030204" pitchFamily="34" charset="0"/>
                        </a:rPr>
                        <a:t>20W-THU</a:t>
                      </a:r>
                    </a:p>
                  </a:txBody>
                  <a:tcPr/>
                </a:tc>
                <a:extLst>
                  <a:ext uri="{0D108BD9-81ED-4DB2-BD59-A6C34878D82A}">
                    <a16:rowId xmlns:a16="http://schemas.microsoft.com/office/drawing/2014/main" val="1992960034"/>
                  </a:ext>
                </a:extLst>
              </a:tr>
            </a:tbl>
          </a:graphicData>
        </a:graphic>
      </p:graphicFrame>
      <p:sp>
        <p:nvSpPr>
          <p:cNvPr id="8" name="TextBox 3">
            <a:extLst>
              <a:ext uri="{FF2B5EF4-FFF2-40B4-BE49-F238E27FC236}">
                <a16:creationId xmlns:a16="http://schemas.microsoft.com/office/drawing/2014/main" id="{BE21F796-175E-424C-8A41-8C140CE11924}"/>
              </a:ext>
            </a:extLst>
          </p:cNvPr>
          <p:cNvSpPr txBox="1">
            <a:spLocks noChangeArrowheads="1"/>
          </p:cNvSpPr>
          <p:nvPr/>
        </p:nvSpPr>
        <p:spPr bwMode="auto">
          <a:xfrm>
            <a:off x="280887" y="1241509"/>
            <a:ext cx="10125175" cy="284950"/>
          </a:xfrm>
          <a:prstGeom prst="rect">
            <a:avLst/>
          </a:prstGeom>
          <a:solidFill>
            <a:schemeClr val="bg1"/>
          </a:solidFill>
          <a:ln>
            <a:noFill/>
          </a:ln>
          <a:effectLst>
            <a:outerShdw dist="25400" dir="5400000" algn="tl" rotWithShape="0">
              <a:srgbClr val="408B70"/>
            </a:outerShdw>
          </a:effectLst>
          <a:extLs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27432" numCol="1" anchor="b" anchorCtr="0" compatLnSpc="1">
            <a:prstTxWarp prst="textNoShape">
              <a:avLst/>
            </a:prstTxWarp>
            <a:spAutoFit/>
          </a:bodyPr>
          <a:lstStyle>
            <a:defPPr>
              <a:defRPr lang="en-US"/>
            </a:defPPr>
            <a:lvl1pPr marL="342900" indent="-342900" defTabSz="1019175" eaLnBrk="0" hangingPunct="0">
              <a:lnSpc>
                <a:spcPct val="110000"/>
              </a:lnSpc>
              <a:spcBef>
                <a:spcPct val="30000"/>
              </a:spcBef>
              <a:buClr>
                <a:srgbClr val="336699"/>
              </a:buClr>
              <a:buFont typeface="Wingdings 3" pitchFamily="18" charset="2"/>
              <a:defRPr sz="1300" b="1" kern="0">
                <a:solidFill>
                  <a:srgbClr val="234035"/>
                </a:solidFill>
                <a:latin typeface="+mj-lt"/>
                <a:cs typeface="Calibri" pitchFamily="34" charset="0"/>
              </a:defRPr>
            </a:lvl1pPr>
            <a:lvl2pPr marL="228600" indent="-228600" defTabSz="1019175" eaLnBrk="0" hangingPunct="0">
              <a:lnSpc>
                <a:spcPct val="110000"/>
              </a:lnSpc>
              <a:spcBef>
                <a:spcPct val="30000"/>
              </a:spcBef>
              <a:buClr>
                <a:srgbClr val="BA1714"/>
              </a:buClr>
              <a:buSzPct val="80000"/>
              <a:buFont typeface="Wingdings" pitchFamily="2" charset="2"/>
              <a:buChar char="n"/>
              <a:defRPr sz="1400">
                <a:latin typeface="+mj-lt"/>
                <a:cs typeface="Calibri" pitchFamily="34" charset="0"/>
              </a:defRPr>
            </a:lvl2pPr>
            <a:lvl3pPr marL="457200" indent="-171450" defTabSz="1019175" eaLnBrk="0" hangingPunct="0">
              <a:lnSpc>
                <a:spcPct val="110000"/>
              </a:lnSpc>
              <a:spcBef>
                <a:spcPct val="30000"/>
              </a:spcBef>
              <a:buClr>
                <a:schemeClr val="bg2"/>
              </a:buClr>
              <a:buFont typeface="Arial" pitchFamily="34" charset="0"/>
              <a:buChar char="–"/>
              <a:defRPr sz="1400">
                <a:latin typeface="+mj-lt"/>
                <a:cs typeface="Calibri" pitchFamily="34" charset="0"/>
              </a:defRPr>
            </a:lvl3pPr>
            <a:lvl4pPr marL="741363" indent="-160338" defTabSz="1019175" eaLnBrk="0" hangingPunct="0">
              <a:lnSpc>
                <a:spcPct val="110000"/>
              </a:lnSpc>
              <a:spcBef>
                <a:spcPct val="30000"/>
              </a:spcBef>
              <a:buClr>
                <a:schemeClr val="bg2"/>
              </a:buClr>
              <a:buFont typeface="Arial" pitchFamily="34" charset="0"/>
              <a:buChar char="–"/>
              <a:defRPr sz="1400">
                <a:latin typeface="+mj-lt"/>
                <a:cs typeface="Calibri" pitchFamily="34" charset="0"/>
              </a:defRPr>
            </a:lvl4pPr>
            <a:lvl5pPr marL="2292350" indent="-254000" defTabSz="1019175" eaLnBrk="0" hangingPunct="0">
              <a:spcBef>
                <a:spcPct val="20000"/>
              </a:spcBef>
              <a:buChar char="»"/>
              <a:defRPr sz="1600">
                <a:latin typeface="+mn-lt"/>
                <a:cs typeface="+mn-cs"/>
              </a:defRPr>
            </a:lvl5pPr>
            <a:lvl6pPr marL="2749550" indent="-254000" defTabSz="1019175" fontAlgn="base">
              <a:spcBef>
                <a:spcPct val="20000"/>
              </a:spcBef>
              <a:spcAft>
                <a:spcPct val="0"/>
              </a:spcAft>
              <a:buChar char="»"/>
              <a:defRPr sz="1600">
                <a:latin typeface="+mn-lt"/>
                <a:cs typeface="+mn-cs"/>
              </a:defRPr>
            </a:lvl6pPr>
            <a:lvl7pPr marL="3206750" indent="-254000" defTabSz="1019175" fontAlgn="base">
              <a:spcBef>
                <a:spcPct val="20000"/>
              </a:spcBef>
              <a:spcAft>
                <a:spcPct val="0"/>
              </a:spcAft>
              <a:buChar char="»"/>
              <a:defRPr sz="1600">
                <a:latin typeface="+mn-lt"/>
                <a:cs typeface="+mn-cs"/>
              </a:defRPr>
            </a:lvl7pPr>
            <a:lvl8pPr marL="3663950" indent="-254000" defTabSz="1019175" fontAlgn="base">
              <a:spcBef>
                <a:spcPct val="20000"/>
              </a:spcBef>
              <a:spcAft>
                <a:spcPct val="0"/>
              </a:spcAft>
              <a:buChar char="»"/>
              <a:defRPr sz="1600">
                <a:latin typeface="+mn-lt"/>
                <a:cs typeface="+mn-cs"/>
              </a:defRPr>
            </a:lvl8pPr>
            <a:lvl9pPr marL="4121150" indent="-254000" defTabSz="1019175" fontAlgn="base">
              <a:spcBef>
                <a:spcPct val="20000"/>
              </a:spcBef>
              <a:spcAft>
                <a:spcPct val="0"/>
              </a:spcAft>
              <a:buChar char="»"/>
              <a:defRPr sz="1600">
                <a:latin typeface="+mn-lt"/>
                <a:cs typeface="+mn-cs"/>
              </a:defRPr>
            </a:lvl9pPr>
          </a:lstStyle>
          <a:p>
            <a:r>
              <a:rPr lang="en-CA" sz="1600" dirty="0">
                <a:solidFill>
                  <a:schemeClr val="tx1"/>
                </a:solidFill>
                <a:latin typeface="Calibri" panose="020F0502020204030204" pitchFamily="34" charset="0"/>
              </a:rPr>
              <a:t>Equity Curve for Top Test Set Parameters</a:t>
            </a:r>
          </a:p>
        </p:txBody>
      </p:sp>
      <p:pic>
        <p:nvPicPr>
          <p:cNvPr id="4" name="Picture 3">
            <a:extLst>
              <a:ext uri="{FF2B5EF4-FFF2-40B4-BE49-F238E27FC236}">
                <a16:creationId xmlns:a16="http://schemas.microsoft.com/office/drawing/2014/main" id="{760182DA-6EFF-4FDC-89C5-82BA683F87FF}"/>
              </a:ext>
            </a:extLst>
          </p:cNvPr>
          <p:cNvPicPr>
            <a:picLocks noChangeAspect="1"/>
          </p:cNvPicPr>
          <p:nvPr/>
        </p:nvPicPr>
        <p:blipFill>
          <a:blip r:embed="rId2"/>
          <a:stretch>
            <a:fillRect/>
          </a:stretch>
        </p:blipFill>
        <p:spPr>
          <a:xfrm>
            <a:off x="310197" y="1875862"/>
            <a:ext cx="5370470" cy="3614090"/>
          </a:xfrm>
          <a:prstGeom prst="rect">
            <a:avLst/>
          </a:prstGeom>
        </p:spPr>
      </p:pic>
    </p:spTree>
    <p:extLst>
      <p:ext uri="{BB962C8B-B14F-4D97-AF65-F5344CB8AC3E}">
        <p14:creationId xmlns:p14="http://schemas.microsoft.com/office/powerpoint/2010/main" val="4260230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F0524-3FB6-4008-8EF1-A374F2C8FA66}"/>
              </a:ext>
            </a:extLst>
          </p:cNvPr>
          <p:cNvSpPr>
            <a:spLocks noGrp="1"/>
          </p:cNvSpPr>
          <p:nvPr>
            <p:ph type="title"/>
          </p:nvPr>
        </p:nvSpPr>
        <p:spPr/>
        <p:txBody>
          <a:bodyPr/>
          <a:lstStyle/>
          <a:p>
            <a:r>
              <a:rPr lang="en-US" dirty="0"/>
              <a:t>Results - Random Forest Regression Prediction</a:t>
            </a:r>
          </a:p>
        </p:txBody>
      </p:sp>
      <p:sp>
        <p:nvSpPr>
          <p:cNvPr id="3" name="Slide Number Placeholder 2">
            <a:extLst>
              <a:ext uri="{FF2B5EF4-FFF2-40B4-BE49-F238E27FC236}">
                <a16:creationId xmlns:a16="http://schemas.microsoft.com/office/drawing/2014/main" id="{AD43CAD1-67B5-4655-A645-41D2FFD995B4}"/>
              </a:ext>
            </a:extLst>
          </p:cNvPr>
          <p:cNvSpPr>
            <a:spLocks noGrp="1"/>
          </p:cNvSpPr>
          <p:nvPr>
            <p:ph type="sldNum" sz="quarter" idx="12"/>
          </p:nvPr>
        </p:nvSpPr>
        <p:spPr/>
        <p:txBody>
          <a:bodyPr/>
          <a:lstStyle/>
          <a:p>
            <a:fld id="{D2C46B30-1E6E-4EFB-A798-3E7E3624535A}" type="slidenum">
              <a:rPr lang="en-US" smtClean="0"/>
              <a:t>37</a:t>
            </a:fld>
            <a:endParaRPr lang="en-US" dirty="0"/>
          </a:p>
        </p:txBody>
      </p:sp>
      <p:graphicFrame>
        <p:nvGraphicFramePr>
          <p:cNvPr id="10" name="Table 9">
            <a:extLst>
              <a:ext uri="{FF2B5EF4-FFF2-40B4-BE49-F238E27FC236}">
                <a16:creationId xmlns:a16="http://schemas.microsoft.com/office/drawing/2014/main" id="{B47E5966-1302-4747-8411-5E5809A66A76}"/>
              </a:ext>
            </a:extLst>
          </p:cNvPr>
          <p:cNvGraphicFramePr>
            <a:graphicFrameLocks noGrp="1"/>
          </p:cNvGraphicFramePr>
          <p:nvPr>
            <p:extLst>
              <p:ext uri="{D42A27DB-BD31-4B8C-83A1-F6EECF244321}">
                <p14:modId xmlns:p14="http://schemas.microsoft.com/office/powerpoint/2010/main" val="3273164441"/>
              </p:ext>
            </p:extLst>
          </p:nvPr>
        </p:nvGraphicFramePr>
        <p:xfrm>
          <a:off x="5857623" y="1909376"/>
          <a:ext cx="4548439" cy="2225040"/>
        </p:xfrm>
        <a:graphic>
          <a:graphicData uri="http://schemas.openxmlformats.org/drawingml/2006/table">
            <a:tbl>
              <a:tblPr firstRow="1" bandRow="1">
                <a:tableStyleId>{5C22544A-7EE6-4342-B048-85BDC9FD1C3A}</a:tableStyleId>
              </a:tblPr>
              <a:tblGrid>
                <a:gridCol w="2457350">
                  <a:extLst>
                    <a:ext uri="{9D8B030D-6E8A-4147-A177-3AD203B41FA5}">
                      <a16:colId xmlns:a16="http://schemas.microsoft.com/office/drawing/2014/main" val="3696369518"/>
                    </a:ext>
                  </a:extLst>
                </a:gridCol>
                <a:gridCol w="2091089">
                  <a:extLst>
                    <a:ext uri="{9D8B030D-6E8A-4147-A177-3AD203B41FA5}">
                      <a16:colId xmlns:a16="http://schemas.microsoft.com/office/drawing/2014/main" val="2323926974"/>
                    </a:ext>
                  </a:extLst>
                </a:gridCol>
              </a:tblGrid>
              <a:tr h="370840">
                <a:tc>
                  <a:txBody>
                    <a:bodyPr/>
                    <a:lstStyle/>
                    <a:p>
                      <a:r>
                        <a:rPr lang="en-CA" sz="1600" dirty="0">
                          <a:latin typeface="Calibri" panose="020F0502020204030204" pitchFamily="34" charset="0"/>
                          <a:cs typeface="Calibri" panose="020F0502020204030204" pitchFamily="34" charset="0"/>
                        </a:rPr>
                        <a:t>Parameter</a:t>
                      </a:r>
                    </a:p>
                  </a:txBody>
                  <a:tcPr>
                    <a:solidFill>
                      <a:schemeClr val="accent1">
                        <a:lumMod val="50000"/>
                      </a:schemeClr>
                    </a:solidFill>
                  </a:tcPr>
                </a:tc>
                <a:tc>
                  <a:txBody>
                    <a:bodyPr/>
                    <a:lstStyle/>
                    <a:p>
                      <a:r>
                        <a:rPr lang="en-CA" sz="1600" dirty="0">
                          <a:latin typeface="Calibri" panose="020F0502020204030204" pitchFamily="34" charset="0"/>
                          <a:cs typeface="Calibri" panose="020F0502020204030204" pitchFamily="34" charset="0"/>
                        </a:rPr>
                        <a:t>Result</a:t>
                      </a:r>
                    </a:p>
                  </a:txBody>
                  <a:tcPr>
                    <a:solidFill>
                      <a:schemeClr val="accent1">
                        <a:lumMod val="50000"/>
                      </a:schemeClr>
                    </a:solidFill>
                  </a:tcPr>
                </a:tc>
                <a:extLst>
                  <a:ext uri="{0D108BD9-81ED-4DB2-BD59-A6C34878D82A}">
                    <a16:rowId xmlns:a16="http://schemas.microsoft.com/office/drawing/2014/main" val="1104181831"/>
                  </a:ext>
                </a:extLst>
              </a:tr>
              <a:tr h="370840">
                <a:tc>
                  <a:txBody>
                    <a:bodyPr/>
                    <a:lstStyle/>
                    <a:p>
                      <a:r>
                        <a:rPr lang="en-CA" sz="1600" dirty="0" err="1">
                          <a:latin typeface="Calibri" panose="020F0502020204030204" pitchFamily="34" charset="0"/>
                          <a:cs typeface="Calibri" panose="020F0502020204030204" pitchFamily="34" charset="0"/>
                        </a:rPr>
                        <a:t>TotaAnnReturn</a:t>
                      </a:r>
                      <a:endParaRPr lang="en-CA" sz="1600" dirty="0">
                        <a:latin typeface="Calibri" panose="020F0502020204030204" pitchFamily="34" charset="0"/>
                        <a:cs typeface="Calibri" panose="020F0502020204030204" pitchFamily="34" charset="0"/>
                      </a:endParaRPr>
                    </a:p>
                  </a:txBody>
                  <a:tcPr/>
                </a:tc>
                <a:tc>
                  <a:txBody>
                    <a:bodyPr/>
                    <a:lstStyle/>
                    <a:p>
                      <a:r>
                        <a:rPr lang="en-CA" sz="1600" dirty="0">
                          <a:latin typeface="Calibri" panose="020F0502020204030204" pitchFamily="34" charset="0"/>
                          <a:cs typeface="Calibri" panose="020F0502020204030204" pitchFamily="34" charset="0"/>
                        </a:rPr>
                        <a:t>64.13</a:t>
                      </a:r>
                    </a:p>
                  </a:txBody>
                  <a:tcPr/>
                </a:tc>
                <a:extLst>
                  <a:ext uri="{0D108BD9-81ED-4DB2-BD59-A6C34878D82A}">
                    <a16:rowId xmlns:a16="http://schemas.microsoft.com/office/drawing/2014/main" val="1215669066"/>
                  </a:ext>
                </a:extLst>
              </a:tr>
              <a:tr h="370840">
                <a:tc>
                  <a:txBody>
                    <a:bodyPr/>
                    <a:lstStyle/>
                    <a:p>
                      <a:r>
                        <a:rPr lang="en-CA" sz="1600" dirty="0">
                          <a:latin typeface="Calibri" panose="020F0502020204030204" pitchFamily="34" charset="0"/>
                          <a:cs typeface="Calibri" panose="020F0502020204030204" pitchFamily="34" charset="0"/>
                        </a:rPr>
                        <a:t>CAGR</a:t>
                      </a:r>
                    </a:p>
                  </a:txBody>
                  <a:tcPr/>
                </a:tc>
                <a:tc>
                  <a:txBody>
                    <a:bodyPr/>
                    <a:lstStyle/>
                    <a:p>
                      <a:r>
                        <a:rPr lang="en-CA" sz="1600" dirty="0">
                          <a:latin typeface="Calibri" panose="020F0502020204030204" pitchFamily="34" charset="0"/>
                          <a:cs typeface="Calibri" panose="020F0502020204030204" pitchFamily="34" charset="0"/>
                        </a:rPr>
                        <a:t>23.42</a:t>
                      </a:r>
                    </a:p>
                  </a:txBody>
                  <a:tcPr/>
                </a:tc>
                <a:extLst>
                  <a:ext uri="{0D108BD9-81ED-4DB2-BD59-A6C34878D82A}">
                    <a16:rowId xmlns:a16="http://schemas.microsoft.com/office/drawing/2014/main" val="3705582384"/>
                  </a:ext>
                </a:extLst>
              </a:tr>
              <a:tr h="370840">
                <a:tc>
                  <a:txBody>
                    <a:bodyPr/>
                    <a:lstStyle/>
                    <a:p>
                      <a:r>
                        <a:rPr lang="en-CA" sz="1600" dirty="0">
                          <a:latin typeface="Calibri" panose="020F0502020204030204" pitchFamily="34" charset="0"/>
                          <a:cs typeface="Calibri" panose="020F0502020204030204" pitchFamily="34" charset="0"/>
                        </a:rPr>
                        <a:t>Sharpe Ratio</a:t>
                      </a:r>
                    </a:p>
                  </a:txBody>
                  <a:tcPr/>
                </a:tc>
                <a:tc>
                  <a:txBody>
                    <a:bodyPr/>
                    <a:lstStyle/>
                    <a:p>
                      <a:r>
                        <a:rPr lang="en-CA" sz="1600" dirty="0">
                          <a:latin typeface="Calibri" panose="020F0502020204030204" pitchFamily="34" charset="0"/>
                          <a:cs typeface="Calibri" panose="020F0502020204030204" pitchFamily="34" charset="0"/>
                        </a:rPr>
                        <a:t>1.08</a:t>
                      </a:r>
                    </a:p>
                  </a:txBody>
                  <a:tcPr/>
                </a:tc>
                <a:extLst>
                  <a:ext uri="{0D108BD9-81ED-4DB2-BD59-A6C34878D82A}">
                    <a16:rowId xmlns:a16="http://schemas.microsoft.com/office/drawing/2014/main" val="3830085207"/>
                  </a:ext>
                </a:extLst>
              </a:tr>
              <a:tr h="370840">
                <a:tc>
                  <a:txBody>
                    <a:bodyPr/>
                    <a:lstStyle/>
                    <a:p>
                      <a:r>
                        <a:rPr lang="en-CA" sz="1600" dirty="0">
                          <a:latin typeface="Calibri" panose="020F0502020204030204" pitchFamily="34" charset="0"/>
                          <a:cs typeface="Calibri" panose="020F0502020204030204" pitchFamily="34" charset="0"/>
                        </a:rPr>
                        <a:t>Standard Deviation</a:t>
                      </a:r>
                    </a:p>
                  </a:txBody>
                  <a:tcPr/>
                </a:tc>
                <a:tc>
                  <a:txBody>
                    <a:bodyPr/>
                    <a:lstStyle/>
                    <a:p>
                      <a:r>
                        <a:rPr lang="en-CA" sz="1600" dirty="0">
                          <a:latin typeface="Calibri" panose="020F0502020204030204" pitchFamily="34" charset="0"/>
                          <a:cs typeface="Calibri" panose="020F0502020204030204" pitchFamily="34" charset="0"/>
                        </a:rPr>
                        <a:t>23.65</a:t>
                      </a:r>
                    </a:p>
                  </a:txBody>
                  <a:tcPr/>
                </a:tc>
                <a:extLst>
                  <a:ext uri="{0D108BD9-81ED-4DB2-BD59-A6C34878D82A}">
                    <a16:rowId xmlns:a16="http://schemas.microsoft.com/office/drawing/2014/main" val="3460207914"/>
                  </a:ext>
                </a:extLst>
              </a:tr>
              <a:tr h="370840">
                <a:tc>
                  <a:txBody>
                    <a:bodyPr/>
                    <a:lstStyle/>
                    <a:p>
                      <a:endParaRPr lang="en-CA" sz="1600" dirty="0">
                        <a:latin typeface="Calibri" panose="020F0502020204030204" pitchFamily="34" charset="0"/>
                        <a:cs typeface="Calibri" panose="020F0502020204030204" pitchFamily="34" charset="0"/>
                      </a:endParaRPr>
                    </a:p>
                  </a:txBody>
                  <a:tcPr/>
                </a:tc>
                <a:tc>
                  <a:txBody>
                    <a:bodyPr/>
                    <a:lstStyle/>
                    <a:p>
                      <a:endParaRPr lang="en-CA" sz="1600"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2013944956"/>
                  </a:ext>
                </a:extLst>
              </a:tr>
            </a:tbl>
          </a:graphicData>
        </a:graphic>
      </p:graphicFrame>
      <p:graphicFrame>
        <p:nvGraphicFramePr>
          <p:cNvPr id="12" name="Table 11">
            <a:extLst>
              <a:ext uri="{FF2B5EF4-FFF2-40B4-BE49-F238E27FC236}">
                <a16:creationId xmlns:a16="http://schemas.microsoft.com/office/drawing/2014/main" id="{52333F06-2E5C-4314-A6D9-E11F609EE4AE}"/>
              </a:ext>
            </a:extLst>
          </p:cNvPr>
          <p:cNvGraphicFramePr>
            <a:graphicFrameLocks noGrp="1"/>
          </p:cNvGraphicFramePr>
          <p:nvPr>
            <p:extLst>
              <p:ext uri="{D42A27DB-BD31-4B8C-83A1-F6EECF244321}">
                <p14:modId xmlns:p14="http://schemas.microsoft.com/office/powerpoint/2010/main" val="56928465"/>
              </p:ext>
            </p:extLst>
          </p:nvPr>
        </p:nvGraphicFramePr>
        <p:xfrm>
          <a:off x="5857623" y="3956380"/>
          <a:ext cx="4548440" cy="1854200"/>
        </p:xfrm>
        <a:graphic>
          <a:graphicData uri="http://schemas.openxmlformats.org/drawingml/2006/table">
            <a:tbl>
              <a:tblPr firstRow="1" bandRow="1">
                <a:tableStyleId>{5C22544A-7EE6-4342-B048-85BDC9FD1C3A}</a:tableStyleId>
              </a:tblPr>
              <a:tblGrid>
                <a:gridCol w="2274220">
                  <a:extLst>
                    <a:ext uri="{9D8B030D-6E8A-4147-A177-3AD203B41FA5}">
                      <a16:colId xmlns:a16="http://schemas.microsoft.com/office/drawing/2014/main" val="1324191977"/>
                    </a:ext>
                  </a:extLst>
                </a:gridCol>
                <a:gridCol w="2274220">
                  <a:extLst>
                    <a:ext uri="{9D8B030D-6E8A-4147-A177-3AD203B41FA5}">
                      <a16:colId xmlns:a16="http://schemas.microsoft.com/office/drawing/2014/main" val="3715317216"/>
                    </a:ext>
                  </a:extLst>
                </a:gridCol>
              </a:tblGrid>
              <a:tr h="370840">
                <a:tc gridSpan="2">
                  <a:txBody>
                    <a:bodyPr/>
                    <a:lstStyle/>
                    <a:p>
                      <a:pPr algn="ctr"/>
                      <a:r>
                        <a:rPr lang="en-CA" sz="1600" dirty="0">
                          <a:latin typeface="Calibri" panose="020F0502020204030204" pitchFamily="34" charset="0"/>
                          <a:cs typeface="Calibri" panose="020F0502020204030204" pitchFamily="34" charset="0"/>
                        </a:rPr>
                        <a:t>Hyperparameter Combinations</a:t>
                      </a:r>
                    </a:p>
                  </a:txBody>
                  <a:tcPr>
                    <a:solidFill>
                      <a:schemeClr val="accent1">
                        <a:lumMod val="50000"/>
                      </a:schemeClr>
                    </a:solidFill>
                  </a:tcPr>
                </a:tc>
                <a:tc hMerge="1">
                  <a:txBody>
                    <a:bodyPr/>
                    <a:lstStyle/>
                    <a:p>
                      <a:endParaRPr lang="en-CA" dirty="0"/>
                    </a:p>
                  </a:txBody>
                  <a:tcPr/>
                </a:tc>
                <a:extLst>
                  <a:ext uri="{0D108BD9-81ED-4DB2-BD59-A6C34878D82A}">
                    <a16:rowId xmlns:a16="http://schemas.microsoft.com/office/drawing/2014/main" val="953840711"/>
                  </a:ext>
                </a:extLst>
              </a:tr>
              <a:tr h="370840">
                <a:tc>
                  <a:txBody>
                    <a:bodyPr/>
                    <a:lstStyle/>
                    <a:p>
                      <a:r>
                        <a:rPr lang="en-CA" sz="1600" dirty="0" err="1">
                          <a:latin typeface="Calibri" panose="020F0502020204030204" pitchFamily="34" charset="0"/>
                          <a:cs typeface="Calibri" panose="020F0502020204030204" pitchFamily="34" charset="0"/>
                        </a:rPr>
                        <a:t>Aperiods</a:t>
                      </a:r>
                      <a:endParaRPr lang="en-CA" sz="1600" dirty="0">
                        <a:latin typeface="Calibri" panose="020F0502020204030204" pitchFamily="34" charset="0"/>
                        <a:cs typeface="Calibri" panose="020F0502020204030204" pitchFamily="34" charset="0"/>
                      </a:endParaRPr>
                    </a:p>
                  </a:txBody>
                  <a:tcPr/>
                </a:tc>
                <a:tc>
                  <a:txBody>
                    <a:bodyPr/>
                    <a:lstStyle/>
                    <a:p>
                      <a:r>
                        <a:rPr lang="en-CA" sz="1600" dirty="0">
                          <a:latin typeface="Calibri" panose="020F0502020204030204" pitchFamily="34" charset="0"/>
                          <a:cs typeface="Calibri" panose="020F0502020204030204" pitchFamily="34" charset="0"/>
                        </a:rPr>
                        <a:t>50</a:t>
                      </a:r>
                    </a:p>
                  </a:txBody>
                  <a:tcPr/>
                </a:tc>
                <a:extLst>
                  <a:ext uri="{0D108BD9-81ED-4DB2-BD59-A6C34878D82A}">
                    <a16:rowId xmlns:a16="http://schemas.microsoft.com/office/drawing/2014/main" val="2710732545"/>
                  </a:ext>
                </a:extLst>
              </a:tr>
              <a:tr h="370840">
                <a:tc>
                  <a:txBody>
                    <a:bodyPr/>
                    <a:lstStyle/>
                    <a:p>
                      <a:r>
                        <a:rPr lang="en-CA" sz="1600" dirty="0" err="1">
                          <a:latin typeface="Calibri" panose="020F0502020204030204" pitchFamily="34" charset="0"/>
                          <a:cs typeface="Calibri" panose="020F0502020204030204" pitchFamily="34" charset="0"/>
                        </a:rPr>
                        <a:t>Bperiods</a:t>
                      </a:r>
                      <a:endParaRPr lang="en-CA" sz="1600" dirty="0">
                        <a:latin typeface="Calibri" panose="020F0502020204030204" pitchFamily="34" charset="0"/>
                        <a:cs typeface="Calibri" panose="020F0502020204030204" pitchFamily="34" charset="0"/>
                      </a:endParaRPr>
                    </a:p>
                  </a:txBody>
                  <a:tcPr/>
                </a:tc>
                <a:tc>
                  <a:txBody>
                    <a:bodyPr/>
                    <a:lstStyle/>
                    <a:p>
                      <a:r>
                        <a:rPr lang="en-CA" sz="1600" dirty="0">
                          <a:latin typeface="Calibri" panose="020F0502020204030204" pitchFamily="34" charset="0"/>
                          <a:cs typeface="Calibri" panose="020F0502020204030204" pitchFamily="34" charset="0"/>
                        </a:rPr>
                        <a:t>50</a:t>
                      </a:r>
                    </a:p>
                  </a:txBody>
                  <a:tcPr/>
                </a:tc>
                <a:extLst>
                  <a:ext uri="{0D108BD9-81ED-4DB2-BD59-A6C34878D82A}">
                    <a16:rowId xmlns:a16="http://schemas.microsoft.com/office/drawing/2014/main" val="3771957111"/>
                  </a:ext>
                </a:extLst>
              </a:tr>
              <a:tr h="370840">
                <a:tc>
                  <a:txBody>
                    <a:bodyPr/>
                    <a:lstStyle/>
                    <a:p>
                      <a:r>
                        <a:rPr lang="en-CA" sz="1600" dirty="0" err="1">
                          <a:latin typeface="Calibri" panose="020F0502020204030204" pitchFamily="34" charset="0"/>
                          <a:cs typeface="Calibri" panose="020F0502020204030204" pitchFamily="34" charset="0"/>
                        </a:rPr>
                        <a:t>Speriods</a:t>
                      </a:r>
                      <a:endParaRPr lang="en-CA" sz="1600" dirty="0">
                        <a:latin typeface="Calibri" panose="020F0502020204030204" pitchFamily="34" charset="0"/>
                        <a:cs typeface="Calibri" panose="020F0502020204030204" pitchFamily="34" charset="0"/>
                      </a:endParaRPr>
                    </a:p>
                  </a:txBody>
                  <a:tcPr/>
                </a:tc>
                <a:tc>
                  <a:txBody>
                    <a:bodyPr/>
                    <a:lstStyle/>
                    <a:p>
                      <a:r>
                        <a:rPr lang="en-CA" sz="1600" dirty="0">
                          <a:latin typeface="Calibri" panose="020F0502020204030204" pitchFamily="34" charset="0"/>
                          <a:cs typeface="Calibri" panose="020F0502020204030204" pitchFamily="34" charset="0"/>
                        </a:rPr>
                        <a:t>1</a:t>
                      </a:r>
                    </a:p>
                  </a:txBody>
                  <a:tcPr/>
                </a:tc>
                <a:extLst>
                  <a:ext uri="{0D108BD9-81ED-4DB2-BD59-A6C34878D82A}">
                    <a16:rowId xmlns:a16="http://schemas.microsoft.com/office/drawing/2014/main" val="2368889077"/>
                  </a:ext>
                </a:extLst>
              </a:tr>
              <a:tr h="370840">
                <a:tc>
                  <a:txBody>
                    <a:bodyPr/>
                    <a:lstStyle/>
                    <a:p>
                      <a:r>
                        <a:rPr lang="en-CA" sz="1600" dirty="0">
                          <a:latin typeface="Calibri" panose="020F0502020204030204" pitchFamily="34" charset="0"/>
                          <a:cs typeface="Calibri" panose="020F0502020204030204" pitchFamily="34" charset="0"/>
                        </a:rPr>
                        <a:t>Frequency</a:t>
                      </a:r>
                    </a:p>
                  </a:txBody>
                  <a:tcPr/>
                </a:tc>
                <a:tc>
                  <a:txBody>
                    <a:bodyPr/>
                    <a:lstStyle/>
                    <a:p>
                      <a:r>
                        <a:rPr lang="en-CA" sz="1600" dirty="0">
                          <a:latin typeface="Calibri" panose="020F0502020204030204" pitchFamily="34" charset="0"/>
                          <a:cs typeface="Calibri" panose="020F0502020204030204" pitchFamily="34" charset="0"/>
                        </a:rPr>
                        <a:t>20W-THU</a:t>
                      </a:r>
                    </a:p>
                  </a:txBody>
                  <a:tcPr/>
                </a:tc>
                <a:extLst>
                  <a:ext uri="{0D108BD9-81ED-4DB2-BD59-A6C34878D82A}">
                    <a16:rowId xmlns:a16="http://schemas.microsoft.com/office/drawing/2014/main" val="1992960034"/>
                  </a:ext>
                </a:extLst>
              </a:tr>
            </a:tbl>
          </a:graphicData>
        </a:graphic>
      </p:graphicFrame>
      <p:sp>
        <p:nvSpPr>
          <p:cNvPr id="8" name="TextBox 3">
            <a:extLst>
              <a:ext uri="{FF2B5EF4-FFF2-40B4-BE49-F238E27FC236}">
                <a16:creationId xmlns:a16="http://schemas.microsoft.com/office/drawing/2014/main" id="{BE21F796-175E-424C-8A41-8C140CE11924}"/>
              </a:ext>
            </a:extLst>
          </p:cNvPr>
          <p:cNvSpPr txBox="1">
            <a:spLocks noChangeArrowheads="1"/>
          </p:cNvSpPr>
          <p:nvPr/>
        </p:nvSpPr>
        <p:spPr bwMode="auto">
          <a:xfrm>
            <a:off x="280887" y="1241509"/>
            <a:ext cx="10125175" cy="284950"/>
          </a:xfrm>
          <a:prstGeom prst="rect">
            <a:avLst/>
          </a:prstGeom>
          <a:solidFill>
            <a:schemeClr val="bg1"/>
          </a:solidFill>
          <a:ln>
            <a:noFill/>
          </a:ln>
          <a:effectLst>
            <a:outerShdw dist="25400" dir="5400000" algn="tl" rotWithShape="0">
              <a:srgbClr val="408B70"/>
            </a:outerShdw>
          </a:effectLst>
          <a:extLs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27432" numCol="1" anchor="b" anchorCtr="0" compatLnSpc="1">
            <a:prstTxWarp prst="textNoShape">
              <a:avLst/>
            </a:prstTxWarp>
            <a:spAutoFit/>
          </a:bodyPr>
          <a:lstStyle>
            <a:defPPr>
              <a:defRPr lang="en-US"/>
            </a:defPPr>
            <a:lvl1pPr marL="342900" indent="-342900" defTabSz="1019175" eaLnBrk="0" hangingPunct="0">
              <a:lnSpc>
                <a:spcPct val="110000"/>
              </a:lnSpc>
              <a:spcBef>
                <a:spcPct val="30000"/>
              </a:spcBef>
              <a:buClr>
                <a:srgbClr val="336699"/>
              </a:buClr>
              <a:buFont typeface="Wingdings 3" pitchFamily="18" charset="2"/>
              <a:defRPr sz="1300" b="1" kern="0">
                <a:solidFill>
                  <a:srgbClr val="234035"/>
                </a:solidFill>
                <a:latin typeface="+mj-lt"/>
                <a:cs typeface="Calibri" pitchFamily="34" charset="0"/>
              </a:defRPr>
            </a:lvl1pPr>
            <a:lvl2pPr marL="228600" indent="-228600" defTabSz="1019175" eaLnBrk="0" hangingPunct="0">
              <a:lnSpc>
                <a:spcPct val="110000"/>
              </a:lnSpc>
              <a:spcBef>
                <a:spcPct val="30000"/>
              </a:spcBef>
              <a:buClr>
                <a:srgbClr val="BA1714"/>
              </a:buClr>
              <a:buSzPct val="80000"/>
              <a:buFont typeface="Wingdings" pitchFamily="2" charset="2"/>
              <a:buChar char="n"/>
              <a:defRPr sz="1400">
                <a:latin typeface="+mj-lt"/>
                <a:cs typeface="Calibri" pitchFamily="34" charset="0"/>
              </a:defRPr>
            </a:lvl2pPr>
            <a:lvl3pPr marL="457200" indent="-171450" defTabSz="1019175" eaLnBrk="0" hangingPunct="0">
              <a:lnSpc>
                <a:spcPct val="110000"/>
              </a:lnSpc>
              <a:spcBef>
                <a:spcPct val="30000"/>
              </a:spcBef>
              <a:buClr>
                <a:schemeClr val="bg2"/>
              </a:buClr>
              <a:buFont typeface="Arial" pitchFamily="34" charset="0"/>
              <a:buChar char="–"/>
              <a:defRPr sz="1400">
                <a:latin typeface="+mj-lt"/>
                <a:cs typeface="Calibri" pitchFamily="34" charset="0"/>
              </a:defRPr>
            </a:lvl3pPr>
            <a:lvl4pPr marL="741363" indent="-160338" defTabSz="1019175" eaLnBrk="0" hangingPunct="0">
              <a:lnSpc>
                <a:spcPct val="110000"/>
              </a:lnSpc>
              <a:spcBef>
                <a:spcPct val="30000"/>
              </a:spcBef>
              <a:buClr>
                <a:schemeClr val="bg2"/>
              </a:buClr>
              <a:buFont typeface="Arial" pitchFamily="34" charset="0"/>
              <a:buChar char="–"/>
              <a:defRPr sz="1400">
                <a:latin typeface="+mj-lt"/>
                <a:cs typeface="Calibri" pitchFamily="34" charset="0"/>
              </a:defRPr>
            </a:lvl4pPr>
            <a:lvl5pPr marL="2292350" indent="-254000" defTabSz="1019175" eaLnBrk="0" hangingPunct="0">
              <a:spcBef>
                <a:spcPct val="20000"/>
              </a:spcBef>
              <a:buChar char="»"/>
              <a:defRPr sz="1600">
                <a:latin typeface="+mn-lt"/>
                <a:cs typeface="+mn-cs"/>
              </a:defRPr>
            </a:lvl5pPr>
            <a:lvl6pPr marL="2749550" indent="-254000" defTabSz="1019175" fontAlgn="base">
              <a:spcBef>
                <a:spcPct val="20000"/>
              </a:spcBef>
              <a:spcAft>
                <a:spcPct val="0"/>
              </a:spcAft>
              <a:buChar char="»"/>
              <a:defRPr sz="1600">
                <a:latin typeface="+mn-lt"/>
                <a:cs typeface="+mn-cs"/>
              </a:defRPr>
            </a:lvl6pPr>
            <a:lvl7pPr marL="3206750" indent="-254000" defTabSz="1019175" fontAlgn="base">
              <a:spcBef>
                <a:spcPct val="20000"/>
              </a:spcBef>
              <a:spcAft>
                <a:spcPct val="0"/>
              </a:spcAft>
              <a:buChar char="»"/>
              <a:defRPr sz="1600">
                <a:latin typeface="+mn-lt"/>
                <a:cs typeface="+mn-cs"/>
              </a:defRPr>
            </a:lvl7pPr>
            <a:lvl8pPr marL="3663950" indent="-254000" defTabSz="1019175" fontAlgn="base">
              <a:spcBef>
                <a:spcPct val="20000"/>
              </a:spcBef>
              <a:spcAft>
                <a:spcPct val="0"/>
              </a:spcAft>
              <a:buChar char="»"/>
              <a:defRPr sz="1600">
                <a:latin typeface="+mn-lt"/>
                <a:cs typeface="+mn-cs"/>
              </a:defRPr>
            </a:lvl8pPr>
            <a:lvl9pPr marL="4121150" indent="-254000" defTabSz="1019175" fontAlgn="base">
              <a:spcBef>
                <a:spcPct val="20000"/>
              </a:spcBef>
              <a:spcAft>
                <a:spcPct val="0"/>
              </a:spcAft>
              <a:buChar char="»"/>
              <a:defRPr sz="1600">
                <a:latin typeface="+mn-lt"/>
                <a:cs typeface="+mn-cs"/>
              </a:defRPr>
            </a:lvl9pPr>
          </a:lstStyle>
          <a:p>
            <a:r>
              <a:rPr lang="en-CA" sz="1600" dirty="0">
                <a:solidFill>
                  <a:schemeClr val="tx1"/>
                </a:solidFill>
                <a:latin typeface="Calibri" panose="020F0502020204030204" pitchFamily="34" charset="0"/>
              </a:rPr>
              <a:t>Equity Curve for Full Dataset (2010-2019) Using Best Training and Test Set Parameters</a:t>
            </a:r>
          </a:p>
        </p:txBody>
      </p:sp>
      <p:pic>
        <p:nvPicPr>
          <p:cNvPr id="4" name="Picture 3">
            <a:extLst>
              <a:ext uri="{FF2B5EF4-FFF2-40B4-BE49-F238E27FC236}">
                <a16:creationId xmlns:a16="http://schemas.microsoft.com/office/drawing/2014/main" id="{15DEB3BD-B4C5-4D9D-90AF-ABADB4503654}"/>
              </a:ext>
            </a:extLst>
          </p:cNvPr>
          <p:cNvPicPr>
            <a:picLocks noChangeAspect="1"/>
          </p:cNvPicPr>
          <p:nvPr/>
        </p:nvPicPr>
        <p:blipFill>
          <a:blip r:embed="rId2"/>
          <a:stretch>
            <a:fillRect/>
          </a:stretch>
        </p:blipFill>
        <p:spPr>
          <a:xfrm>
            <a:off x="80310" y="1880155"/>
            <a:ext cx="5721051" cy="3869849"/>
          </a:xfrm>
          <a:prstGeom prst="rect">
            <a:avLst/>
          </a:prstGeom>
        </p:spPr>
      </p:pic>
    </p:spTree>
    <p:extLst>
      <p:ext uri="{BB962C8B-B14F-4D97-AF65-F5344CB8AC3E}">
        <p14:creationId xmlns:p14="http://schemas.microsoft.com/office/powerpoint/2010/main" val="1147686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F8F44F-0FBB-4210-A091-F691C1B13C5C}"/>
              </a:ext>
            </a:extLst>
          </p:cNvPr>
          <p:cNvSpPr>
            <a:spLocks noGrp="1"/>
          </p:cNvSpPr>
          <p:nvPr>
            <p:ph type="title"/>
          </p:nvPr>
        </p:nvSpPr>
        <p:spPr/>
        <p:txBody>
          <a:bodyPr/>
          <a:lstStyle/>
          <a:p>
            <a:r>
              <a:rPr lang="en-CA" dirty="0"/>
              <a:t>Random Forest Regression</a:t>
            </a:r>
          </a:p>
        </p:txBody>
      </p:sp>
      <p:sp>
        <p:nvSpPr>
          <p:cNvPr id="3" name="Slide Number Placeholder 2">
            <a:extLst>
              <a:ext uri="{FF2B5EF4-FFF2-40B4-BE49-F238E27FC236}">
                <a16:creationId xmlns:a16="http://schemas.microsoft.com/office/drawing/2014/main" id="{45459BF5-EA9C-4529-88F6-596F9D21E754}"/>
              </a:ext>
            </a:extLst>
          </p:cNvPr>
          <p:cNvSpPr>
            <a:spLocks noGrp="1"/>
          </p:cNvSpPr>
          <p:nvPr>
            <p:ph type="sldNum" sz="quarter" idx="12"/>
          </p:nvPr>
        </p:nvSpPr>
        <p:spPr/>
        <p:txBody>
          <a:bodyPr/>
          <a:lstStyle/>
          <a:p>
            <a:fld id="{D2C46B30-1E6E-4EFB-A798-3E7E3624535A}" type="slidenum">
              <a:rPr lang="en-US" smtClean="0"/>
              <a:t>38</a:t>
            </a:fld>
            <a:endParaRPr lang="en-US" dirty="0"/>
          </a:p>
        </p:txBody>
      </p:sp>
      <p:sp>
        <p:nvSpPr>
          <p:cNvPr id="4" name="Text Placeholder 3">
            <a:extLst>
              <a:ext uri="{FF2B5EF4-FFF2-40B4-BE49-F238E27FC236}">
                <a16:creationId xmlns:a16="http://schemas.microsoft.com/office/drawing/2014/main" id="{5EA80AC5-7FD4-438F-84E0-87AA9D402FC9}"/>
              </a:ext>
            </a:extLst>
          </p:cNvPr>
          <p:cNvSpPr>
            <a:spLocks noGrp="1"/>
          </p:cNvSpPr>
          <p:nvPr>
            <p:ph type="body" sz="quarter" idx="13"/>
          </p:nvPr>
        </p:nvSpPr>
        <p:spPr/>
        <p:txBody>
          <a:bodyPr/>
          <a:lstStyle/>
          <a:p>
            <a:endParaRPr lang="en-CA"/>
          </a:p>
        </p:txBody>
      </p:sp>
      <p:sp>
        <p:nvSpPr>
          <p:cNvPr id="5" name="Rectangle 4">
            <a:extLst>
              <a:ext uri="{FF2B5EF4-FFF2-40B4-BE49-F238E27FC236}">
                <a16:creationId xmlns:a16="http://schemas.microsoft.com/office/drawing/2014/main" id="{91DD1253-C9C8-43E4-990D-28290A5A8D27}"/>
              </a:ext>
            </a:extLst>
          </p:cNvPr>
          <p:cNvSpPr/>
          <p:nvPr/>
        </p:nvSpPr>
        <p:spPr>
          <a:xfrm>
            <a:off x="0" y="0"/>
            <a:ext cx="10693400" cy="756126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 name="Rectangle 5">
            <a:extLst>
              <a:ext uri="{FF2B5EF4-FFF2-40B4-BE49-F238E27FC236}">
                <a16:creationId xmlns:a16="http://schemas.microsoft.com/office/drawing/2014/main" id="{98B85FA3-BBF8-4A03-BB60-D35967EA9B9C}"/>
              </a:ext>
            </a:extLst>
          </p:cNvPr>
          <p:cNvSpPr/>
          <p:nvPr/>
        </p:nvSpPr>
        <p:spPr>
          <a:xfrm>
            <a:off x="-653116" y="3118911"/>
            <a:ext cx="11999631" cy="1323439"/>
          </a:xfrm>
          <a:prstGeom prst="rect">
            <a:avLst/>
          </a:prstGeom>
          <a:noFill/>
        </p:spPr>
        <p:txBody>
          <a:bodyPr wrap="square" lIns="91440" tIns="45720" rIns="91440" bIns="45720">
            <a:spAutoFit/>
          </a:bodyPr>
          <a:lstStyle/>
          <a:p>
            <a:pPr algn="ctr"/>
            <a:r>
              <a:rPr lang="en-US" sz="4000" b="0" cap="none" spc="0" dirty="0">
                <a:ln w="0"/>
                <a:solidFill>
                  <a:schemeClr val="tx1"/>
                </a:solidFill>
                <a:effectLst>
                  <a:outerShdw blurRad="38100" dist="19050" dir="2700000" algn="tl" rotWithShape="0">
                    <a:schemeClr val="dk1">
                      <a:alpha val="40000"/>
                    </a:schemeClr>
                  </a:outerShdw>
                </a:effectLst>
              </a:rPr>
              <a:t>Rotational Momentum With </a:t>
            </a:r>
          </a:p>
          <a:p>
            <a:pPr algn="ctr"/>
            <a:r>
              <a:rPr lang="en-US" sz="4000" b="0" cap="none" spc="0" dirty="0">
                <a:ln w="0"/>
                <a:solidFill>
                  <a:schemeClr val="tx1"/>
                </a:solidFill>
                <a:effectLst>
                  <a:outerShdw blurRad="38100" dist="19050" dir="2700000" algn="tl" rotWithShape="0">
                    <a:schemeClr val="dk1">
                      <a:alpha val="40000"/>
                    </a:schemeClr>
                  </a:outerShdw>
                </a:effectLst>
              </a:rPr>
              <a:t>Support </a:t>
            </a:r>
            <a:r>
              <a:rPr lang="en-US" sz="4000" dirty="0">
                <a:ln w="0"/>
                <a:effectLst>
                  <a:outerShdw blurRad="38100" dist="19050" dir="2700000" algn="tl" rotWithShape="0">
                    <a:schemeClr val="dk1">
                      <a:alpha val="40000"/>
                    </a:schemeClr>
                  </a:outerShdw>
                </a:effectLst>
              </a:rPr>
              <a:t>Vector Machine </a:t>
            </a:r>
            <a:r>
              <a:rPr lang="en-US" sz="4000" b="0" cap="none" spc="0" dirty="0">
                <a:ln w="0"/>
                <a:solidFill>
                  <a:schemeClr val="tx1"/>
                </a:solidFill>
                <a:effectLst>
                  <a:outerShdw blurRad="38100" dist="19050" dir="2700000" algn="tl" rotWithShape="0">
                    <a:schemeClr val="dk1">
                      <a:alpha val="40000"/>
                    </a:schemeClr>
                  </a:outerShdw>
                </a:effectLst>
              </a:rPr>
              <a:t>Regression Predictions</a:t>
            </a:r>
          </a:p>
        </p:txBody>
      </p:sp>
    </p:spTree>
    <p:extLst>
      <p:ext uri="{BB962C8B-B14F-4D97-AF65-F5344CB8AC3E}">
        <p14:creationId xmlns:p14="http://schemas.microsoft.com/office/powerpoint/2010/main" val="25679255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F0524-3FB6-4008-8EF1-A374F2C8FA66}"/>
              </a:ext>
            </a:extLst>
          </p:cNvPr>
          <p:cNvSpPr>
            <a:spLocks noGrp="1"/>
          </p:cNvSpPr>
          <p:nvPr>
            <p:ph type="title"/>
          </p:nvPr>
        </p:nvSpPr>
        <p:spPr>
          <a:xfrm>
            <a:off x="288925" y="461219"/>
            <a:ext cx="8674100" cy="430887"/>
          </a:xfrm>
        </p:spPr>
        <p:txBody>
          <a:bodyPr/>
          <a:lstStyle/>
          <a:p>
            <a:r>
              <a:rPr lang="en-US" dirty="0"/>
              <a:t>Results – Support Vector Machine Regression Prediction</a:t>
            </a:r>
          </a:p>
        </p:txBody>
      </p:sp>
      <p:sp>
        <p:nvSpPr>
          <p:cNvPr id="3" name="Slide Number Placeholder 2">
            <a:extLst>
              <a:ext uri="{FF2B5EF4-FFF2-40B4-BE49-F238E27FC236}">
                <a16:creationId xmlns:a16="http://schemas.microsoft.com/office/drawing/2014/main" id="{AD43CAD1-67B5-4655-A645-41D2FFD995B4}"/>
              </a:ext>
            </a:extLst>
          </p:cNvPr>
          <p:cNvSpPr>
            <a:spLocks noGrp="1"/>
          </p:cNvSpPr>
          <p:nvPr>
            <p:ph type="sldNum" sz="quarter" idx="12"/>
          </p:nvPr>
        </p:nvSpPr>
        <p:spPr/>
        <p:txBody>
          <a:bodyPr/>
          <a:lstStyle/>
          <a:p>
            <a:fld id="{D2C46B30-1E6E-4EFB-A798-3E7E3624535A}" type="slidenum">
              <a:rPr lang="en-US" smtClean="0"/>
              <a:t>39</a:t>
            </a:fld>
            <a:endParaRPr lang="en-US" dirty="0"/>
          </a:p>
        </p:txBody>
      </p:sp>
      <p:graphicFrame>
        <p:nvGraphicFramePr>
          <p:cNvPr id="9" name="Table 8">
            <a:extLst>
              <a:ext uri="{FF2B5EF4-FFF2-40B4-BE49-F238E27FC236}">
                <a16:creationId xmlns:a16="http://schemas.microsoft.com/office/drawing/2014/main" id="{BBE7C1B4-CD90-45B0-9644-90D2B2266B05}"/>
              </a:ext>
            </a:extLst>
          </p:cNvPr>
          <p:cNvGraphicFramePr>
            <a:graphicFrameLocks noGrp="1"/>
          </p:cNvGraphicFramePr>
          <p:nvPr>
            <p:extLst>
              <p:ext uri="{D42A27DB-BD31-4B8C-83A1-F6EECF244321}">
                <p14:modId xmlns:p14="http://schemas.microsoft.com/office/powerpoint/2010/main" val="3652022118"/>
              </p:ext>
            </p:extLst>
          </p:nvPr>
        </p:nvGraphicFramePr>
        <p:xfrm>
          <a:off x="288925" y="1875861"/>
          <a:ext cx="10117140" cy="4445287"/>
        </p:xfrm>
        <a:graphic>
          <a:graphicData uri="http://schemas.openxmlformats.org/drawingml/2006/table">
            <a:tbl>
              <a:tblPr firstRow="1" bandRow="1">
                <a:tableStyleId>{5C22544A-7EE6-4342-B048-85BDC9FD1C3A}</a:tableStyleId>
              </a:tblPr>
              <a:tblGrid>
                <a:gridCol w="1686190">
                  <a:extLst>
                    <a:ext uri="{9D8B030D-6E8A-4147-A177-3AD203B41FA5}">
                      <a16:colId xmlns:a16="http://schemas.microsoft.com/office/drawing/2014/main" val="680097496"/>
                    </a:ext>
                  </a:extLst>
                </a:gridCol>
                <a:gridCol w="1686190">
                  <a:extLst>
                    <a:ext uri="{9D8B030D-6E8A-4147-A177-3AD203B41FA5}">
                      <a16:colId xmlns:a16="http://schemas.microsoft.com/office/drawing/2014/main" val="1242979511"/>
                    </a:ext>
                  </a:extLst>
                </a:gridCol>
                <a:gridCol w="1686190">
                  <a:extLst>
                    <a:ext uri="{9D8B030D-6E8A-4147-A177-3AD203B41FA5}">
                      <a16:colId xmlns:a16="http://schemas.microsoft.com/office/drawing/2014/main" val="558097184"/>
                    </a:ext>
                  </a:extLst>
                </a:gridCol>
                <a:gridCol w="1686190">
                  <a:extLst>
                    <a:ext uri="{9D8B030D-6E8A-4147-A177-3AD203B41FA5}">
                      <a16:colId xmlns:a16="http://schemas.microsoft.com/office/drawing/2014/main" val="210709351"/>
                    </a:ext>
                  </a:extLst>
                </a:gridCol>
                <a:gridCol w="1686190">
                  <a:extLst>
                    <a:ext uri="{9D8B030D-6E8A-4147-A177-3AD203B41FA5}">
                      <a16:colId xmlns:a16="http://schemas.microsoft.com/office/drawing/2014/main" val="51222232"/>
                    </a:ext>
                  </a:extLst>
                </a:gridCol>
                <a:gridCol w="1686190">
                  <a:extLst>
                    <a:ext uri="{9D8B030D-6E8A-4147-A177-3AD203B41FA5}">
                      <a16:colId xmlns:a16="http://schemas.microsoft.com/office/drawing/2014/main" val="655926181"/>
                    </a:ext>
                  </a:extLst>
                </a:gridCol>
              </a:tblGrid>
              <a:tr h="404117">
                <a:tc>
                  <a:txBody>
                    <a:bodyPr/>
                    <a:lstStyle/>
                    <a:p>
                      <a:r>
                        <a:rPr lang="en-CA" sz="1600" b="1" i="0" u="none" dirty="0" err="1">
                          <a:latin typeface="Calibri" panose="020F0502020204030204" pitchFamily="34" charset="0"/>
                          <a:cs typeface="Calibri" panose="020F0502020204030204" pitchFamily="34" charset="0"/>
                        </a:rPr>
                        <a:t>TotaAnnReturn</a:t>
                      </a:r>
                      <a:endParaRPr lang="en-CA" sz="1600" b="1" i="0" u="none" dirty="0">
                        <a:latin typeface="Calibri" panose="020F0502020204030204" pitchFamily="34" charset="0"/>
                        <a:cs typeface="Calibri" panose="020F0502020204030204" pitchFamily="34" charset="0"/>
                      </a:endParaRPr>
                    </a:p>
                  </a:txBody>
                  <a:tcPr>
                    <a:solidFill>
                      <a:schemeClr val="accent1">
                        <a:lumMod val="50000"/>
                      </a:schemeClr>
                    </a:solidFill>
                  </a:tcPr>
                </a:tc>
                <a:tc>
                  <a:txBody>
                    <a:bodyPr/>
                    <a:lstStyle/>
                    <a:p>
                      <a:r>
                        <a:rPr lang="en-CA" sz="1600" b="1" i="0" u="none" dirty="0">
                          <a:latin typeface="Calibri" panose="020F0502020204030204" pitchFamily="34" charset="0"/>
                          <a:cs typeface="Calibri" panose="020F0502020204030204" pitchFamily="34" charset="0"/>
                        </a:rPr>
                        <a:t>CAGR</a:t>
                      </a:r>
                    </a:p>
                  </a:txBody>
                  <a:tcPr>
                    <a:solidFill>
                      <a:schemeClr val="bg2">
                        <a:lumMod val="25000"/>
                      </a:schemeClr>
                    </a:solidFill>
                  </a:tcPr>
                </a:tc>
                <a:tc>
                  <a:txBody>
                    <a:bodyPr/>
                    <a:lstStyle/>
                    <a:p>
                      <a:r>
                        <a:rPr lang="en-CA" sz="1600" b="1" i="0" u="none" dirty="0">
                          <a:latin typeface="Calibri" panose="020F0502020204030204" pitchFamily="34" charset="0"/>
                          <a:cs typeface="Calibri" panose="020F0502020204030204" pitchFamily="34" charset="0"/>
                        </a:rPr>
                        <a:t>Sharpe Ratio</a:t>
                      </a:r>
                    </a:p>
                  </a:txBody>
                  <a:tcPr>
                    <a:solidFill>
                      <a:schemeClr val="bg2">
                        <a:lumMod val="25000"/>
                      </a:schemeClr>
                    </a:solidFill>
                  </a:tcPr>
                </a:tc>
                <a:tc>
                  <a:txBody>
                    <a:bodyPr/>
                    <a:lstStyle/>
                    <a:p>
                      <a:r>
                        <a:rPr lang="en-CA" sz="1600" b="1" i="0" u="none" dirty="0" err="1">
                          <a:latin typeface="Calibri" panose="020F0502020204030204" pitchFamily="34" charset="0"/>
                          <a:cs typeface="Calibri" panose="020F0502020204030204" pitchFamily="34" charset="0"/>
                        </a:rPr>
                        <a:t>Aperiods</a:t>
                      </a:r>
                      <a:endParaRPr lang="en-CA" sz="1600" b="1" i="0" u="none" dirty="0">
                        <a:latin typeface="Calibri" panose="020F0502020204030204" pitchFamily="34" charset="0"/>
                        <a:cs typeface="Calibri" panose="020F0502020204030204" pitchFamily="34" charset="0"/>
                      </a:endParaRPr>
                    </a:p>
                  </a:txBody>
                  <a:tcPr>
                    <a:solidFill>
                      <a:schemeClr val="bg2">
                        <a:lumMod val="25000"/>
                      </a:schemeClr>
                    </a:solidFill>
                  </a:tcPr>
                </a:tc>
                <a:tc>
                  <a:txBody>
                    <a:bodyPr/>
                    <a:lstStyle/>
                    <a:p>
                      <a:r>
                        <a:rPr lang="en-CA" sz="1600" b="1" i="0" u="none" dirty="0" err="1">
                          <a:latin typeface="Calibri" panose="020F0502020204030204" pitchFamily="34" charset="0"/>
                          <a:cs typeface="Calibri" panose="020F0502020204030204" pitchFamily="34" charset="0"/>
                        </a:rPr>
                        <a:t>Bperiods</a:t>
                      </a:r>
                      <a:endParaRPr lang="en-CA" sz="1600" b="1" i="0" u="none" dirty="0">
                        <a:latin typeface="Calibri" panose="020F0502020204030204" pitchFamily="34" charset="0"/>
                        <a:cs typeface="Calibri" panose="020F0502020204030204" pitchFamily="34" charset="0"/>
                      </a:endParaRPr>
                    </a:p>
                  </a:txBody>
                  <a:tcPr>
                    <a:solidFill>
                      <a:schemeClr val="bg2">
                        <a:lumMod val="25000"/>
                      </a:schemeClr>
                    </a:solidFill>
                  </a:tcPr>
                </a:tc>
                <a:tc>
                  <a:txBody>
                    <a:bodyPr/>
                    <a:lstStyle/>
                    <a:p>
                      <a:r>
                        <a:rPr lang="en-CA" sz="1600" b="1" i="0" u="none" dirty="0" err="1">
                          <a:latin typeface="Calibri" panose="020F0502020204030204" pitchFamily="34" charset="0"/>
                          <a:cs typeface="Calibri" panose="020F0502020204030204" pitchFamily="34" charset="0"/>
                        </a:rPr>
                        <a:t>Speriods</a:t>
                      </a:r>
                      <a:endParaRPr lang="en-CA" sz="1600" b="1" i="0" u="none" dirty="0">
                        <a:latin typeface="Calibri" panose="020F0502020204030204" pitchFamily="34" charset="0"/>
                        <a:cs typeface="Calibri" panose="020F0502020204030204" pitchFamily="34" charset="0"/>
                      </a:endParaRPr>
                    </a:p>
                  </a:txBody>
                  <a:tcPr>
                    <a:solidFill>
                      <a:schemeClr val="bg2">
                        <a:lumMod val="25000"/>
                      </a:schemeClr>
                    </a:solidFill>
                  </a:tcPr>
                </a:tc>
                <a:extLst>
                  <a:ext uri="{0D108BD9-81ED-4DB2-BD59-A6C34878D82A}">
                    <a16:rowId xmlns:a16="http://schemas.microsoft.com/office/drawing/2014/main" val="586172539"/>
                  </a:ext>
                </a:extLst>
              </a:tr>
              <a:tr h="404117">
                <a:tc>
                  <a:txBody>
                    <a:bodyPr/>
                    <a:lstStyle/>
                    <a:p>
                      <a:pPr marL="0" algn="r" defTabSz="914400" rtl="0" eaLnBrk="1" fontAlgn="b" latinLnBrk="0" hangingPunct="1"/>
                      <a:r>
                        <a:rPr lang="en-CA" sz="1600" b="0" i="0" u="none" strike="noStrike" kern="1200" dirty="0">
                          <a:solidFill>
                            <a:srgbClr val="000000"/>
                          </a:solidFill>
                          <a:effectLst/>
                          <a:latin typeface="Calibri" panose="020F0502020204030204" pitchFamily="34" charset="0"/>
                          <a:ea typeface="+mn-ea"/>
                          <a:cs typeface="+mn-cs"/>
                        </a:rPr>
                        <a:t>78.10348</a:t>
                      </a:r>
                    </a:p>
                  </a:txBody>
                  <a:tcPr marL="6350" marR="6350" marT="6350" marB="0" anchor="b"/>
                </a:tc>
                <a:tc>
                  <a:txBody>
                    <a:bodyPr/>
                    <a:lstStyle/>
                    <a:p>
                      <a:pPr marL="0" algn="r" defTabSz="914400" rtl="0" eaLnBrk="1" fontAlgn="b" latinLnBrk="0" hangingPunct="1"/>
                      <a:r>
                        <a:rPr lang="en-CA" sz="1600" b="0" i="0" u="none" strike="noStrike" kern="1200">
                          <a:solidFill>
                            <a:srgbClr val="000000"/>
                          </a:solidFill>
                          <a:effectLst/>
                          <a:latin typeface="Calibri" panose="020F0502020204030204" pitchFamily="34" charset="0"/>
                          <a:ea typeface="+mn-ea"/>
                          <a:cs typeface="+mn-cs"/>
                        </a:rPr>
                        <a:t>29.37</a:t>
                      </a:r>
                    </a:p>
                  </a:txBody>
                  <a:tcPr marL="6350" marR="6350" marT="6350" marB="0" anchor="b"/>
                </a:tc>
                <a:tc>
                  <a:txBody>
                    <a:bodyPr/>
                    <a:lstStyle/>
                    <a:p>
                      <a:pPr marL="0" algn="r" defTabSz="914400" rtl="0" eaLnBrk="1" fontAlgn="b" latinLnBrk="0" hangingPunct="1"/>
                      <a:r>
                        <a:rPr lang="en-CA" sz="1600" b="0" i="0" u="none" strike="noStrike" kern="1200">
                          <a:solidFill>
                            <a:srgbClr val="000000"/>
                          </a:solidFill>
                          <a:effectLst/>
                          <a:latin typeface="Calibri" panose="020F0502020204030204" pitchFamily="34" charset="0"/>
                          <a:ea typeface="+mn-ea"/>
                          <a:cs typeface="+mn-cs"/>
                        </a:rPr>
                        <a:t>1.26</a:t>
                      </a:r>
                    </a:p>
                  </a:txBody>
                  <a:tcPr marL="6350" marR="6350" marT="6350" marB="0" anchor="b"/>
                </a:tc>
                <a:tc>
                  <a:txBody>
                    <a:bodyPr/>
                    <a:lstStyle/>
                    <a:p>
                      <a:pPr marL="0" algn="r" defTabSz="914400" rtl="0" eaLnBrk="1" fontAlgn="b" latinLnBrk="0" hangingPunct="1"/>
                      <a:r>
                        <a:rPr lang="en-CA" sz="1600" b="0" i="0" u="none" strike="noStrike" kern="1200">
                          <a:solidFill>
                            <a:srgbClr val="000000"/>
                          </a:solidFill>
                          <a:effectLst/>
                          <a:latin typeface="Calibri" panose="020F0502020204030204" pitchFamily="34" charset="0"/>
                          <a:ea typeface="+mn-ea"/>
                          <a:cs typeface="+mn-cs"/>
                        </a:rPr>
                        <a:t>40</a:t>
                      </a:r>
                    </a:p>
                  </a:txBody>
                  <a:tcPr marL="6350" marR="6350" marT="6350" marB="0" anchor="b"/>
                </a:tc>
                <a:tc>
                  <a:txBody>
                    <a:bodyPr/>
                    <a:lstStyle/>
                    <a:p>
                      <a:pPr marL="0" algn="r" defTabSz="914400" rtl="0" eaLnBrk="1" fontAlgn="b" latinLnBrk="0" hangingPunct="1"/>
                      <a:r>
                        <a:rPr lang="en-CA" sz="1600" b="0" i="0" u="none" strike="noStrike" kern="1200">
                          <a:solidFill>
                            <a:srgbClr val="000000"/>
                          </a:solidFill>
                          <a:effectLst/>
                          <a:latin typeface="Calibri" panose="020F0502020204030204" pitchFamily="34" charset="0"/>
                          <a:ea typeface="+mn-ea"/>
                          <a:cs typeface="+mn-cs"/>
                        </a:rPr>
                        <a:t>40</a:t>
                      </a:r>
                    </a:p>
                  </a:txBody>
                  <a:tcPr marL="6350" marR="6350" marT="6350" marB="0" anchor="b"/>
                </a:tc>
                <a:tc>
                  <a:txBody>
                    <a:bodyPr/>
                    <a:lstStyle/>
                    <a:p>
                      <a:pPr marL="0" algn="r" defTabSz="914400" rtl="0" eaLnBrk="1" fontAlgn="b" latinLnBrk="0" hangingPunct="1"/>
                      <a:r>
                        <a:rPr lang="en-CA" sz="1600" b="0" i="0" u="none" strike="noStrike" kern="1200">
                          <a:solidFill>
                            <a:srgbClr val="000000"/>
                          </a:solidFill>
                          <a:effectLst/>
                          <a:latin typeface="Calibri" panose="020F0502020204030204" pitchFamily="34" charset="0"/>
                          <a:ea typeface="+mn-ea"/>
                          <a:cs typeface="+mn-cs"/>
                        </a:rPr>
                        <a:t>1</a:t>
                      </a:r>
                    </a:p>
                  </a:txBody>
                  <a:tcPr marL="6350" marR="6350" marT="6350" marB="0" anchor="b"/>
                </a:tc>
                <a:extLst>
                  <a:ext uri="{0D108BD9-81ED-4DB2-BD59-A6C34878D82A}">
                    <a16:rowId xmlns:a16="http://schemas.microsoft.com/office/drawing/2014/main" val="684439890"/>
                  </a:ext>
                </a:extLst>
              </a:tr>
              <a:tr h="404117">
                <a:tc>
                  <a:txBody>
                    <a:bodyPr/>
                    <a:lstStyle/>
                    <a:p>
                      <a:pPr marL="0" algn="r" defTabSz="914400" rtl="0" eaLnBrk="1" fontAlgn="b" latinLnBrk="0" hangingPunct="1"/>
                      <a:r>
                        <a:rPr lang="en-CA" sz="1600" b="0" i="0" u="none" strike="noStrike" kern="1200">
                          <a:solidFill>
                            <a:srgbClr val="000000"/>
                          </a:solidFill>
                          <a:effectLst/>
                          <a:latin typeface="Calibri" panose="020F0502020204030204" pitchFamily="34" charset="0"/>
                          <a:ea typeface="+mn-ea"/>
                          <a:cs typeface="+mn-cs"/>
                        </a:rPr>
                        <a:t>75.56381</a:t>
                      </a:r>
                    </a:p>
                  </a:txBody>
                  <a:tcPr marL="6350" marR="6350" marT="6350" marB="0" anchor="b"/>
                </a:tc>
                <a:tc>
                  <a:txBody>
                    <a:bodyPr/>
                    <a:lstStyle/>
                    <a:p>
                      <a:pPr marL="0" algn="r" defTabSz="914400" rtl="0" eaLnBrk="1" fontAlgn="b" latinLnBrk="0" hangingPunct="1"/>
                      <a:r>
                        <a:rPr lang="en-CA" sz="1600" b="0" i="0" u="none" strike="noStrike" kern="1200" dirty="0">
                          <a:solidFill>
                            <a:srgbClr val="000000"/>
                          </a:solidFill>
                          <a:effectLst/>
                          <a:latin typeface="Calibri" panose="020F0502020204030204" pitchFamily="34" charset="0"/>
                          <a:ea typeface="+mn-ea"/>
                          <a:cs typeface="+mn-cs"/>
                        </a:rPr>
                        <a:t>28.88</a:t>
                      </a:r>
                    </a:p>
                  </a:txBody>
                  <a:tcPr marL="6350" marR="6350" marT="6350" marB="0" anchor="b"/>
                </a:tc>
                <a:tc>
                  <a:txBody>
                    <a:bodyPr/>
                    <a:lstStyle/>
                    <a:p>
                      <a:pPr marL="0" algn="r" defTabSz="914400" rtl="0" eaLnBrk="1" fontAlgn="b" latinLnBrk="0" hangingPunct="1"/>
                      <a:r>
                        <a:rPr lang="en-CA" sz="1600" b="0" i="0" u="none" strike="noStrike" kern="1200">
                          <a:solidFill>
                            <a:srgbClr val="000000"/>
                          </a:solidFill>
                          <a:effectLst/>
                          <a:latin typeface="Calibri" panose="020F0502020204030204" pitchFamily="34" charset="0"/>
                          <a:ea typeface="+mn-ea"/>
                          <a:cs typeface="+mn-cs"/>
                        </a:rPr>
                        <a:t>1.24</a:t>
                      </a:r>
                    </a:p>
                  </a:txBody>
                  <a:tcPr marL="6350" marR="6350" marT="6350" marB="0" anchor="b"/>
                </a:tc>
                <a:tc>
                  <a:txBody>
                    <a:bodyPr/>
                    <a:lstStyle/>
                    <a:p>
                      <a:pPr marL="0" algn="r" defTabSz="914400" rtl="0" eaLnBrk="1" fontAlgn="b" latinLnBrk="0" hangingPunct="1"/>
                      <a:r>
                        <a:rPr lang="en-CA" sz="1600" b="0" i="0" u="none" strike="noStrike" kern="1200">
                          <a:solidFill>
                            <a:srgbClr val="000000"/>
                          </a:solidFill>
                          <a:effectLst/>
                          <a:latin typeface="Calibri" panose="020F0502020204030204" pitchFamily="34" charset="0"/>
                          <a:ea typeface="+mn-ea"/>
                          <a:cs typeface="+mn-cs"/>
                        </a:rPr>
                        <a:t>15</a:t>
                      </a:r>
                    </a:p>
                  </a:txBody>
                  <a:tcPr marL="6350" marR="6350" marT="6350" marB="0" anchor="b"/>
                </a:tc>
                <a:tc>
                  <a:txBody>
                    <a:bodyPr/>
                    <a:lstStyle/>
                    <a:p>
                      <a:pPr marL="0" algn="r" defTabSz="914400" rtl="0" eaLnBrk="1" fontAlgn="b" latinLnBrk="0" hangingPunct="1"/>
                      <a:r>
                        <a:rPr lang="en-CA" sz="1600" b="0" i="0" u="none" strike="noStrike" kern="1200">
                          <a:solidFill>
                            <a:srgbClr val="000000"/>
                          </a:solidFill>
                          <a:effectLst/>
                          <a:latin typeface="Calibri" panose="020F0502020204030204" pitchFamily="34" charset="0"/>
                          <a:ea typeface="+mn-ea"/>
                          <a:cs typeface="+mn-cs"/>
                        </a:rPr>
                        <a:t>40</a:t>
                      </a:r>
                    </a:p>
                  </a:txBody>
                  <a:tcPr marL="6350" marR="6350" marT="6350" marB="0" anchor="b"/>
                </a:tc>
                <a:tc>
                  <a:txBody>
                    <a:bodyPr/>
                    <a:lstStyle/>
                    <a:p>
                      <a:pPr marL="0" algn="r" defTabSz="914400" rtl="0" eaLnBrk="1" fontAlgn="b" latinLnBrk="0" hangingPunct="1"/>
                      <a:r>
                        <a:rPr lang="en-CA" sz="1600" b="0" i="0" u="none" strike="noStrike" kern="1200">
                          <a:solidFill>
                            <a:srgbClr val="000000"/>
                          </a:solidFill>
                          <a:effectLst/>
                          <a:latin typeface="Calibri" panose="020F0502020204030204" pitchFamily="34" charset="0"/>
                          <a:ea typeface="+mn-ea"/>
                          <a:cs typeface="+mn-cs"/>
                        </a:rPr>
                        <a:t>1</a:t>
                      </a:r>
                    </a:p>
                  </a:txBody>
                  <a:tcPr marL="6350" marR="6350" marT="6350" marB="0" anchor="b"/>
                </a:tc>
                <a:extLst>
                  <a:ext uri="{0D108BD9-81ED-4DB2-BD59-A6C34878D82A}">
                    <a16:rowId xmlns:a16="http://schemas.microsoft.com/office/drawing/2014/main" val="3303055297"/>
                  </a:ext>
                </a:extLst>
              </a:tr>
              <a:tr h="404117">
                <a:tc>
                  <a:txBody>
                    <a:bodyPr/>
                    <a:lstStyle/>
                    <a:p>
                      <a:pPr marL="0" algn="r" defTabSz="914400" rtl="0" eaLnBrk="1" fontAlgn="b" latinLnBrk="0" hangingPunct="1"/>
                      <a:r>
                        <a:rPr lang="en-CA" sz="1600" b="0" i="0" u="none" strike="noStrike" kern="1200">
                          <a:solidFill>
                            <a:srgbClr val="000000"/>
                          </a:solidFill>
                          <a:effectLst/>
                          <a:latin typeface="Calibri" panose="020F0502020204030204" pitchFamily="34" charset="0"/>
                          <a:ea typeface="+mn-ea"/>
                          <a:cs typeface="+mn-cs"/>
                        </a:rPr>
                        <a:t>75.56381</a:t>
                      </a:r>
                    </a:p>
                  </a:txBody>
                  <a:tcPr marL="6350" marR="6350" marT="6350" marB="0" anchor="b"/>
                </a:tc>
                <a:tc>
                  <a:txBody>
                    <a:bodyPr/>
                    <a:lstStyle/>
                    <a:p>
                      <a:pPr marL="0" algn="r" defTabSz="914400" rtl="0" eaLnBrk="1" fontAlgn="b" latinLnBrk="0" hangingPunct="1"/>
                      <a:r>
                        <a:rPr lang="en-CA" sz="1600" b="0" i="0" u="none" strike="noStrike" kern="1200" dirty="0">
                          <a:solidFill>
                            <a:srgbClr val="000000"/>
                          </a:solidFill>
                          <a:effectLst/>
                          <a:latin typeface="Calibri" panose="020F0502020204030204" pitchFamily="34" charset="0"/>
                          <a:ea typeface="+mn-ea"/>
                          <a:cs typeface="+mn-cs"/>
                        </a:rPr>
                        <a:t>28.88</a:t>
                      </a:r>
                    </a:p>
                  </a:txBody>
                  <a:tcPr marL="6350" marR="6350" marT="6350" marB="0" anchor="b"/>
                </a:tc>
                <a:tc>
                  <a:txBody>
                    <a:bodyPr/>
                    <a:lstStyle/>
                    <a:p>
                      <a:pPr marL="0" algn="r" defTabSz="914400" rtl="0" eaLnBrk="1" fontAlgn="b" latinLnBrk="0" hangingPunct="1"/>
                      <a:r>
                        <a:rPr lang="en-CA" sz="1600" b="0" i="0" u="none" strike="noStrike" kern="1200" dirty="0">
                          <a:solidFill>
                            <a:srgbClr val="000000"/>
                          </a:solidFill>
                          <a:effectLst/>
                          <a:latin typeface="Calibri" panose="020F0502020204030204" pitchFamily="34" charset="0"/>
                          <a:ea typeface="+mn-ea"/>
                          <a:cs typeface="+mn-cs"/>
                        </a:rPr>
                        <a:t>1.24</a:t>
                      </a:r>
                    </a:p>
                  </a:txBody>
                  <a:tcPr marL="6350" marR="6350" marT="6350" marB="0" anchor="b"/>
                </a:tc>
                <a:tc>
                  <a:txBody>
                    <a:bodyPr/>
                    <a:lstStyle/>
                    <a:p>
                      <a:pPr marL="0" algn="r" defTabSz="914400" rtl="0" eaLnBrk="1" fontAlgn="b" latinLnBrk="0" hangingPunct="1"/>
                      <a:r>
                        <a:rPr lang="en-CA" sz="1600" b="0" i="0" u="none" strike="noStrike" kern="1200">
                          <a:solidFill>
                            <a:srgbClr val="000000"/>
                          </a:solidFill>
                          <a:effectLst/>
                          <a:latin typeface="Calibri" panose="020F0502020204030204" pitchFamily="34" charset="0"/>
                          <a:ea typeface="+mn-ea"/>
                          <a:cs typeface="+mn-cs"/>
                        </a:rPr>
                        <a:t>40</a:t>
                      </a:r>
                    </a:p>
                  </a:txBody>
                  <a:tcPr marL="6350" marR="6350" marT="6350" marB="0" anchor="b"/>
                </a:tc>
                <a:tc>
                  <a:txBody>
                    <a:bodyPr/>
                    <a:lstStyle/>
                    <a:p>
                      <a:pPr marL="0" algn="r" defTabSz="914400" rtl="0" eaLnBrk="1" fontAlgn="b" latinLnBrk="0" hangingPunct="1"/>
                      <a:r>
                        <a:rPr lang="en-CA" sz="1600" b="0" i="0" u="none" strike="noStrike" kern="1200">
                          <a:solidFill>
                            <a:srgbClr val="000000"/>
                          </a:solidFill>
                          <a:effectLst/>
                          <a:latin typeface="Calibri" panose="020F0502020204030204" pitchFamily="34" charset="0"/>
                          <a:ea typeface="+mn-ea"/>
                          <a:cs typeface="+mn-cs"/>
                        </a:rPr>
                        <a:t>15</a:t>
                      </a:r>
                    </a:p>
                  </a:txBody>
                  <a:tcPr marL="6350" marR="6350" marT="6350" marB="0" anchor="b"/>
                </a:tc>
                <a:tc>
                  <a:txBody>
                    <a:bodyPr/>
                    <a:lstStyle/>
                    <a:p>
                      <a:pPr marL="0" algn="r" defTabSz="914400" rtl="0" eaLnBrk="1" fontAlgn="b" latinLnBrk="0" hangingPunct="1"/>
                      <a:r>
                        <a:rPr lang="en-CA" sz="1600" b="0" i="0" u="none" strike="noStrike" kern="1200">
                          <a:solidFill>
                            <a:srgbClr val="000000"/>
                          </a:solidFill>
                          <a:effectLst/>
                          <a:latin typeface="Calibri" panose="020F0502020204030204" pitchFamily="34" charset="0"/>
                          <a:ea typeface="+mn-ea"/>
                          <a:cs typeface="+mn-cs"/>
                        </a:rPr>
                        <a:t>1</a:t>
                      </a:r>
                    </a:p>
                  </a:txBody>
                  <a:tcPr marL="6350" marR="6350" marT="6350" marB="0" anchor="b"/>
                </a:tc>
                <a:extLst>
                  <a:ext uri="{0D108BD9-81ED-4DB2-BD59-A6C34878D82A}">
                    <a16:rowId xmlns:a16="http://schemas.microsoft.com/office/drawing/2014/main" val="3421863013"/>
                  </a:ext>
                </a:extLst>
              </a:tr>
              <a:tr h="404117">
                <a:tc>
                  <a:txBody>
                    <a:bodyPr/>
                    <a:lstStyle/>
                    <a:p>
                      <a:pPr marL="0" algn="r" defTabSz="914400" rtl="0" eaLnBrk="1" fontAlgn="b" latinLnBrk="0" hangingPunct="1"/>
                      <a:r>
                        <a:rPr lang="en-CA" sz="1600" b="0" i="0" u="none" strike="noStrike" kern="1200">
                          <a:solidFill>
                            <a:srgbClr val="000000"/>
                          </a:solidFill>
                          <a:effectLst/>
                          <a:latin typeface="Calibri" panose="020F0502020204030204" pitchFamily="34" charset="0"/>
                          <a:ea typeface="+mn-ea"/>
                          <a:cs typeface="+mn-cs"/>
                        </a:rPr>
                        <a:t>72.18962</a:t>
                      </a:r>
                    </a:p>
                  </a:txBody>
                  <a:tcPr marL="6350" marR="6350" marT="6350" marB="0" anchor="b"/>
                </a:tc>
                <a:tc>
                  <a:txBody>
                    <a:bodyPr/>
                    <a:lstStyle/>
                    <a:p>
                      <a:pPr marL="0" algn="r" defTabSz="914400" rtl="0" eaLnBrk="1" fontAlgn="b" latinLnBrk="0" hangingPunct="1"/>
                      <a:r>
                        <a:rPr lang="en-CA" sz="1600" b="0" i="0" u="none" strike="noStrike" kern="1200">
                          <a:solidFill>
                            <a:srgbClr val="000000"/>
                          </a:solidFill>
                          <a:effectLst/>
                          <a:latin typeface="Calibri" panose="020F0502020204030204" pitchFamily="34" charset="0"/>
                          <a:ea typeface="+mn-ea"/>
                          <a:cs typeface="+mn-cs"/>
                        </a:rPr>
                        <a:t>28.2</a:t>
                      </a:r>
                    </a:p>
                  </a:txBody>
                  <a:tcPr marL="6350" marR="6350" marT="6350" marB="0" anchor="b"/>
                </a:tc>
                <a:tc>
                  <a:txBody>
                    <a:bodyPr/>
                    <a:lstStyle/>
                    <a:p>
                      <a:pPr marL="0" algn="r" defTabSz="914400" rtl="0" eaLnBrk="1" fontAlgn="b" latinLnBrk="0" hangingPunct="1"/>
                      <a:r>
                        <a:rPr lang="en-CA" sz="1600" b="0" i="0" u="none" strike="noStrike" kern="1200">
                          <a:solidFill>
                            <a:srgbClr val="000000"/>
                          </a:solidFill>
                          <a:effectLst/>
                          <a:latin typeface="Calibri" panose="020F0502020204030204" pitchFamily="34" charset="0"/>
                          <a:ea typeface="+mn-ea"/>
                          <a:cs typeface="+mn-cs"/>
                        </a:rPr>
                        <a:t>1.22</a:t>
                      </a:r>
                    </a:p>
                  </a:txBody>
                  <a:tcPr marL="6350" marR="6350" marT="6350" marB="0" anchor="b"/>
                </a:tc>
                <a:tc>
                  <a:txBody>
                    <a:bodyPr/>
                    <a:lstStyle/>
                    <a:p>
                      <a:pPr marL="0" algn="r" defTabSz="914400" rtl="0" eaLnBrk="1" fontAlgn="b" latinLnBrk="0" hangingPunct="1"/>
                      <a:r>
                        <a:rPr lang="en-CA" sz="1600" b="0" i="0" u="none" strike="noStrike" kern="1200">
                          <a:solidFill>
                            <a:srgbClr val="000000"/>
                          </a:solidFill>
                          <a:effectLst/>
                          <a:latin typeface="Calibri" panose="020F0502020204030204" pitchFamily="34" charset="0"/>
                          <a:ea typeface="+mn-ea"/>
                          <a:cs typeface="+mn-cs"/>
                        </a:rPr>
                        <a:t>20</a:t>
                      </a:r>
                    </a:p>
                  </a:txBody>
                  <a:tcPr marL="6350" marR="6350" marT="6350" marB="0" anchor="b"/>
                </a:tc>
                <a:tc>
                  <a:txBody>
                    <a:bodyPr/>
                    <a:lstStyle/>
                    <a:p>
                      <a:pPr marL="0" algn="r" defTabSz="914400" rtl="0" eaLnBrk="1" fontAlgn="b" latinLnBrk="0" hangingPunct="1"/>
                      <a:r>
                        <a:rPr lang="en-CA" sz="1600" b="0" i="0" u="none" strike="noStrike" kern="1200">
                          <a:solidFill>
                            <a:srgbClr val="000000"/>
                          </a:solidFill>
                          <a:effectLst/>
                          <a:latin typeface="Calibri" panose="020F0502020204030204" pitchFamily="34" charset="0"/>
                          <a:ea typeface="+mn-ea"/>
                          <a:cs typeface="+mn-cs"/>
                        </a:rPr>
                        <a:t>40</a:t>
                      </a:r>
                    </a:p>
                  </a:txBody>
                  <a:tcPr marL="6350" marR="6350" marT="6350" marB="0" anchor="b"/>
                </a:tc>
                <a:tc>
                  <a:txBody>
                    <a:bodyPr/>
                    <a:lstStyle/>
                    <a:p>
                      <a:pPr marL="0" algn="r" defTabSz="914400" rtl="0" eaLnBrk="1" fontAlgn="b" latinLnBrk="0" hangingPunct="1"/>
                      <a:r>
                        <a:rPr lang="en-CA" sz="1600" b="0" i="0" u="none" strike="noStrike" kern="1200">
                          <a:solidFill>
                            <a:srgbClr val="000000"/>
                          </a:solidFill>
                          <a:effectLst/>
                          <a:latin typeface="Calibri" panose="020F0502020204030204" pitchFamily="34" charset="0"/>
                          <a:ea typeface="+mn-ea"/>
                          <a:cs typeface="+mn-cs"/>
                        </a:rPr>
                        <a:t>1</a:t>
                      </a:r>
                    </a:p>
                  </a:txBody>
                  <a:tcPr marL="6350" marR="6350" marT="6350" marB="0" anchor="b"/>
                </a:tc>
                <a:extLst>
                  <a:ext uri="{0D108BD9-81ED-4DB2-BD59-A6C34878D82A}">
                    <a16:rowId xmlns:a16="http://schemas.microsoft.com/office/drawing/2014/main" val="1055685187"/>
                  </a:ext>
                </a:extLst>
              </a:tr>
              <a:tr h="404117">
                <a:tc>
                  <a:txBody>
                    <a:bodyPr/>
                    <a:lstStyle/>
                    <a:p>
                      <a:pPr marL="0" algn="r" defTabSz="914400" rtl="0" eaLnBrk="1" fontAlgn="b" latinLnBrk="0" hangingPunct="1"/>
                      <a:r>
                        <a:rPr lang="en-CA" sz="1600" b="0" i="0" u="none" strike="noStrike" kern="1200">
                          <a:solidFill>
                            <a:srgbClr val="000000"/>
                          </a:solidFill>
                          <a:effectLst/>
                          <a:latin typeface="Calibri" panose="020F0502020204030204" pitchFamily="34" charset="0"/>
                          <a:ea typeface="+mn-ea"/>
                          <a:cs typeface="+mn-cs"/>
                        </a:rPr>
                        <a:t>72.18962</a:t>
                      </a:r>
                    </a:p>
                  </a:txBody>
                  <a:tcPr marL="6350" marR="6350" marT="6350" marB="0" anchor="b"/>
                </a:tc>
                <a:tc>
                  <a:txBody>
                    <a:bodyPr/>
                    <a:lstStyle/>
                    <a:p>
                      <a:pPr marL="0" algn="r" defTabSz="914400" rtl="0" eaLnBrk="1" fontAlgn="b" latinLnBrk="0" hangingPunct="1"/>
                      <a:r>
                        <a:rPr lang="en-CA" sz="1600" b="0" i="0" u="none" strike="noStrike" kern="1200">
                          <a:solidFill>
                            <a:srgbClr val="000000"/>
                          </a:solidFill>
                          <a:effectLst/>
                          <a:latin typeface="Calibri" panose="020F0502020204030204" pitchFamily="34" charset="0"/>
                          <a:ea typeface="+mn-ea"/>
                          <a:cs typeface="+mn-cs"/>
                        </a:rPr>
                        <a:t>28.2</a:t>
                      </a:r>
                    </a:p>
                  </a:txBody>
                  <a:tcPr marL="6350" marR="6350" marT="6350" marB="0" anchor="b"/>
                </a:tc>
                <a:tc>
                  <a:txBody>
                    <a:bodyPr/>
                    <a:lstStyle/>
                    <a:p>
                      <a:pPr marL="0" algn="r" defTabSz="914400" rtl="0" eaLnBrk="1" fontAlgn="b" latinLnBrk="0" hangingPunct="1"/>
                      <a:r>
                        <a:rPr lang="en-CA" sz="1600" b="0" i="0" u="none" strike="noStrike" kern="1200">
                          <a:solidFill>
                            <a:srgbClr val="000000"/>
                          </a:solidFill>
                          <a:effectLst/>
                          <a:latin typeface="Calibri" panose="020F0502020204030204" pitchFamily="34" charset="0"/>
                          <a:ea typeface="+mn-ea"/>
                          <a:cs typeface="+mn-cs"/>
                        </a:rPr>
                        <a:t>1.22</a:t>
                      </a:r>
                    </a:p>
                  </a:txBody>
                  <a:tcPr marL="6350" marR="6350" marT="6350" marB="0" anchor="b"/>
                </a:tc>
                <a:tc>
                  <a:txBody>
                    <a:bodyPr/>
                    <a:lstStyle/>
                    <a:p>
                      <a:pPr marL="0" algn="r" defTabSz="914400" rtl="0" eaLnBrk="1" fontAlgn="b" latinLnBrk="0" hangingPunct="1"/>
                      <a:r>
                        <a:rPr lang="en-CA" sz="1600" b="0" i="0" u="none" strike="noStrike" kern="1200" dirty="0">
                          <a:solidFill>
                            <a:srgbClr val="000000"/>
                          </a:solidFill>
                          <a:effectLst/>
                          <a:latin typeface="Calibri" panose="020F0502020204030204" pitchFamily="34" charset="0"/>
                          <a:ea typeface="+mn-ea"/>
                          <a:cs typeface="+mn-cs"/>
                        </a:rPr>
                        <a:t>40</a:t>
                      </a:r>
                    </a:p>
                  </a:txBody>
                  <a:tcPr marL="6350" marR="6350" marT="6350" marB="0" anchor="b"/>
                </a:tc>
                <a:tc>
                  <a:txBody>
                    <a:bodyPr/>
                    <a:lstStyle/>
                    <a:p>
                      <a:pPr marL="0" algn="r" defTabSz="914400" rtl="0" eaLnBrk="1" fontAlgn="b" latinLnBrk="0" hangingPunct="1"/>
                      <a:r>
                        <a:rPr lang="en-CA" sz="1600" b="0" i="0" u="none" strike="noStrike" kern="1200">
                          <a:solidFill>
                            <a:srgbClr val="000000"/>
                          </a:solidFill>
                          <a:effectLst/>
                          <a:latin typeface="Calibri" panose="020F0502020204030204" pitchFamily="34" charset="0"/>
                          <a:ea typeface="+mn-ea"/>
                          <a:cs typeface="+mn-cs"/>
                        </a:rPr>
                        <a:t>20</a:t>
                      </a:r>
                    </a:p>
                  </a:txBody>
                  <a:tcPr marL="6350" marR="6350" marT="6350" marB="0" anchor="b"/>
                </a:tc>
                <a:tc>
                  <a:txBody>
                    <a:bodyPr/>
                    <a:lstStyle/>
                    <a:p>
                      <a:pPr marL="0" algn="r" defTabSz="914400" rtl="0" eaLnBrk="1" fontAlgn="b" latinLnBrk="0" hangingPunct="1"/>
                      <a:r>
                        <a:rPr lang="en-CA" sz="1600" b="0" i="0" u="none" strike="noStrike" kern="1200">
                          <a:solidFill>
                            <a:srgbClr val="000000"/>
                          </a:solidFill>
                          <a:effectLst/>
                          <a:latin typeface="Calibri" panose="020F0502020204030204" pitchFamily="34" charset="0"/>
                          <a:ea typeface="+mn-ea"/>
                          <a:cs typeface="+mn-cs"/>
                        </a:rPr>
                        <a:t>1</a:t>
                      </a:r>
                    </a:p>
                  </a:txBody>
                  <a:tcPr marL="6350" marR="6350" marT="6350" marB="0" anchor="b"/>
                </a:tc>
                <a:extLst>
                  <a:ext uri="{0D108BD9-81ED-4DB2-BD59-A6C34878D82A}">
                    <a16:rowId xmlns:a16="http://schemas.microsoft.com/office/drawing/2014/main" val="3695485181"/>
                  </a:ext>
                </a:extLst>
              </a:tr>
              <a:tr h="404117">
                <a:tc>
                  <a:txBody>
                    <a:bodyPr/>
                    <a:lstStyle/>
                    <a:p>
                      <a:pPr marL="0" algn="r" defTabSz="914400" rtl="0" eaLnBrk="1" fontAlgn="b" latinLnBrk="0" hangingPunct="1"/>
                      <a:r>
                        <a:rPr lang="en-CA" sz="1600" b="0" i="0" u="none" strike="noStrike" kern="1200">
                          <a:solidFill>
                            <a:srgbClr val="000000"/>
                          </a:solidFill>
                          <a:effectLst/>
                          <a:latin typeface="Calibri" panose="020F0502020204030204" pitchFamily="34" charset="0"/>
                          <a:ea typeface="+mn-ea"/>
                          <a:cs typeface="+mn-cs"/>
                        </a:rPr>
                        <a:t>70.84475</a:t>
                      </a:r>
                    </a:p>
                  </a:txBody>
                  <a:tcPr marL="6350" marR="6350" marT="6350" marB="0" anchor="b"/>
                </a:tc>
                <a:tc>
                  <a:txBody>
                    <a:bodyPr/>
                    <a:lstStyle/>
                    <a:p>
                      <a:pPr marL="0" algn="r" defTabSz="914400" rtl="0" eaLnBrk="1" fontAlgn="b" latinLnBrk="0" hangingPunct="1"/>
                      <a:r>
                        <a:rPr lang="en-CA" sz="1600" b="0" i="0" u="none" strike="noStrike" kern="1200">
                          <a:solidFill>
                            <a:srgbClr val="000000"/>
                          </a:solidFill>
                          <a:effectLst/>
                          <a:latin typeface="Calibri" panose="020F0502020204030204" pitchFamily="34" charset="0"/>
                          <a:ea typeface="+mn-ea"/>
                          <a:cs typeface="+mn-cs"/>
                        </a:rPr>
                        <a:t>27.93</a:t>
                      </a:r>
                    </a:p>
                  </a:txBody>
                  <a:tcPr marL="6350" marR="6350" marT="6350" marB="0" anchor="b"/>
                </a:tc>
                <a:tc>
                  <a:txBody>
                    <a:bodyPr/>
                    <a:lstStyle/>
                    <a:p>
                      <a:pPr marL="0" algn="r" defTabSz="914400" rtl="0" eaLnBrk="1" fontAlgn="b" latinLnBrk="0" hangingPunct="1"/>
                      <a:r>
                        <a:rPr lang="en-CA" sz="1600" b="0" i="0" u="none" strike="noStrike" kern="1200">
                          <a:solidFill>
                            <a:srgbClr val="000000"/>
                          </a:solidFill>
                          <a:effectLst/>
                          <a:latin typeface="Calibri" panose="020F0502020204030204" pitchFamily="34" charset="0"/>
                          <a:ea typeface="+mn-ea"/>
                          <a:cs typeface="+mn-cs"/>
                        </a:rPr>
                        <a:t>1.21</a:t>
                      </a:r>
                    </a:p>
                  </a:txBody>
                  <a:tcPr marL="6350" marR="6350" marT="6350" marB="0" anchor="b"/>
                </a:tc>
                <a:tc>
                  <a:txBody>
                    <a:bodyPr/>
                    <a:lstStyle/>
                    <a:p>
                      <a:pPr marL="0" algn="r" defTabSz="914400" rtl="0" eaLnBrk="1" fontAlgn="b" latinLnBrk="0" hangingPunct="1"/>
                      <a:r>
                        <a:rPr lang="en-CA" sz="1600" b="0" i="0" u="none" strike="noStrike" kern="1200" dirty="0">
                          <a:solidFill>
                            <a:srgbClr val="000000"/>
                          </a:solidFill>
                          <a:effectLst/>
                          <a:latin typeface="Calibri" panose="020F0502020204030204" pitchFamily="34" charset="0"/>
                          <a:ea typeface="+mn-ea"/>
                          <a:cs typeface="+mn-cs"/>
                        </a:rPr>
                        <a:t>30</a:t>
                      </a:r>
                    </a:p>
                  </a:txBody>
                  <a:tcPr marL="6350" marR="6350" marT="6350" marB="0" anchor="b"/>
                </a:tc>
                <a:tc>
                  <a:txBody>
                    <a:bodyPr/>
                    <a:lstStyle/>
                    <a:p>
                      <a:pPr marL="0" algn="r" defTabSz="914400" rtl="0" eaLnBrk="1" fontAlgn="b" latinLnBrk="0" hangingPunct="1"/>
                      <a:r>
                        <a:rPr lang="en-CA" sz="1600" b="0" i="0" u="none" strike="noStrike" kern="1200">
                          <a:solidFill>
                            <a:srgbClr val="000000"/>
                          </a:solidFill>
                          <a:effectLst/>
                          <a:latin typeface="Calibri" panose="020F0502020204030204" pitchFamily="34" charset="0"/>
                          <a:ea typeface="+mn-ea"/>
                          <a:cs typeface="+mn-cs"/>
                        </a:rPr>
                        <a:t>40</a:t>
                      </a:r>
                    </a:p>
                  </a:txBody>
                  <a:tcPr marL="6350" marR="6350" marT="6350" marB="0" anchor="b"/>
                </a:tc>
                <a:tc>
                  <a:txBody>
                    <a:bodyPr/>
                    <a:lstStyle/>
                    <a:p>
                      <a:pPr marL="0" algn="r" defTabSz="914400" rtl="0" eaLnBrk="1" fontAlgn="b" latinLnBrk="0" hangingPunct="1"/>
                      <a:r>
                        <a:rPr lang="en-CA" sz="1600" b="0" i="0" u="none" strike="noStrike" kern="1200">
                          <a:solidFill>
                            <a:srgbClr val="000000"/>
                          </a:solidFill>
                          <a:effectLst/>
                          <a:latin typeface="Calibri" panose="020F0502020204030204" pitchFamily="34" charset="0"/>
                          <a:ea typeface="+mn-ea"/>
                          <a:cs typeface="+mn-cs"/>
                        </a:rPr>
                        <a:t>1</a:t>
                      </a:r>
                    </a:p>
                  </a:txBody>
                  <a:tcPr marL="6350" marR="6350" marT="6350" marB="0" anchor="b"/>
                </a:tc>
                <a:extLst>
                  <a:ext uri="{0D108BD9-81ED-4DB2-BD59-A6C34878D82A}">
                    <a16:rowId xmlns:a16="http://schemas.microsoft.com/office/drawing/2014/main" val="1019234433"/>
                  </a:ext>
                </a:extLst>
              </a:tr>
              <a:tr h="404117">
                <a:tc>
                  <a:txBody>
                    <a:bodyPr/>
                    <a:lstStyle/>
                    <a:p>
                      <a:pPr marL="0" algn="r" defTabSz="914400" rtl="0" eaLnBrk="1" fontAlgn="b" latinLnBrk="0" hangingPunct="1"/>
                      <a:r>
                        <a:rPr lang="en-CA" sz="1600" b="0" i="0" u="none" strike="noStrike" kern="1200">
                          <a:solidFill>
                            <a:srgbClr val="000000"/>
                          </a:solidFill>
                          <a:effectLst/>
                          <a:latin typeface="Calibri" panose="020F0502020204030204" pitchFamily="34" charset="0"/>
                          <a:ea typeface="+mn-ea"/>
                          <a:cs typeface="+mn-cs"/>
                        </a:rPr>
                        <a:t>70.84475</a:t>
                      </a:r>
                    </a:p>
                  </a:txBody>
                  <a:tcPr marL="6350" marR="6350" marT="6350" marB="0" anchor="b"/>
                </a:tc>
                <a:tc>
                  <a:txBody>
                    <a:bodyPr/>
                    <a:lstStyle/>
                    <a:p>
                      <a:pPr marL="0" algn="r" defTabSz="914400" rtl="0" eaLnBrk="1" fontAlgn="b" latinLnBrk="0" hangingPunct="1"/>
                      <a:r>
                        <a:rPr lang="en-CA" sz="1600" b="0" i="0" u="none" strike="noStrike" kern="1200">
                          <a:solidFill>
                            <a:srgbClr val="000000"/>
                          </a:solidFill>
                          <a:effectLst/>
                          <a:latin typeface="Calibri" panose="020F0502020204030204" pitchFamily="34" charset="0"/>
                          <a:ea typeface="+mn-ea"/>
                          <a:cs typeface="+mn-cs"/>
                        </a:rPr>
                        <a:t>27.93</a:t>
                      </a:r>
                    </a:p>
                  </a:txBody>
                  <a:tcPr marL="6350" marR="6350" marT="6350" marB="0" anchor="b"/>
                </a:tc>
                <a:tc>
                  <a:txBody>
                    <a:bodyPr/>
                    <a:lstStyle/>
                    <a:p>
                      <a:pPr marL="0" algn="r" defTabSz="914400" rtl="0" eaLnBrk="1" fontAlgn="b" latinLnBrk="0" hangingPunct="1"/>
                      <a:r>
                        <a:rPr lang="en-CA" sz="1600" b="0" i="0" u="none" strike="noStrike" kern="1200">
                          <a:solidFill>
                            <a:srgbClr val="000000"/>
                          </a:solidFill>
                          <a:effectLst/>
                          <a:latin typeface="Calibri" panose="020F0502020204030204" pitchFamily="34" charset="0"/>
                          <a:ea typeface="+mn-ea"/>
                          <a:cs typeface="+mn-cs"/>
                        </a:rPr>
                        <a:t>1.21</a:t>
                      </a:r>
                    </a:p>
                  </a:txBody>
                  <a:tcPr marL="6350" marR="6350" marT="6350" marB="0" anchor="b"/>
                </a:tc>
                <a:tc>
                  <a:txBody>
                    <a:bodyPr/>
                    <a:lstStyle/>
                    <a:p>
                      <a:pPr marL="0" algn="r" defTabSz="914400" rtl="0" eaLnBrk="1" fontAlgn="b" latinLnBrk="0" hangingPunct="1"/>
                      <a:r>
                        <a:rPr lang="en-CA" sz="1600" b="0" i="0" u="none" strike="noStrike" kern="1200" dirty="0">
                          <a:solidFill>
                            <a:srgbClr val="000000"/>
                          </a:solidFill>
                          <a:effectLst/>
                          <a:latin typeface="Calibri" panose="020F0502020204030204" pitchFamily="34" charset="0"/>
                          <a:ea typeface="+mn-ea"/>
                          <a:cs typeface="+mn-cs"/>
                        </a:rPr>
                        <a:t>40</a:t>
                      </a:r>
                    </a:p>
                  </a:txBody>
                  <a:tcPr marL="6350" marR="6350" marT="6350" marB="0" anchor="b"/>
                </a:tc>
                <a:tc>
                  <a:txBody>
                    <a:bodyPr/>
                    <a:lstStyle/>
                    <a:p>
                      <a:pPr marL="0" algn="r" defTabSz="914400" rtl="0" eaLnBrk="1" fontAlgn="b" latinLnBrk="0" hangingPunct="1"/>
                      <a:r>
                        <a:rPr lang="en-CA" sz="1600" b="0" i="0" u="none" strike="noStrike" kern="1200" dirty="0">
                          <a:solidFill>
                            <a:srgbClr val="000000"/>
                          </a:solidFill>
                          <a:effectLst/>
                          <a:latin typeface="Calibri" panose="020F0502020204030204" pitchFamily="34" charset="0"/>
                          <a:ea typeface="+mn-ea"/>
                          <a:cs typeface="+mn-cs"/>
                        </a:rPr>
                        <a:t>30</a:t>
                      </a:r>
                    </a:p>
                  </a:txBody>
                  <a:tcPr marL="6350" marR="6350" marT="6350" marB="0" anchor="b"/>
                </a:tc>
                <a:tc>
                  <a:txBody>
                    <a:bodyPr/>
                    <a:lstStyle/>
                    <a:p>
                      <a:pPr marL="0" algn="r" defTabSz="914400" rtl="0" eaLnBrk="1" fontAlgn="b" latinLnBrk="0" hangingPunct="1"/>
                      <a:r>
                        <a:rPr lang="en-CA" sz="1600" b="0" i="0" u="none" strike="noStrike" kern="1200" dirty="0">
                          <a:solidFill>
                            <a:srgbClr val="000000"/>
                          </a:solidFill>
                          <a:effectLst/>
                          <a:latin typeface="Calibri" panose="020F0502020204030204" pitchFamily="34" charset="0"/>
                          <a:ea typeface="+mn-ea"/>
                          <a:cs typeface="+mn-cs"/>
                        </a:rPr>
                        <a:t>1</a:t>
                      </a:r>
                    </a:p>
                  </a:txBody>
                  <a:tcPr marL="6350" marR="6350" marT="6350" marB="0" anchor="b"/>
                </a:tc>
                <a:extLst>
                  <a:ext uri="{0D108BD9-81ED-4DB2-BD59-A6C34878D82A}">
                    <a16:rowId xmlns:a16="http://schemas.microsoft.com/office/drawing/2014/main" val="1211814480"/>
                  </a:ext>
                </a:extLst>
              </a:tr>
              <a:tr h="404117">
                <a:tc>
                  <a:txBody>
                    <a:bodyPr/>
                    <a:lstStyle/>
                    <a:p>
                      <a:pPr marL="0" algn="r" defTabSz="914400" rtl="0" eaLnBrk="1" fontAlgn="b" latinLnBrk="0" hangingPunct="1"/>
                      <a:r>
                        <a:rPr lang="en-CA" sz="1600" b="0" i="0" u="none" strike="noStrike" kern="1200">
                          <a:solidFill>
                            <a:srgbClr val="000000"/>
                          </a:solidFill>
                          <a:effectLst/>
                          <a:latin typeface="Calibri" panose="020F0502020204030204" pitchFamily="34" charset="0"/>
                          <a:ea typeface="+mn-ea"/>
                          <a:cs typeface="+mn-cs"/>
                        </a:rPr>
                        <a:t>70.36787</a:t>
                      </a:r>
                    </a:p>
                  </a:txBody>
                  <a:tcPr marL="6350" marR="6350" marT="6350" marB="0" anchor="b"/>
                </a:tc>
                <a:tc>
                  <a:txBody>
                    <a:bodyPr/>
                    <a:lstStyle/>
                    <a:p>
                      <a:pPr marL="0" algn="r" defTabSz="914400" rtl="0" eaLnBrk="1" fontAlgn="b" latinLnBrk="0" hangingPunct="1"/>
                      <a:r>
                        <a:rPr lang="en-CA" sz="1600" b="0" i="0" u="none" strike="noStrike" kern="1200">
                          <a:solidFill>
                            <a:srgbClr val="000000"/>
                          </a:solidFill>
                          <a:effectLst/>
                          <a:latin typeface="Calibri" panose="020F0502020204030204" pitchFamily="34" charset="0"/>
                          <a:ea typeface="+mn-ea"/>
                          <a:cs typeface="+mn-cs"/>
                        </a:rPr>
                        <a:t>27.83</a:t>
                      </a:r>
                    </a:p>
                  </a:txBody>
                  <a:tcPr marL="6350" marR="6350" marT="6350" marB="0" anchor="b"/>
                </a:tc>
                <a:tc>
                  <a:txBody>
                    <a:bodyPr/>
                    <a:lstStyle/>
                    <a:p>
                      <a:pPr marL="0" algn="r" defTabSz="914400" rtl="0" eaLnBrk="1" fontAlgn="b" latinLnBrk="0" hangingPunct="1"/>
                      <a:r>
                        <a:rPr lang="en-CA" sz="1600" b="0" i="0" u="none" strike="noStrike" kern="1200">
                          <a:solidFill>
                            <a:srgbClr val="000000"/>
                          </a:solidFill>
                          <a:effectLst/>
                          <a:latin typeface="Calibri" panose="020F0502020204030204" pitchFamily="34" charset="0"/>
                          <a:ea typeface="+mn-ea"/>
                          <a:cs typeface="+mn-cs"/>
                        </a:rPr>
                        <a:t>1.2</a:t>
                      </a:r>
                    </a:p>
                  </a:txBody>
                  <a:tcPr marL="6350" marR="6350" marT="6350" marB="0" anchor="b"/>
                </a:tc>
                <a:tc>
                  <a:txBody>
                    <a:bodyPr/>
                    <a:lstStyle/>
                    <a:p>
                      <a:pPr marL="0" algn="r" defTabSz="914400" rtl="0" eaLnBrk="1" fontAlgn="b" latinLnBrk="0" hangingPunct="1"/>
                      <a:r>
                        <a:rPr lang="en-CA" sz="1600" b="0" i="0" u="none" strike="noStrike" kern="1200">
                          <a:solidFill>
                            <a:srgbClr val="000000"/>
                          </a:solidFill>
                          <a:effectLst/>
                          <a:latin typeface="Calibri" panose="020F0502020204030204" pitchFamily="34" charset="0"/>
                          <a:ea typeface="+mn-ea"/>
                          <a:cs typeface="+mn-cs"/>
                        </a:rPr>
                        <a:t>15</a:t>
                      </a:r>
                    </a:p>
                  </a:txBody>
                  <a:tcPr marL="6350" marR="6350" marT="6350" marB="0" anchor="b"/>
                </a:tc>
                <a:tc>
                  <a:txBody>
                    <a:bodyPr/>
                    <a:lstStyle/>
                    <a:p>
                      <a:pPr marL="0" algn="r" defTabSz="914400" rtl="0" eaLnBrk="1" fontAlgn="b" latinLnBrk="0" hangingPunct="1"/>
                      <a:r>
                        <a:rPr lang="en-CA" sz="1600" b="0" i="0" u="none" strike="noStrike" kern="1200">
                          <a:solidFill>
                            <a:srgbClr val="000000"/>
                          </a:solidFill>
                          <a:effectLst/>
                          <a:latin typeface="Calibri" panose="020F0502020204030204" pitchFamily="34" charset="0"/>
                          <a:ea typeface="+mn-ea"/>
                          <a:cs typeface="+mn-cs"/>
                        </a:rPr>
                        <a:t>20</a:t>
                      </a:r>
                    </a:p>
                  </a:txBody>
                  <a:tcPr marL="6350" marR="6350" marT="6350" marB="0" anchor="b"/>
                </a:tc>
                <a:tc>
                  <a:txBody>
                    <a:bodyPr/>
                    <a:lstStyle/>
                    <a:p>
                      <a:pPr marL="0" algn="r" defTabSz="914400" rtl="0" eaLnBrk="1" fontAlgn="b" latinLnBrk="0" hangingPunct="1"/>
                      <a:r>
                        <a:rPr lang="en-CA" sz="1600" b="0" i="0" u="none" strike="noStrike" kern="1200" dirty="0">
                          <a:solidFill>
                            <a:srgbClr val="000000"/>
                          </a:solidFill>
                          <a:effectLst/>
                          <a:latin typeface="Calibri" panose="020F0502020204030204" pitchFamily="34" charset="0"/>
                          <a:ea typeface="+mn-ea"/>
                          <a:cs typeface="+mn-cs"/>
                        </a:rPr>
                        <a:t>5</a:t>
                      </a:r>
                    </a:p>
                  </a:txBody>
                  <a:tcPr marL="6350" marR="6350" marT="6350" marB="0" anchor="b"/>
                </a:tc>
                <a:extLst>
                  <a:ext uri="{0D108BD9-81ED-4DB2-BD59-A6C34878D82A}">
                    <a16:rowId xmlns:a16="http://schemas.microsoft.com/office/drawing/2014/main" val="140685769"/>
                  </a:ext>
                </a:extLst>
              </a:tr>
              <a:tr h="404117">
                <a:tc>
                  <a:txBody>
                    <a:bodyPr/>
                    <a:lstStyle/>
                    <a:p>
                      <a:pPr marL="0" algn="r" defTabSz="914400" rtl="0" eaLnBrk="1" fontAlgn="b" latinLnBrk="0" hangingPunct="1"/>
                      <a:r>
                        <a:rPr lang="en-CA" sz="1600" b="0" i="0" u="none" strike="noStrike" kern="1200">
                          <a:solidFill>
                            <a:srgbClr val="000000"/>
                          </a:solidFill>
                          <a:effectLst/>
                          <a:latin typeface="Calibri" panose="020F0502020204030204" pitchFamily="34" charset="0"/>
                          <a:ea typeface="+mn-ea"/>
                          <a:cs typeface="+mn-cs"/>
                        </a:rPr>
                        <a:t>70.36787</a:t>
                      </a:r>
                    </a:p>
                  </a:txBody>
                  <a:tcPr marL="6350" marR="6350" marT="6350" marB="0" anchor="b"/>
                </a:tc>
                <a:tc>
                  <a:txBody>
                    <a:bodyPr/>
                    <a:lstStyle/>
                    <a:p>
                      <a:pPr marL="0" algn="r" defTabSz="914400" rtl="0" eaLnBrk="1" fontAlgn="b" latinLnBrk="0" hangingPunct="1"/>
                      <a:r>
                        <a:rPr lang="en-CA" sz="1600" b="0" i="0" u="none" strike="noStrike" kern="1200">
                          <a:solidFill>
                            <a:srgbClr val="000000"/>
                          </a:solidFill>
                          <a:effectLst/>
                          <a:latin typeface="Calibri" panose="020F0502020204030204" pitchFamily="34" charset="0"/>
                          <a:ea typeface="+mn-ea"/>
                          <a:cs typeface="+mn-cs"/>
                        </a:rPr>
                        <a:t>27.83</a:t>
                      </a:r>
                    </a:p>
                  </a:txBody>
                  <a:tcPr marL="6350" marR="6350" marT="6350" marB="0" anchor="b"/>
                </a:tc>
                <a:tc>
                  <a:txBody>
                    <a:bodyPr/>
                    <a:lstStyle/>
                    <a:p>
                      <a:pPr marL="0" algn="r" defTabSz="914400" rtl="0" eaLnBrk="1" fontAlgn="b" latinLnBrk="0" hangingPunct="1"/>
                      <a:r>
                        <a:rPr lang="en-CA" sz="1600" b="0" i="0" u="none" strike="noStrike" kern="1200">
                          <a:solidFill>
                            <a:srgbClr val="000000"/>
                          </a:solidFill>
                          <a:effectLst/>
                          <a:latin typeface="Calibri" panose="020F0502020204030204" pitchFamily="34" charset="0"/>
                          <a:ea typeface="+mn-ea"/>
                          <a:cs typeface="+mn-cs"/>
                        </a:rPr>
                        <a:t>1.2</a:t>
                      </a:r>
                    </a:p>
                  </a:txBody>
                  <a:tcPr marL="6350" marR="6350" marT="6350" marB="0" anchor="b"/>
                </a:tc>
                <a:tc>
                  <a:txBody>
                    <a:bodyPr/>
                    <a:lstStyle/>
                    <a:p>
                      <a:pPr marL="0" algn="r" defTabSz="914400" rtl="0" eaLnBrk="1" fontAlgn="b" latinLnBrk="0" hangingPunct="1"/>
                      <a:r>
                        <a:rPr lang="en-CA" sz="1600" b="0" i="0" u="none" strike="noStrike" kern="1200">
                          <a:solidFill>
                            <a:srgbClr val="000000"/>
                          </a:solidFill>
                          <a:effectLst/>
                          <a:latin typeface="Calibri" panose="020F0502020204030204" pitchFamily="34" charset="0"/>
                          <a:ea typeface="+mn-ea"/>
                          <a:cs typeface="+mn-cs"/>
                        </a:rPr>
                        <a:t>20</a:t>
                      </a:r>
                    </a:p>
                  </a:txBody>
                  <a:tcPr marL="6350" marR="6350" marT="6350" marB="0" anchor="b"/>
                </a:tc>
                <a:tc>
                  <a:txBody>
                    <a:bodyPr/>
                    <a:lstStyle/>
                    <a:p>
                      <a:pPr marL="0" algn="r" defTabSz="914400" rtl="0" eaLnBrk="1" fontAlgn="b" latinLnBrk="0" hangingPunct="1"/>
                      <a:r>
                        <a:rPr lang="en-CA" sz="1600" b="0" i="0" u="none" strike="noStrike" kern="1200" dirty="0">
                          <a:solidFill>
                            <a:srgbClr val="000000"/>
                          </a:solidFill>
                          <a:effectLst/>
                          <a:latin typeface="Calibri" panose="020F0502020204030204" pitchFamily="34" charset="0"/>
                          <a:ea typeface="+mn-ea"/>
                          <a:cs typeface="+mn-cs"/>
                        </a:rPr>
                        <a:t>15</a:t>
                      </a:r>
                    </a:p>
                  </a:txBody>
                  <a:tcPr marL="6350" marR="6350" marT="6350" marB="0" anchor="b"/>
                </a:tc>
                <a:tc>
                  <a:txBody>
                    <a:bodyPr/>
                    <a:lstStyle/>
                    <a:p>
                      <a:pPr marL="0" algn="r" defTabSz="914400" rtl="0" eaLnBrk="1" fontAlgn="b" latinLnBrk="0" hangingPunct="1"/>
                      <a:r>
                        <a:rPr lang="en-CA" sz="1600" b="0" i="0" u="none" strike="noStrike" kern="1200" dirty="0">
                          <a:solidFill>
                            <a:srgbClr val="000000"/>
                          </a:solidFill>
                          <a:effectLst/>
                          <a:latin typeface="Calibri" panose="020F0502020204030204" pitchFamily="34" charset="0"/>
                          <a:ea typeface="+mn-ea"/>
                          <a:cs typeface="+mn-cs"/>
                        </a:rPr>
                        <a:t>5</a:t>
                      </a:r>
                    </a:p>
                  </a:txBody>
                  <a:tcPr marL="6350" marR="6350" marT="6350" marB="0" anchor="b"/>
                </a:tc>
                <a:extLst>
                  <a:ext uri="{0D108BD9-81ED-4DB2-BD59-A6C34878D82A}">
                    <a16:rowId xmlns:a16="http://schemas.microsoft.com/office/drawing/2014/main" val="227228057"/>
                  </a:ext>
                </a:extLst>
              </a:tr>
              <a:tr h="404117">
                <a:tc>
                  <a:txBody>
                    <a:bodyPr/>
                    <a:lstStyle/>
                    <a:p>
                      <a:pPr marL="0" algn="r" defTabSz="914400" rtl="0" eaLnBrk="1" fontAlgn="b" latinLnBrk="0" hangingPunct="1"/>
                      <a:r>
                        <a:rPr lang="en-CA" sz="1600" b="0" i="0" u="none" strike="noStrike" kern="1200">
                          <a:solidFill>
                            <a:srgbClr val="000000"/>
                          </a:solidFill>
                          <a:effectLst/>
                          <a:latin typeface="Calibri" panose="020F0502020204030204" pitchFamily="34" charset="0"/>
                          <a:ea typeface="+mn-ea"/>
                          <a:cs typeface="+mn-cs"/>
                        </a:rPr>
                        <a:t>69.43429</a:t>
                      </a:r>
                    </a:p>
                  </a:txBody>
                  <a:tcPr marL="6350" marR="6350" marT="6350" marB="0" anchor="b"/>
                </a:tc>
                <a:tc>
                  <a:txBody>
                    <a:bodyPr/>
                    <a:lstStyle/>
                    <a:p>
                      <a:pPr marL="0" algn="r" defTabSz="914400" rtl="0" eaLnBrk="1" fontAlgn="b" latinLnBrk="0" hangingPunct="1"/>
                      <a:r>
                        <a:rPr lang="en-CA" sz="1600" b="0" i="0" u="none" strike="noStrike" kern="1200">
                          <a:solidFill>
                            <a:srgbClr val="000000"/>
                          </a:solidFill>
                          <a:effectLst/>
                          <a:latin typeface="Calibri" panose="020F0502020204030204" pitchFamily="34" charset="0"/>
                          <a:ea typeface="+mn-ea"/>
                          <a:cs typeface="+mn-cs"/>
                        </a:rPr>
                        <a:t>27.63</a:t>
                      </a:r>
                    </a:p>
                  </a:txBody>
                  <a:tcPr marL="6350" marR="6350" marT="6350" marB="0" anchor="b"/>
                </a:tc>
                <a:tc>
                  <a:txBody>
                    <a:bodyPr/>
                    <a:lstStyle/>
                    <a:p>
                      <a:pPr marL="0" algn="r" defTabSz="914400" rtl="0" eaLnBrk="1" fontAlgn="b" latinLnBrk="0" hangingPunct="1"/>
                      <a:r>
                        <a:rPr lang="en-CA" sz="1600" b="0" i="0" u="none" strike="noStrike" kern="1200">
                          <a:solidFill>
                            <a:srgbClr val="000000"/>
                          </a:solidFill>
                          <a:effectLst/>
                          <a:latin typeface="Calibri" panose="020F0502020204030204" pitchFamily="34" charset="0"/>
                          <a:ea typeface="+mn-ea"/>
                          <a:cs typeface="+mn-cs"/>
                        </a:rPr>
                        <a:t>1.22</a:t>
                      </a:r>
                    </a:p>
                  </a:txBody>
                  <a:tcPr marL="6350" marR="6350" marT="6350" marB="0" anchor="b"/>
                </a:tc>
                <a:tc>
                  <a:txBody>
                    <a:bodyPr/>
                    <a:lstStyle/>
                    <a:p>
                      <a:pPr marL="0" algn="r" defTabSz="914400" rtl="0" eaLnBrk="1" fontAlgn="b" latinLnBrk="0" hangingPunct="1"/>
                      <a:r>
                        <a:rPr lang="en-CA" sz="1600" b="0" i="0" u="none" strike="noStrike" kern="1200" dirty="0">
                          <a:solidFill>
                            <a:srgbClr val="000000"/>
                          </a:solidFill>
                          <a:effectLst/>
                          <a:latin typeface="Calibri" panose="020F0502020204030204" pitchFamily="34" charset="0"/>
                          <a:ea typeface="+mn-ea"/>
                          <a:cs typeface="+mn-cs"/>
                        </a:rPr>
                        <a:t>15</a:t>
                      </a:r>
                    </a:p>
                  </a:txBody>
                  <a:tcPr marL="6350" marR="6350" marT="6350" marB="0" anchor="b"/>
                </a:tc>
                <a:tc>
                  <a:txBody>
                    <a:bodyPr/>
                    <a:lstStyle/>
                    <a:p>
                      <a:pPr marL="0" algn="r" defTabSz="914400" rtl="0" eaLnBrk="1" fontAlgn="b" latinLnBrk="0" hangingPunct="1"/>
                      <a:r>
                        <a:rPr lang="en-CA" sz="1600" b="0" i="0" u="none" strike="noStrike" kern="1200">
                          <a:solidFill>
                            <a:srgbClr val="000000"/>
                          </a:solidFill>
                          <a:effectLst/>
                          <a:latin typeface="Calibri" panose="020F0502020204030204" pitchFamily="34" charset="0"/>
                          <a:ea typeface="+mn-ea"/>
                          <a:cs typeface="+mn-cs"/>
                        </a:rPr>
                        <a:t>30</a:t>
                      </a:r>
                    </a:p>
                  </a:txBody>
                  <a:tcPr marL="6350" marR="6350" marT="6350" marB="0" anchor="b"/>
                </a:tc>
                <a:tc>
                  <a:txBody>
                    <a:bodyPr/>
                    <a:lstStyle/>
                    <a:p>
                      <a:pPr marL="0" algn="r" defTabSz="914400" rtl="0" eaLnBrk="1" fontAlgn="b" latinLnBrk="0" hangingPunct="1"/>
                      <a:r>
                        <a:rPr lang="en-CA" sz="1600" b="0" i="0" u="none" strike="noStrike" kern="1200" dirty="0">
                          <a:solidFill>
                            <a:srgbClr val="000000"/>
                          </a:solidFill>
                          <a:effectLst/>
                          <a:latin typeface="Calibri" panose="020F0502020204030204" pitchFamily="34" charset="0"/>
                          <a:ea typeface="+mn-ea"/>
                          <a:cs typeface="+mn-cs"/>
                        </a:rPr>
                        <a:t>5</a:t>
                      </a:r>
                    </a:p>
                  </a:txBody>
                  <a:tcPr marL="6350" marR="6350" marT="6350" marB="0" anchor="b"/>
                </a:tc>
                <a:extLst>
                  <a:ext uri="{0D108BD9-81ED-4DB2-BD59-A6C34878D82A}">
                    <a16:rowId xmlns:a16="http://schemas.microsoft.com/office/drawing/2014/main" val="1138308193"/>
                  </a:ext>
                </a:extLst>
              </a:tr>
            </a:tbl>
          </a:graphicData>
        </a:graphic>
      </p:graphicFrame>
      <p:sp>
        <p:nvSpPr>
          <p:cNvPr id="5" name="TextBox 3">
            <a:extLst>
              <a:ext uri="{FF2B5EF4-FFF2-40B4-BE49-F238E27FC236}">
                <a16:creationId xmlns:a16="http://schemas.microsoft.com/office/drawing/2014/main" id="{0F6C7A75-8C4B-4019-96B9-0F8429BC1293}"/>
              </a:ext>
            </a:extLst>
          </p:cNvPr>
          <p:cNvSpPr txBox="1">
            <a:spLocks noChangeArrowheads="1"/>
          </p:cNvSpPr>
          <p:nvPr/>
        </p:nvSpPr>
        <p:spPr bwMode="auto">
          <a:xfrm>
            <a:off x="280887" y="1241509"/>
            <a:ext cx="10125175" cy="284950"/>
          </a:xfrm>
          <a:prstGeom prst="rect">
            <a:avLst/>
          </a:prstGeom>
          <a:solidFill>
            <a:schemeClr val="bg1"/>
          </a:solidFill>
          <a:ln>
            <a:noFill/>
          </a:ln>
          <a:effectLst>
            <a:outerShdw dist="25400" dir="5400000" algn="tl" rotWithShape="0">
              <a:srgbClr val="408B70"/>
            </a:outerShdw>
          </a:effectLst>
          <a:extLs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27432" numCol="1" anchor="b" anchorCtr="0" compatLnSpc="1">
            <a:prstTxWarp prst="textNoShape">
              <a:avLst/>
            </a:prstTxWarp>
            <a:spAutoFit/>
          </a:bodyPr>
          <a:lstStyle>
            <a:defPPr>
              <a:defRPr lang="en-US"/>
            </a:defPPr>
            <a:lvl1pPr marL="342900" indent="-342900" defTabSz="1019175" eaLnBrk="0" hangingPunct="0">
              <a:lnSpc>
                <a:spcPct val="110000"/>
              </a:lnSpc>
              <a:spcBef>
                <a:spcPct val="30000"/>
              </a:spcBef>
              <a:buClr>
                <a:srgbClr val="336699"/>
              </a:buClr>
              <a:buFont typeface="Wingdings 3" pitchFamily="18" charset="2"/>
              <a:defRPr sz="1300" b="1" kern="0">
                <a:solidFill>
                  <a:srgbClr val="234035"/>
                </a:solidFill>
                <a:latin typeface="+mj-lt"/>
                <a:cs typeface="Calibri" pitchFamily="34" charset="0"/>
              </a:defRPr>
            </a:lvl1pPr>
            <a:lvl2pPr marL="228600" indent="-228600" defTabSz="1019175" eaLnBrk="0" hangingPunct="0">
              <a:lnSpc>
                <a:spcPct val="110000"/>
              </a:lnSpc>
              <a:spcBef>
                <a:spcPct val="30000"/>
              </a:spcBef>
              <a:buClr>
                <a:srgbClr val="BA1714"/>
              </a:buClr>
              <a:buSzPct val="80000"/>
              <a:buFont typeface="Wingdings" pitchFamily="2" charset="2"/>
              <a:buChar char="n"/>
              <a:defRPr sz="1400">
                <a:latin typeface="+mj-lt"/>
                <a:cs typeface="Calibri" pitchFamily="34" charset="0"/>
              </a:defRPr>
            </a:lvl2pPr>
            <a:lvl3pPr marL="457200" indent="-171450" defTabSz="1019175" eaLnBrk="0" hangingPunct="0">
              <a:lnSpc>
                <a:spcPct val="110000"/>
              </a:lnSpc>
              <a:spcBef>
                <a:spcPct val="30000"/>
              </a:spcBef>
              <a:buClr>
                <a:schemeClr val="bg2"/>
              </a:buClr>
              <a:buFont typeface="Arial" pitchFamily="34" charset="0"/>
              <a:buChar char="–"/>
              <a:defRPr sz="1400">
                <a:latin typeface="+mj-lt"/>
                <a:cs typeface="Calibri" pitchFamily="34" charset="0"/>
              </a:defRPr>
            </a:lvl3pPr>
            <a:lvl4pPr marL="741363" indent="-160338" defTabSz="1019175" eaLnBrk="0" hangingPunct="0">
              <a:lnSpc>
                <a:spcPct val="110000"/>
              </a:lnSpc>
              <a:spcBef>
                <a:spcPct val="30000"/>
              </a:spcBef>
              <a:buClr>
                <a:schemeClr val="bg2"/>
              </a:buClr>
              <a:buFont typeface="Arial" pitchFamily="34" charset="0"/>
              <a:buChar char="–"/>
              <a:defRPr sz="1400">
                <a:latin typeface="+mj-lt"/>
                <a:cs typeface="Calibri" pitchFamily="34" charset="0"/>
              </a:defRPr>
            </a:lvl4pPr>
            <a:lvl5pPr marL="2292350" indent="-254000" defTabSz="1019175" eaLnBrk="0" hangingPunct="0">
              <a:spcBef>
                <a:spcPct val="20000"/>
              </a:spcBef>
              <a:buChar char="»"/>
              <a:defRPr sz="1600">
                <a:latin typeface="+mn-lt"/>
                <a:cs typeface="+mn-cs"/>
              </a:defRPr>
            </a:lvl5pPr>
            <a:lvl6pPr marL="2749550" indent="-254000" defTabSz="1019175" fontAlgn="base">
              <a:spcBef>
                <a:spcPct val="20000"/>
              </a:spcBef>
              <a:spcAft>
                <a:spcPct val="0"/>
              </a:spcAft>
              <a:buChar char="»"/>
              <a:defRPr sz="1600">
                <a:latin typeface="+mn-lt"/>
                <a:cs typeface="+mn-cs"/>
              </a:defRPr>
            </a:lvl6pPr>
            <a:lvl7pPr marL="3206750" indent="-254000" defTabSz="1019175" fontAlgn="base">
              <a:spcBef>
                <a:spcPct val="20000"/>
              </a:spcBef>
              <a:spcAft>
                <a:spcPct val="0"/>
              </a:spcAft>
              <a:buChar char="»"/>
              <a:defRPr sz="1600">
                <a:latin typeface="+mn-lt"/>
                <a:cs typeface="+mn-cs"/>
              </a:defRPr>
            </a:lvl7pPr>
            <a:lvl8pPr marL="3663950" indent="-254000" defTabSz="1019175" fontAlgn="base">
              <a:spcBef>
                <a:spcPct val="20000"/>
              </a:spcBef>
              <a:spcAft>
                <a:spcPct val="0"/>
              </a:spcAft>
              <a:buChar char="»"/>
              <a:defRPr sz="1600">
                <a:latin typeface="+mn-lt"/>
                <a:cs typeface="+mn-cs"/>
              </a:defRPr>
            </a:lvl8pPr>
            <a:lvl9pPr marL="4121150" indent="-254000" defTabSz="1019175" fontAlgn="base">
              <a:spcBef>
                <a:spcPct val="20000"/>
              </a:spcBef>
              <a:spcAft>
                <a:spcPct val="0"/>
              </a:spcAft>
              <a:buChar char="»"/>
              <a:defRPr sz="1600">
                <a:latin typeface="+mn-lt"/>
                <a:cs typeface="+mn-cs"/>
              </a:defRPr>
            </a:lvl9pPr>
          </a:lstStyle>
          <a:p>
            <a:r>
              <a:rPr lang="en-CA" sz="1600" dirty="0">
                <a:solidFill>
                  <a:schemeClr val="tx1"/>
                </a:solidFill>
                <a:latin typeface="Calibri" panose="020F0502020204030204" pitchFamily="34" charset="0"/>
              </a:rPr>
              <a:t>Top 10 Annual Return Combinations from Training Data</a:t>
            </a:r>
          </a:p>
        </p:txBody>
      </p:sp>
    </p:spTree>
    <p:extLst>
      <p:ext uri="{BB962C8B-B14F-4D97-AF65-F5344CB8AC3E}">
        <p14:creationId xmlns:p14="http://schemas.microsoft.com/office/powerpoint/2010/main" val="3181798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9FEAB-5F8A-46D2-85C7-007EF5F86817}"/>
              </a:ext>
            </a:extLst>
          </p:cNvPr>
          <p:cNvSpPr>
            <a:spLocks noGrp="1"/>
          </p:cNvSpPr>
          <p:nvPr>
            <p:ph type="title"/>
          </p:nvPr>
        </p:nvSpPr>
        <p:spPr/>
        <p:txBody>
          <a:bodyPr/>
          <a:lstStyle/>
          <a:p>
            <a:r>
              <a:rPr lang="en-CA" dirty="0"/>
              <a:t>INTRODUCTION</a:t>
            </a:r>
          </a:p>
        </p:txBody>
      </p:sp>
      <p:sp>
        <p:nvSpPr>
          <p:cNvPr id="3" name="Slide Number Placeholder 2">
            <a:extLst>
              <a:ext uri="{FF2B5EF4-FFF2-40B4-BE49-F238E27FC236}">
                <a16:creationId xmlns:a16="http://schemas.microsoft.com/office/drawing/2014/main" id="{521BE203-4C79-47D2-BD73-F1B8ADED8CB7}"/>
              </a:ext>
            </a:extLst>
          </p:cNvPr>
          <p:cNvSpPr>
            <a:spLocks noGrp="1"/>
          </p:cNvSpPr>
          <p:nvPr>
            <p:ph type="sldNum" sz="quarter" idx="12"/>
          </p:nvPr>
        </p:nvSpPr>
        <p:spPr/>
        <p:txBody>
          <a:bodyPr/>
          <a:lstStyle/>
          <a:p>
            <a:fld id="{D2C46B30-1E6E-4EFB-A798-3E7E3624535A}" type="slidenum">
              <a:rPr lang="en-US" smtClean="0"/>
              <a:t>4</a:t>
            </a:fld>
            <a:endParaRPr lang="en-US" dirty="0"/>
          </a:p>
        </p:txBody>
      </p:sp>
      <p:sp>
        <p:nvSpPr>
          <p:cNvPr id="6" name="Oval 5">
            <a:extLst>
              <a:ext uri="{FF2B5EF4-FFF2-40B4-BE49-F238E27FC236}">
                <a16:creationId xmlns:a16="http://schemas.microsoft.com/office/drawing/2014/main" id="{6CE143D8-954C-4736-A778-A1F13B645DBD}"/>
              </a:ext>
            </a:extLst>
          </p:cNvPr>
          <p:cNvSpPr/>
          <p:nvPr/>
        </p:nvSpPr>
        <p:spPr>
          <a:xfrm>
            <a:off x="300898" y="2935371"/>
            <a:ext cx="701748" cy="680484"/>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8" name="Oval 7">
            <a:extLst>
              <a:ext uri="{FF2B5EF4-FFF2-40B4-BE49-F238E27FC236}">
                <a16:creationId xmlns:a16="http://schemas.microsoft.com/office/drawing/2014/main" id="{C716991E-1F55-49AC-B876-2F6497C0199A}"/>
              </a:ext>
            </a:extLst>
          </p:cNvPr>
          <p:cNvSpPr/>
          <p:nvPr/>
        </p:nvSpPr>
        <p:spPr>
          <a:xfrm>
            <a:off x="300898" y="3760151"/>
            <a:ext cx="701748" cy="680484"/>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9" name="Oval 8">
            <a:extLst>
              <a:ext uri="{FF2B5EF4-FFF2-40B4-BE49-F238E27FC236}">
                <a16:creationId xmlns:a16="http://schemas.microsoft.com/office/drawing/2014/main" id="{CBFC1F34-2523-4622-A319-9FED4341A275}"/>
              </a:ext>
            </a:extLst>
          </p:cNvPr>
          <p:cNvSpPr/>
          <p:nvPr/>
        </p:nvSpPr>
        <p:spPr>
          <a:xfrm>
            <a:off x="300898" y="4580371"/>
            <a:ext cx="701748" cy="680484"/>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0" name="Oval 9">
            <a:extLst>
              <a:ext uri="{FF2B5EF4-FFF2-40B4-BE49-F238E27FC236}">
                <a16:creationId xmlns:a16="http://schemas.microsoft.com/office/drawing/2014/main" id="{F3091EC4-71CE-46F8-B557-E1D9F044785D}"/>
              </a:ext>
            </a:extLst>
          </p:cNvPr>
          <p:cNvSpPr/>
          <p:nvPr/>
        </p:nvSpPr>
        <p:spPr>
          <a:xfrm>
            <a:off x="300898" y="5429442"/>
            <a:ext cx="701748" cy="680484"/>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1" name="Oval 10">
            <a:extLst>
              <a:ext uri="{FF2B5EF4-FFF2-40B4-BE49-F238E27FC236}">
                <a16:creationId xmlns:a16="http://schemas.microsoft.com/office/drawing/2014/main" id="{74339969-C5D2-45C6-9C9F-4179E9D39183}"/>
              </a:ext>
            </a:extLst>
          </p:cNvPr>
          <p:cNvSpPr/>
          <p:nvPr/>
        </p:nvSpPr>
        <p:spPr>
          <a:xfrm>
            <a:off x="300898" y="6226072"/>
            <a:ext cx="701748" cy="680484"/>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3" name="Oval 12">
            <a:extLst>
              <a:ext uri="{FF2B5EF4-FFF2-40B4-BE49-F238E27FC236}">
                <a16:creationId xmlns:a16="http://schemas.microsoft.com/office/drawing/2014/main" id="{00804DFA-7C4B-4EDA-B96E-BCD867839B7D}"/>
              </a:ext>
            </a:extLst>
          </p:cNvPr>
          <p:cNvSpPr/>
          <p:nvPr/>
        </p:nvSpPr>
        <p:spPr>
          <a:xfrm>
            <a:off x="300898" y="2110591"/>
            <a:ext cx="701748" cy="68048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4" name="Oval 13">
            <a:extLst>
              <a:ext uri="{FF2B5EF4-FFF2-40B4-BE49-F238E27FC236}">
                <a16:creationId xmlns:a16="http://schemas.microsoft.com/office/drawing/2014/main" id="{2C09F0A3-84CE-44A9-AA7A-45EB59719512}"/>
              </a:ext>
            </a:extLst>
          </p:cNvPr>
          <p:cNvSpPr/>
          <p:nvPr/>
        </p:nvSpPr>
        <p:spPr>
          <a:xfrm>
            <a:off x="2944601" y="2935371"/>
            <a:ext cx="701748" cy="68048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CA" dirty="0"/>
              <a:t>2</a:t>
            </a:r>
          </a:p>
        </p:txBody>
      </p:sp>
      <p:sp>
        <p:nvSpPr>
          <p:cNvPr id="15" name="Oval 14">
            <a:extLst>
              <a:ext uri="{FF2B5EF4-FFF2-40B4-BE49-F238E27FC236}">
                <a16:creationId xmlns:a16="http://schemas.microsoft.com/office/drawing/2014/main" id="{ADE21952-D177-4205-A598-9883DB461F0E}"/>
              </a:ext>
            </a:extLst>
          </p:cNvPr>
          <p:cNvSpPr/>
          <p:nvPr/>
        </p:nvSpPr>
        <p:spPr>
          <a:xfrm>
            <a:off x="2944601" y="3760151"/>
            <a:ext cx="701748" cy="680484"/>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3</a:t>
            </a:r>
          </a:p>
        </p:txBody>
      </p:sp>
      <p:sp>
        <p:nvSpPr>
          <p:cNvPr id="16" name="Oval 15">
            <a:extLst>
              <a:ext uri="{FF2B5EF4-FFF2-40B4-BE49-F238E27FC236}">
                <a16:creationId xmlns:a16="http://schemas.microsoft.com/office/drawing/2014/main" id="{D031BDFF-6711-4CE5-8E26-AB3477885CB7}"/>
              </a:ext>
            </a:extLst>
          </p:cNvPr>
          <p:cNvSpPr/>
          <p:nvPr/>
        </p:nvSpPr>
        <p:spPr>
          <a:xfrm>
            <a:off x="2944601" y="4580371"/>
            <a:ext cx="701748" cy="680484"/>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CA" dirty="0"/>
              <a:t>4</a:t>
            </a:r>
          </a:p>
        </p:txBody>
      </p:sp>
      <p:sp>
        <p:nvSpPr>
          <p:cNvPr id="17" name="Oval 16">
            <a:extLst>
              <a:ext uri="{FF2B5EF4-FFF2-40B4-BE49-F238E27FC236}">
                <a16:creationId xmlns:a16="http://schemas.microsoft.com/office/drawing/2014/main" id="{9EE286B8-D947-4C12-BBB4-5D879E1FD943}"/>
              </a:ext>
            </a:extLst>
          </p:cNvPr>
          <p:cNvSpPr/>
          <p:nvPr/>
        </p:nvSpPr>
        <p:spPr>
          <a:xfrm>
            <a:off x="2944601" y="5429442"/>
            <a:ext cx="701748" cy="680484"/>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5</a:t>
            </a:r>
          </a:p>
        </p:txBody>
      </p:sp>
      <p:sp>
        <p:nvSpPr>
          <p:cNvPr id="18" name="Oval 17">
            <a:extLst>
              <a:ext uri="{FF2B5EF4-FFF2-40B4-BE49-F238E27FC236}">
                <a16:creationId xmlns:a16="http://schemas.microsoft.com/office/drawing/2014/main" id="{4A474F38-CAED-4274-BD7D-0355ECDC2079}"/>
              </a:ext>
            </a:extLst>
          </p:cNvPr>
          <p:cNvSpPr/>
          <p:nvPr/>
        </p:nvSpPr>
        <p:spPr>
          <a:xfrm>
            <a:off x="2944601" y="6226072"/>
            <a:ext cx="701748" cy="680484"/>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CA" dirty="0"/>
              <a:t>6</a:t>
            </a:r>
          </a:p>
        </p:txBody>
      </p:sp>
      <p:sp>
        <p:nvSpPr>
          <p:cNvPr id="19" name="Oval 18">
            <a:extLst>
              <a:ext uri="{FF2B5EF4-FFF2-40B4-BE49-F238E27FC236}">
                <a16:creationId xmlns:a16="http://schemas.microsoft.com/office/drawing/2014/main" id="{70D11EB3-BD66-4727-95F0-0E47CC739EA8}"/>
              </a:ext>
            </a:extLst>
          </p:cNvPr>
          <p:cNvSpPr/>
          <p:nvPr/>
        </p:nvSpPr>
        <p:spPr>
          <a:xfrm>
            <a:off x="2944601" y="2110591"/>
            <a:ext cx="701748" cy="680484"/>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CA" dirty="0"/>
              <a:t>1</a:t>
            </a:r>
          </a:p>
        </p:txBody>
      </p:sp>
      <p:sp>
        <p:nvSpPr>
          <p:cNvPr id="20" name="Oval 19">
            <a:extLst>
              <a:ext uri="{FF2B5EF4-FFF2-40B4-BE49-F238E27FC236}">
                <a16:creationId xmlns:a16="http://schemas.microsoft.com/office/drawing/2014/main" id="{B416FC49-45C8-45A3-876C-7B15B4BB8753}"/>
              </a:ext>
            </a:extLst>
          </p:cNvPr>
          <p:cNvSpPr/>
          <p:nvPr/>
        </p:nvSpPr>
        <p:spPr>
          <a:xfrm>
            <a:off x="4940790" y="4100393"/>
            <a:ext cx="701748" cy="68048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CA" dirty="0"/>
              <a:t>2</a:t>
            </a:r>
          </a:p>
        </p:txBody>
      </p:sp>
      <p:sp>
        <p:nvSpPr>
          <p:cNvPr id="21" name="Oval 20">
            <a:extLst>
              <a:ext uri="{FF2B5EF4-FFF2-40B4-BE49-F238E27FC236}">
                <a16:creationId xmlns:a16="http://schemas.microsoft.com/office/drawing/2014/main" id="{8E9A5C60-E662-4085-9A84-661B986AD5A0}"/>
              </a:ext>
            </a:extLst>
          </p:cNvPr>
          <p:cNvSpPr/>
          <p:nvPr/>
        </p:nvSpPr>
        <p:spPr>
          <a:xfrm>
            <a:off x="5848914" y="4100393"/>
            <a:ext cx="701748" cy="680484"/>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3</a:t>
            </a:r>
          </a:p>
        </p:txBody>
      </p:sp>
      <p:sp>
        <p:nvSpPr>
          <p:cNvPr id="22" name="Oval 21">
            <a:extLst>
              <a:ext uri="{FF2B5EF4-FFF2-40B4-BE49-F238E27FC236}">
                <a16:creationId xmlns:a16="http://schemas.microsoft.com/office/drawing/2014/main" id="{C28CD691-DB6C-4504-9ADD-2E54DDCC36C6}"/>
              </a:ext>
            </a:extLst>
          </p:cNvPr>
          <p:cNvSpPr/>
          <p:nvPr/>
        </p:nvSpPr>
        <p:spPr>
          <a:xfrm>
            <a:off x="4032666" y="4100393"/>
            <a:ext cx="701748" cy="680484"/>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CA" dirty="0"/>
              <a:t>1</a:t>
            </a:r>
          </a:p>
        </p:txBody>
      </p:sp>
      <p:sp>
        <p:nvSpPr>
          <p:cNvPr id="23" name="Oval 22">
            <a:extLst>
              <a:ext uri="{FF2B5EF4-FFF2-40B4-BE49-F238E27FC236}">
                <a16:creationId xmlns:a16="http://schemas.microsoft.com/office/drawing/2014/main" id="{928DEDBC-A81A-46F1-9818-02C0019495F6}"/>
              </a:ext>
            </a:extLst>
          </p:cNvPr>
          <p:cNvSpPr/>
          <p:nvPr/>
        </p:nvSpPr>
        <p:spPr>
          <a:xfrm>
            <a:off x="6903238" y="2935371"/>
            <a:ext cx="701748" cy="68048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CA" dirty="0"/>
              <a:t>2</a:t>
            </a:r>
          </a:p>
        </p:txBody>
      </p:sp>
      <p:sp>
        <p:nvSpPr>
          <p:cNvPr id="24" name="Oval 23">
            <a:extLst>
              <a:ext uri="{FF2B5EF4-FFF2-40B4-BE49-F238E27FC236}">
                <a16:creationId xmlns:a16="http://schemas.microsoft.com/office/drawing/2014/main" id="{DFB47B53-D29C-46CD-85D0-1287DC162F1B}"/>
              </a:ext>
            </a:extLst>
          </p:cNvPr>
          <p:cNvSpPr/>
          <p:nvPr/>
        </p:nvSpPr>
        <p:spPr>
          <a:xfrm>
            <a:off x="6903238" y="3760151"/>
            <a:ext cx="701748" cy="680484"/>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CA" dirty="0"/>
              <a:t>3</a:t>
            </a:r>
          </a:p>
        </p:txBody>
      </p:sp>
      <p:sp>
        <p:nvSpPr>
          <p:cNvPr id="25" name="Oval 24">
            <a:extLst>
              <a:ext uri="{FF2B5EF4-FFF2-40B4-BE49-F238E27FC236}">
                <a16:creationId xmlns:a16="http://schemas.microsoft.com/office/drawing/2014/main" id="{A1B9D6DC-DABD-4DA4-AD04-0BA859BA6B37}"/>
              </a:ext>
            </a:extLst>
          </p:cNvPr>
          <p:cNvSpPr/>
          <p:nvPr/>
        </p:nvSpPr>
        <p:spPr>
          <a:xfrm>
            <a:off x="6903238" y="4580371"/>
            <a:ext cx="701748" cy="680484"/>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CA" dirty="0"/>
              <a:t>4</a:t>
            </a:r>
          </a:p>
        </p:txBody>
      </p:sp>
      <p:sp>
        <p:nvSpPr>
          <p:cNvPr id="26" name="Oval 25">
            <a:extLst>
              <a:ext uri="{FF2B5EF4-FFF2-40B4-BE49-F238E27FC236}">
                <a16:creationId xmlns:a16="http://schemas.microsoft.com/office/drawing/2014/main" id="{DFFD60CE-7F4F-4E74-9391-2E837F179049}"/>
              </a:ext>
            </a:extLst>
          </p:cNvPr>
          <p:cNvSpPr/>
          <p:nvPr/>
        </p:nvSpPr>
        <p:spPr>
          <a:xfrm>
            <a:off x="6903238" y="5429442"/>
            <a:ext cx="701748" cy="680484"/>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CA" dirty="0"/>
              <a:t>5</a:t>
            </a:r>
          </a:p>
        </p:txBody>
      </p:sp>
      <p:sp>
        <p:nvSpPr>
          <p:cNvPr id="27" name="Oval 26">
            <a:extLst>
              <a:ext uri="{FF2B5EF4-FFF2-40B4-BE49-F238E27FC236}">
                <a16:creationId xmlns:a16="http://schemas.microsoft.com/office/drawing/2014/main" id="{5E11ADE3-EC27-49C3-9645-CCC8DF2D70DE}"/>
              </a:ext>
            </a:extLst>
          </p:cNvPr>
          <p:cNvSpPr/>
          <p:nvPr/>
        </p:nvSpPr>
        <p:spPr>
          <a:xfrm>
            <a:off x="6903238" y="6226072"/>
            <a:ext cx="701748" cy="680484"/>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CA" dirty="0"/>
              <a:t>6</a:t>
            </a:r>
          </a:p>
        </p:txBody>
      </p:sp>
      <p:sp>
        <p:nvSpPr>
          <p:cNvPr id="28" name="Oval 27">
            <a:extLst>
              <a:ext uri="{FF2B5EF4-FFF2-40B4-BE49-F238E27FC236}">
                <a16:creationId xmlns:a16="http://schemas.microsoft.com/office/drawing/2014/main" id="{C579B148-3A1C-4CFC-9535-B7AD26A3F69F}"/>
              </a:ext>
            </a:extLst>
          </p:cNvPr>
          <p:cNvSpPr/>
          <p:nvPr/>
        </p:nvSpPr>
        <p:spPr>
          <a:xfrm>
            <a:off x="6903238" y="2110591"/>
            <a:ext cx="701748" cy="680484"/>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CA" dirty="0"/>
              <a:t>1</a:t>
            </a:r>
          </a:p>
        </p:txBody>
      </p:sp>
      <p:sp>
        <p:nvSpPr>
          <p:cNvPr id="29" name="Oval 28">
            <a:extLst>
              <a:ext uri="{FF2B5EF4-FFF2-40B4-BE49-F238E27FC236}">
                <a16:creationId xmlns:a16="http://schemas.microsoft.com/office/drawing/2014/main" id="{72D4BBBE-2F5E-496A-95C2-866D0FF0565F}"/>
              </a:ext>
            </a:extLst>
          </p:cNvPr>
          <p:cNvSpPr/>
          <p:nvPr/>
        </p:nvSpPr>
        <p:spPr>
          <a:xfrm>
            <a:off x="8899427" y="4100393"/>
            <a:ext cx="701748" cy="68048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CA" dirty="0"/>
              <a:t>2</a:t>
            </a:r>
          </a:p>
        </p:txBody>
      </p:sp>
      <p:sp>
        <p:nvSpPr>
          <p:cNvPr id="30" name="Oval 29">
            <a:extLst>
              <a:ext uri="{FF2B5EF4-FFF2-40B4-BE49-F238E27FC236}">
                <a16:creationId xmlns:a16="http://schemas.microsoft.com/office/drawing/2014/main" id="{6C259B8D-44B4-4063-9889-28DBFE8E971D}"/>
              </a:ext>
            </a:extLst>
          </p:cNvPr>
          <p:cNvSpPr/>
          <p:nvPr/>
        </p:nvSpPr>
        <p:spPr>
          <a:xfrm>
            <a:off x="9807551" y="4100393"/>
            <a:ext cx="701748" cy="680484"/>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CA" dirty="0"/>
              <a:t>3</a:t>
            </a:r>
          </a:p>
        </p:txBody>
      </p:sp>
      <p:sp>
        <p:nvSpPr>
          <p:cNvPr id="31" name="Oval 30">
            <a:extLst>
              <a:ext uri="{FF2B5EF4-FFF2-40B4-BE49-F238E27FC236}">
                <a16:creationId xmlns:a16="http://schemas.microsoft.com/office/drawing/2014/main" id="{8C347CD2-4343-4C61-A497-6076807FB54E}"/>
              </a:ext>
            </a:extLst>
          </p:cNvPr>
          <p:cNvSpPr/>
          <p:nvPr/>
        </p:nvSpPr>
        <p:spPr>
          <a:xfrm>
            <a:off x="7991303" y="4100393"/>
            <a:ext cx="701748" cy="680484"/>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CA" dirty="0"/>
              <a:t>1</a:t>
            </a:r>
          </a:p>
        </p:txBody>
      </p:sp>
      <p:sp>
        <p:nvSpPr>
          <p:cNvPr id="32" name="Oval 31">
            <a:extLst>
              <a:ext uri="{FF2B5EF4-FFF2-40B4-BE49-F238E27FC236}">
                <a16:creationId xmlns:a16="http://schemas.microsoft.com/office/drawing/2014/main" id="{1AF5DC47-D61B-4B32-A427-904E979CBE90}"/>
              </a:ext>
            </a:extLst>
          </p:cNvPr>
          <p:cNvSpPr/>
          <p:nvPr/>
        </p:nvSpPr>
        <p:spPr>
          <a:xfrm>
            <a:off x="1171659" y="2935371"/>
            <a:ext cx="701748" cy="68048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CA" dirty="0"/>
              <a:t>2</a:t>
            </a:r>
          </a:p>
        </p:txBody>
      </p:sp>
      <p:sp>
        <p:nvSpPr>
          <p:cNvPr id="33" name="Oval 32">
            <a:extLst>
              <a:ext uri="{FF2B5EF4-FFF2-40B4-BE49-F238E27FC236}">
                <a16:creationId xmlns:a16="http://schemas.microsoft.com/office/drawing/2014/main" id="{DBE84362-872F-415D-B719-CC88AB99004F}"/>
              </a:ext>
            </a:extLst>
          </p:cNvPr>
          <p:cNvSpPr/>
          <p:nvPr/>
        </p:nvSpPr>
        <p:spPr>
          <a:xfrm>
            <a:off x="1171659" y="3760151"/>
            <a:ext cx="701748" cy="680484"/>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3</a:t>
            </a:r>
          </a:p>
        </p:txBody>
      </p:sp>
      <p:sp>
        <p:nvSpPr>
          <p:cNvPr id="34" name="Oval 33">
            <a:extLst>
              <a:ext uri="{FF2B5EF4-FFF2-40B4-BE49-F238E27FC236}">
                <a16:creationId xmlns:a16="http://schemas.microsoft.com/office/drawing/2014/main" id="{AA909076-3C6D-46FC-8822-D7E6F3452536}"/>
              </a:ext>
            </a:extLst>
          </p:cNvPr>
          <p:cNvSpPr/>
          <p:nvPr/>
        </p:nvSpPr>
        <p:spPr>
          <a:xfrm>
            <a:off x="1171659" y="4580371"/>
            <a:ext cx="701748" cy="680484"/>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CA" dirty="0"/>
              <a:t>4</a:t>
            </a:r>
          </a:p>
        </p:txBody>
      </p:sp>
      <p:sp>
        <p:nvSpPr>
          <p:cNvPr id="35" name="Oval 34">
            <a:extLst>
              <a:ext uri="{FF2B5EF4-FFF2-40B4-BE49-F238E27FC236}">
                <a16:creationId xmlns:a16="http://schemas.microsoft.com/office/drawing/2014/main" id="{4D906A01-A7D4-4625-BB77-DA9491EBF820}"/>
              </a:ext>
            </a:extLst>
          </p:cNvPr>
          <p:cNvSpPr/>
          <p:nvPr/>
        </p:nvSpPr>
        <p:spPr>
          <a:xfrm>
            <a:off x="1171659" y="5429442"/>
            <a:ext cx="701748" cy="680484"/>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5</a:t>
            </a:r>
          </a:p>
        </p:txBody>
      </p:sp>
      <p:sp>
        <p:nvSpPr>
          <p:cNvPr id="36" name="Oval 35">
            <a:extLst>
              <a:ext uri="{FF2B5EF4-FFF2-40B4-BE49-F238E27FC236}">
                <a16:creationId xmlns:a16="http://schemas.microsoft.com/office/drawing/2014/main" id="{94BF0019-EB81-4D9D-92EE-8A31B6A802E2}"/>
              </a:ext>
            </a:extLst>
          </p:cNvPr>
          <p:cNvSpPr/>
          <p:nvPr/>
        </p:nvSpPr>
        <p:spPr>
          <a:xfrm>
            <a:off x="1171659" y="6226072"/>
            <a:ext cx="701748" cy="680484"/>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CA" dirty="0"/>
              <a:t>6</a:t>
            </a:r>
          </a:p>
        </p:txBody>
      </p:sp>
      <p:sp>
        <p:nvSpPr>
          <p:cNvPr id="37" name="Oval 36">
            <a:extLst>
              <a:ext uri="{FF2B5EF4-FFF2-40B4-BE49-F238E27FC236}">
                <a16:creationId xmlns:a16="http://schemas.microsoft.com/office/drawing/2014/main" id="{F7C08AA1-FFE7-403E-A3C6-54ADD8B3977E}"/>
              </a:ext>
            </a:extLst>
          </p:cNvPr>
          <p:cNvSpPr/>
          <p:nvPr/>
        </p:nvSpPr>
        <p:spPr>
          <a:xfrm>
            <a:off x="1171659" y="2110591"/>
            <a:ext cx="701748" cy="680484"/>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CA" dirty="0"/>
              <a:t>1</a:t>
            </a:r>
          </a:p>
        </p:txBody>
      </p:sp>
      <p:sp>
        <p:nvSpPr>
          <p:cNvPr id="38" name="Oval 37">
            <a:extLst>
              <a:ext uri="{FF2B5EF4-FFF2-40B4-BE49-F238E27FC236}">
                <a16:creationId xmlns:a16="http://schemas.microsoft.com/office/drawing/2014/main" id="{A6AF826D-4E73-4559-A852-F1B6659E888F}"/>
              </a:ext>
            </a:extLst>
          </p:cNvPr>
          <p:cNvSpPr/>
          <p:nvPr/>
        </p:nvSpPr>
        <p:spPr>
          <a:xfrm>
            <a:off x="2042420" y="2935371"/>
            <a:ext cx="701748" cy="680484"/>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CA" dirty="0"/>
              <a:t>2</a:t>
            </a:r>
          </a:p>
        </p:txBody>
      </p:sp>
      <p:sp>
        <p:nvSpPr>
          <p:cNvPr id="39" name="Oval 38">
            <a:extLst>
              <a:ext uri="{FF2B5EF4-FFF2-40B4-BE49-F238E27FC236}">
                <a16:creationId xmlns:a16="http://schemas.microsoft.com/office/drawing/2014/main" id="{821DD46A-3FAC-4B1D-8D6C-0BDB7A8E3DB2}"/>
              </a:ext>
            </a:extLst>
          </p:cNvPr>
          <p:cNvSpPr/>
          <p:nvPr/>
        </p:nvSpPr>
        <p:spPr>
          <a:xfrm>
            <a:off x="2042420" y="3760151"/>
            <a:ext cx="701748" cy="680484"/>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CA" dirty="0"/>
              <a:t>3</a:t>
            </a:r>
          </a:p>
        </p:txBody>
      </p:sp>
      <p:sp>
        <p:nvSpPr>
          <p:cNvPr id="40" name="Oval 39">
            <a:extLst>
              <a:ext uri="{FF2B5EF4-FFF2-40B4-BE49-F238E27FC236}">
                <a16:creationId xmlns:a16="http://schemas.microsoft.com/office/drawing/2014/main" id="{CC2B9886-0712-421D-8715-C48A73F00C09}"/>
              </a:ext>
            </a:extLst>
          </p:cNvPr>
          <p:cNvSpPr/>
          <p:nvPr/>
        </p:nvSpPr>
        <p:spPr>
          <a:xfrm>
            <a:off x="2042420" y="4580371"/>
            <a:ext cx="701748" cy="680484"/>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CA" dirty="0"/>
              <a:t>4</a:t>
            </a:r>
          </a:p>
        </p:txBody>
      </p:sp>
      <p:sp>
        <p:nvSpPr>
          <p:cNvPr id="41" name="Oval 40">
            <a:extLst>
              <a:ext uri="{FF2B5EF4-FFF2-40B4-BE49-F238E27FC236}">
                <a16:creationId xmlns:a16="http://schemas.microsoft.com/office/drawing/2014/main" id="{A5F36D24-3A9B-451F-A627-B1A4B5D7A06C}"/>
              </a:ext>
            </a:extLst>
          </p:cNvPr>
          <p:cNvSpPr/>
          <p:nvPr/>
        </p:nvSpPr>
        <p:spPr>
          <a:xfrm>
            <a:off x="2042420" y="5429442"/>
            <a:ext cx="701748" cy="680484"/>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CA" dirty="0"/>
              <a:t>5</a:t>
            </a:r>
          </a:p>
        </p:txBody>
      </p:sp>
      <p:sp>
        <p:nvSpPr>
          <p:cNvPr id="42" name="Oval 41">
            <a:extLst>
              <a:ext uri="{FF2B5EF4-FFF2-40B4-BE49-F238E27FC236}">
                <a16:creationId xmlns:a16="http://schemas.microsoft.com/office/drawing/2014/main" id="{CC0DBA54-4C2E-4D38-A190-35EE648A196B}"/>
              </a:ext>
            </a:extLst>
          </p:cNvPr>
          <p:cNvSpPr/>
          <p:nvPr/>
        </p:nvSpPr>
        <p:spPr>
          <a:xfrm>
            <a:off x="2042420" y="6226072"/>
            <a:ext cx="701748" cy="680484"/>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CA" dirty="0"/>
              <a:t>6</a:t>
            </a:r>
          </a:p>
        </p:txBody>
      </p:sp>
      <p:sp>
        <p:nvSpPr>
          <p:cNvPr id="43" name="Oval 42">
            <a:extLst>
              <a:ext uri="{FF2B5EF4-FFF2-40B4-BE49-F238E27FC236}">
                <a16:creationId xmlns:a16="http://schemas.microsoft.com/office/drawing/2014/main" id="{92A30958-FA98-413A-80BF-CF7DB9D1B87C}"/>
              </a:ext>
            </a:extLst>
          </p:cNvPr>
          <p:cNvSpPr/>
          <p:nvPr/>
        </p:nvSpPr>
        <p:spPr>
          <a:xfrm>
            <a:off x="2042420" y="2110591"/>
            <a:ext cx="701748" cy="68048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CA" dirty="0"/>
              <a:t>1</a:t>
            </a:r>
          </a:p>
        </p:txBody>
      </p:sp>
      <p:sp>
        <p:nvSpPr>
          <p:cNvPr id="44" name="TextBox 43">
            <a:extLst>
              <a:ext uri="{FF2B5EF4-FFF2-40B4-BE49-F238E27FC236}">
                <a16:creationId xmlns:a16="http://schemas.microsoft.com/office/drawing/2014/main" id="{BD9148A2-05D6-44DF-AD14-11D58A044A5B}"/>
              </a:ext>
            </a:extLst>
          </p:cNvPr>
          <p:cNvSpPr txBox="1"/>
          <p:nvPr/>
        </p:nvSpPr>
        <p:spPr>
          <a:xfrm>
            <a:off x="1114700" y="1695222"/>
            <a:ext cx="648960" cy="338554"/>
          </a:xfrm>
          <a:prstGeom prst="rect">
            <a:avLst/>
          </a:prstGeom>
          <a:noFill/>
        </p:spPr>
        <p:txBody>
          <a:bodyPr wrap="none" rtlCol="0">
            <a:spAutoFit/>
          </a:bodyPr>
          <a:lstStyle/>
          <a:p>
            <a:r>
              <a:rPr lang="en-CA" sz="1600" dirty="0">
                <a:latin typeface="Calibri" panose="020F0502020204030204" pitchFamily="34" charset="0"/>
                <a:cs typeface="Calibri" panose="020F0502020204030204" pitchFamily="34" charset="0"/>
              </a:rPr>
              <a:t>Day 1</a:t>
            </a:r>
          </a:p>
        </p:txBody>
      </p:sp>
      <p:sp>
        <p:nvSpPr>
          <p:cNvPr id="46" name="TextBox 45">
            <a:extLst>
              <a:ext uri="{FF2B5EF4-FFF2-40B4-BE49-F238E27FC236}">
                <a16:creationId xmlns:a16="http://schemas.microsoft.com/office/drawing/2014/main" id="{890E0E84-D284-4E10-BDBB-662E1B627F05}"/>
              </a:ext>
            </a:extLst>
          </p:cNvPr>
          <p:cNvSpPr txBox="1"/>
          <p:nvPr/>
        </p:nvSpPr>
        <p:spPr>
          <a:xfrm>
            <a:off x="1990779" y="1695222"/>
            <a:ext cx="648960" cy="338554"/>
          </a:xfrm>
          <a:prstGeom prst="rect">
            <a:avLst/>
          </a:prstGeom>
          <a:noFill/>
        </p:spPr>
        <p:txBody>
          <a:bodyPr wrap="none" rtlCol="0">
            <a:spAutoFit/>
          </a:bodyPr>
          <a:lstStyle/>
          <a:p>
            <a:r>
              <a:rPr lang="en-CA" sz="1600" dirty="0">
                <a:latin typeface="Calibri" panose="020F0502020204030204" pitchFamily="34" charset="0"/>
                <a:cs typeface="Calibri" panose="020F0502020204030204" pitchFamily="34" charset="0"/>
              </a:rPr>
              <a:t>Day 2</a:t>
            </a:r>
          </a:p>
        </p:txBody>
      </p:sp>
      <p:sp>
        <p:nvSpPr>
          <p:cNvPr id="47" name="TextBox 46">
            <a:extLst>
              <a:ext uri="{FF2B5EF4-FFF2-40B4-BE49-F238E27FC236}">
                <a16:creationId xmlns:a16="http://schemas.microsoft.com/office/drawing/2014/main" id="{4A294A70-1BC1-4099-B5A0-70EFDF8A2BDB}"/>
              </a:ext>
            </a:extLst>
          </p:cNvPr>
          <p:cNvSpPr txBox="1"/>
          <p:nvPr/>
        </p:nvSpPr>
        <p:spPr>
          <a:xfrm>
            <a:off x="2894153" y="1568453"/>
            <a:ext cx="648960" cy="584775"/>
          </a:xfrm>
          <a:prstGeom prst="rect">
            <a:avLst/>
          </a:prstGeom>
          <a:noFill/>
        </p:spPr>
        <p:txBody>
          <a:bodyPr wrap="none" rtlCol="0">
            <a:spAutoFit/>
          </a:bodyPr>
          <a:lstStyle/>
          <a:p>
            <a:pPr algn="ctr"/>
            <a:r>
              <a:rPr lang="en-CA" sz="1600" dirty="0">
                <a:latin typeface="Calibri" panose="020F0502020204030204" pitchFamily="34" charset="0"/>
                <a:cs typeface="Calibri" panose="020F0502020204030204" pitchFamily="34" charset="0"/>
              </a:rPr>
              <a:t>Day 3</a:t>
            </a:r>
          </a:p>
          <a:p>
            <a:pPr algn="ctr"/>
            <a:r>
              <a:rPr lang="en-CA" sz="1600" dirty="0">
                <a:latin typeface="Calibri" panose="020F0502020204030204" pitchFamily="34" charset="0"/>
                <a:cs typeface="Calibri" panose="020F0502020204030204" pitchFamily="34" charset="0"/>
              </a:rPr>
              <a:t>HP1</a:t>
            </a:r>
          </a:p>
        </p:txBody>
      </p:sp>
      <p:sp>
        <p:nvSpPr>
          <p:cNvPr id="48" name="TextBox 47">
            <a:extLst>
              <a:ext uri="{FF2B5EF4-FFF2-40B4-BE49-F238E27FC236}">
                <a16:creationId xmlns:a16="http://schemas.microsoft.com/office/drawing/2014/main" id="{CD325EE5-8B03-4183-AF8D-BE1FCBAB83F3}"/>
              </a:ext>
            </a:extLst>
          </p:cNvPr>
          <p:cNvSpPr txBox="1"/>
          <p:nvPr/>
        </p:nvSpPr>
        <p:spPr>
          <a:xfrm>
            <a:off x="4299896" y="3425371"/>
            <a:ext cx="2068707" cy="584775"/>
          </a:xfrm>
          <a:prstGeom prst="rect">
            <a:avLst/>
          </a:prstGeom>
          <a:noFill/>
        </p:spPr>
        <p:txBody>
          <a:bodyPr wrap="none" rtlCol="0">
            <a:spAutoFit/>
          </a:bodyPr>
          <a:lstStyle/>
          <a:p>
            <a:pPr algn="ctr"/>
            <a:r>
              <a:rPr lang="en-CA" sz="1600" dirty="0">
                <a:latin typeface="Calibri" panose="020F0502020204030204" pitchFamily="34" charset="0"/>
                <a:cs typeface="Calibri" panose="020F0502020204030204" pitchFamily="34" charset="0"/>
              </a:rPr>
              <a:t>Top “n” ETFs Are </a:t>
            </a:r>
          </a:p>
          <a:p>
            <a:pPr algn="ctr"/>
            <a:r>
              <a:rPr lang="en-CA" sz="1600" dirty="0">
                <a:latin typeface="Calibri" panose="020F0502020204030204" pitchFamily="34" charset="0"/>
                <a:cs typeface="Calibri" panose="020F0502020204030204" pitchFamily="34" charset="0"/>
              </a:rPr>
              <a:t>Chosen for Investment</a:t>
            </a:r>
          </a:p>
        </p:txBody>
      </p:sp>
      <p:sp>
        <p:nvSpPr>
          <p:cNvPr id="49" name="TextBox 48">
            <a:extLst>
              <a:ext uri="{FF2B5EF4-FFF2-40B4-BE49-F238E27FC236}">
                <a16:creationId xmlns:a16="http://schemas.microsoft.com/office/drawing/2014/main" id="{CEFBEF45-9755-4FF9-8FF9-D3AA7D613959}"/>
              </a:ext>
            </a:extLst>
          </p:cNvPr>
          <p:cNvSpPr txBox="1"/>
          <p:nvPr/>
        </p:nvSpPr>
        <p:spPr>
          <a:xfrm>
            <a:off x="4100409" y="4853858"/>
            <a:ext cx="2348785" cy="830997"/>
          </a:xfrm>
          <a:prstGeom prst="rect">
            <a:avLst/>
          </a:prstGeom>
          <a:noFill/>
        </p:spPr>
        <p:txBody>
          <a:bodyPr wrap="none" rtlCol="0">
            <a:spAutoFit/>
          </a:bodyPr>
          <a:lstStyle/>
          <a:p>
            <a:pPr algn="ctr"/>
            <a:r>
              <a:rPr lang="en-CA" sz="1600" dirty="0">
                <a:latin typeface="Calibri" panose="020F0502020204030204" pitchFamily="34" charset="0"/>
                <a:cs typeface="Calibri" panose="020F0502020204030204" pitchFamily="34" charset="0"/>
              </a:rPr>
              <a:t>Investment is Held in </a:t>
            </a:r>
          </a:p>
          <a:p>
            <a:pPr algn="ctr"/>
            <a:r>
              <a:rPr lang="en-CA" sz="1600" dirty="0">
                <a:latin typeface="Calibri" panose="020F0502020204030204" pitchFamily="34" charset="0"/>
                <a:cs typeface="Calibri" panose="020F0502020204030204" pitchFamily="34" charset="0"/>
              </a:rPr>
              <a:t>These ETFs Until the Next </a:t>
            </a:r>
          </a:p>
          <a:p>
            <a:pPr algn="ctr"/>
            <a:r>
              <a:rPr lang="en-CA" sz="1600" dirty="0">
                <a:latin typeface="Calibri" panose="020F0502020204030204" pitchFamily="34" charset="0"/>
                <a:cs typeface="Calibri" panose="020F0502020204030204" pitchFamily="34" charset="0"/>
              </a:rPr>
              <a:t>Holding Period</a:t>
            </a:r>
          </a:p>
        </p:txBody>
      </p:sp>
      <p:sp>
        <p:nvSpPr>
          <p:cNvPr id="50" name="TextBox 49">
            <a:extLst>
              <a:ext uri="{FF2B5EF4-FFF2-40B4-BE49-F238E27FC236}">
                <a16:creationId xmlns:a16="http://schemas.microsoft.com/office/drawing/2014/main" id="{DF294060-1786-4FB0-80B1-D0A4E3C47014}"/>
              </a:ext>
            </a:extLst>
          </p:cNvPr>
          <p:cNvSpPr txBox="1"/>
          <p:nvPr/>
        </p:nvSpPr>
        <p:spPr>
          <a:xfrm>
            <a:off x="6825809" y="1568452"/>
            <a:ext cx="648960" cy="584775"/>
          </a:xfrm>
          <a:prstGeom prst="rect">
            <a:avLst/>
          </a:prstGeom>
          <a:noFill/>
        </p:spPr>
        <p:txBody>
          <a:bodyPr wrap="none" rtlCol="0">
            <a:spAutoFit/>
          </a:bodyPr>
          <a:lstStyle/>
          <a:p>
            <a:pPr algn="ctr"/>
            <a:r>
              <a:rPr lang="en-CA" sz="1600" dirty="0">
                <a:latin typeface="Calibri" panose="020F0502020204030204" pitchFamily="34" charset="0"/>
                <a:cs typeface="Calibri" panose="020F0502020204030204" pitchFamily="34" charset="0"/>
              </a:rPr>
              <a:t>Day 6</a:t>
            </a:r>
          </a:p>
          <a:p>
            <a:pPr algn="ctr"/>
            <a:r>
              <a:rPr lang="en-CA" sz="1600" dirty="0">
                <a:latin typeface="Calibri" panose="020F0502020204030204" pitchFamily="34" charset="0"/>
                <a:cs typeface="Calibri" panose="020F0502020204030204" pitchFamily="34" charset="0"/>
              </a:rPr>
              <a:t>HP2</a:t>
            </a:r>
          </a:p>
        </p:txBody>
      </p:sp>
      <p:sp>
        <p:nvSpPr>
          <p:cNvPr id="51" name="TextBox 50">
            <a:extLst>
              <a:ext uri="{FF2B5EF4-FFF2-40B4-BE49-F238E27FC236}">
                <a16:creationId xmlns:a16="http://schemas.microsoft.com/office/drawing/2014/main" id="{4E3C4A84-8019-4C2B-9BE5-BA7B1EC971BA}"/>
              </a:ext>
            </a:extLst>
          </p:cNvPr>
          <p:cNvSpPr txBox="1"/>
          <p:nvPr/>
        </p:nvSpPr>
        <p:spPr>
          <a:xfrm>
            <a:off x="8181725" y="3428260"/>
            <a:ext cx="2068707" cy="584775"/>
          </a:xfrm>
          <a:prstGeom prst="rect">
            <a:avLst/>
          </a:prstGeom>
          <a:noFill/>
        </p:spPr>
        <p:txBody>
          <a:bodyPr wrap="none" rtlCol="0">
            <a:spAutoFit/>
          </a:bodyPr>
          <a:lstStyle/>
          <a:p>
            <a:pPr algn="ctr"/>
            <a:r>
              <a:rPr lang="en-CA" sz="1600" dirty="0">
                <a:latin typeface="Calibri" panose="020F0502020204030204" pitchFamily="34" charset="0"/>
                <a:cs typeface="Calibri" panose="020F0502020204030204" pitchFamily="34" charset="0"/>
              </a:rPr>
              <a:t>Top “n” ETFs Are </a:t>
            </a:r>
          </a:p>
          <a:p>
            <a:pPr algn="ctr"/>
            <a:r>
              <a:rPr lang="en-CA" sz="1600" dirty="0">
                <a:latin typeface="Calibri" panose="020F0502020204030204" pitchFamily="34" charset="0"/>
                <a:cs typeface="Calibri" panose="020F0502020204030204" pitchFamily="34" charset="0"/>
              </a:rPr>
              <a:t>Chosen for Investment</a:t>
            </a:r>
          </a:p>
        </p:txBody>
      </p:sp>
      <p:sp>
        <p:nvSpPr>
          <p:cNvPr id="52" name="TextBox 51">
            <a:extLst>
              <a:ext uri="{FF2B5EF4-FFF2-40B4-BE49-F238E27FC236}">
                <a16:creationId xmlns:a16="http://schemas.microsoft.com/office/drawing/2014/main" id="{49A36E29-2C89-4C93-BFF7-9CD5A7E55A50}"/>
              </a:ext>
            </a:extLst>
          </p:cNvPr>
          <p:cNvSpPr txBox="1"/>
          <p:nvPr/>
        </p:nvSpPr>
        <p:spPr>
          <a:xfrm>
            <a:off x="8041687" y="4853858"/>
            <a:ext cx="2348785" cy="830997"/>
          </a:xfrm>
          <a:prstGeom prst="rect">
            <a:avLst/>
          </a:prstGeom>
          <a:noFill/>
        </p:spPr>
        <p:txBody>
          <a:bodyPr wrap="none" rtlCol="0">
            <a:spAutoFit/>
          </a:bodyPr>
          <a:lstStyle/>
          <a:p>
            <a:pPr algn="ctr"/>
            <a:r>
              <a:rPr lang="en-CA" sz="1600" dirty="0">
                <a:latin typeface="Calibri" panose="020F0502020204030204" pitchFamily="34" charset="0"/>
                <a:cs typeface="Calibri" panose="020F0502020204030204" pitchFamily="34" charset="0"/>
              </a:rPr>
              <a:t>Investment is Held in </a:t>
            </a:r>
          </a:p>
          <a:p>
            <a:pPr algn="ctr"/>
            <a:r>
              <a:rPr lang="en-CA" sz="1600" dirty="0">
                <a:latin typeface="Calibri" panose="020F0502020204030204" pitchFamily="34" charset="0"/>
                <a:cs typeface="Calibri" panose="020F0502020204030204" pitchFamily="34" charset="0"/>
              </a:rPr>
              <a:t>These ETFs Until the Next </a:t>
            </a:r>
          </a:p>
          <a:p>
            <a:pPr algn="ctr"/>
            <a:r>
              <a:rPr lang="en-CA" sz="1600" dirty="0">
                <a:latin typeface="Calibri" panose="020F0502020204030204" pitchFamily="34" charset="0"/>
                <a:cs typeface="Calibri" panose="020F0502020204030204" pitchFamily="34" charset="0"/>
              </a:rPr>
              <a:t>Holding Period</a:t>
            </a:r>
          </a:p>
        </p:txBody>
      </p:sp>
      <p:sp>
        <p:nvSpPr>
          <p:cNvPr id="53" name="Arrow: Right 52">
            <a:extLst>
              <a:ext uri="{FF2B5EF4-FFF2-40B4-BE49-F238E27FC236}">
                <a16:creationId xmlns:a16="http://schemas.microsoft.com/office/drawing/2014/main" id="{2A83F486-0821-4BDB-8E8F-C6C177C45C42}"/>
              </a:ext>
            </a:extLst>
          </p:cNvPr>
          <p:cNvSpPr/>
          <p:nvPr/>
        </p:nvSpPr>
        <p:spPr>
          <a:xfrm>
            <a:off x="231028" y="6985289"/>
            <a:ext cx="9596843" cy="338554"/>
          </a:xfrm>
          <a:prstGeom prst="rightArrow">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600" b="1" dirty="0">
                <a:solidFill>
                  <a:schemeClr val="tx1"/>
                </a:solidFill>
                <a:latin typeface="Calibri" panose="020F0502020204030204" pitchFamily="34" charset="0"/>
                <a:cs typeface="Calibri" panose="020F0502020204030204" pitchFamily="34" charset="0"/>
              </a:rPr>
              <a:t>Time</a:t>
            </a:r>
          </a:p>
        </p:txBody>
      </p:sp>
      <p:sp>
        <p:nvSpPr>
          <p:cNvPr id="54" name="TextBox 3">
            <a:extLst>
              <a:ext uri="{FF2B5EF4-FFF2-40B4-BE49-F238E27FC236}">
                <a16:creationId xmlns:a16="http://schemas.microsoft.com/office/drawing/2014/main" id="{DBC546C2-7D6B-4D09-B063-A97902086F5E}"/>
              </a:ext>
            </a:extLst>
          </p:cNvPr>
          <p:cNvSpPr txBox="1">
            <a:spLocks noChangeArrowheads="1"/>
          </p:cNvSpPr>
          <p:nvPr/>
        </p:nvSpPr>
        <p:spPr bwMode="auto">
          <a:xfrm>
            <a:off x="280887" y="1241510"/>
            <a:ext cx="10125175" cy="284950"/>
          </a:xfrm>
          <a:prstGeom prst="rect">
            <a:avLst/>
          </a:prstGeom>
          <a:solidFill>
            <a:schemeClr val="bg1"/>
          </a:solidFill>
          <a:ln>
            <a:noFill/>
          </a:ln>
          <a:effectLst>
            <a:outerShdw dist="25400" dir="5400000" algn="tl" rotWithShape="0">
              <a:srgbClr val="408B70"/>
            </a:outerShdw>
          </a:effectLst>
          <a:extLs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27432" numCol="1" anchor="b" anchorCtr="0" compatLnSpc="1">
            <a:prstTxWarp prst="textNoShape">
              <a:avLst/>
            </a:prstTxWarp>
            <a:spAutoFit/>
          </a:bodyPr>
          <a:lstStyle>
            <a:defPPr>
              <a:defRPr lang="en-US"/>
            </a:defPPr>
            <a:lvl1pPr marL="342900" indent="-342900" defTabSz="1019175" eaLnBrk="0" hangingPunct="0">
              <a:lnSpc>
                <a:spcPct val="110000"/>
              </a:lnSpc>
              <a:spcBef>
                <a:spcPct val="30000"/>
              </a:spcBef>
              <a:buClr>
                <a:srgbClr val="336699"/>
              </a:buClr>
              <a:buFont typeface="Wingdings 3" pitchFamily="18" charset="2"/>
              <a:defRPr sz="1300" b="1" kern="0">
                <a:solidFill>
                  <a:srgbClr val="234035"/>
                </a:solidFill>
                <a:latin typeface="+mj-lt"/>
                <a:cs typeface="Calibri" pitchFamily="34" charset="0"/>
              </a:defRPr>
            </a:lvl1pPr>
            <a:lvl2pPr marL="228600" indent="-228600" defTabSz="1019175" eaLnBrk="0" hangingPunct="0">
              <a:lnSpc>
                <a:spcPct val="110000"/>
              </a:lnSpc>
              <a:spcBef>
                <a:spcPct val="30000"/>
              </a:spcBef>
              <a:buClr>
                <a:srgbClr val="BA1714"/>
              </a:buClr>
              <a:buSzPct val="80000"/>
              <a:buFont typeface="Wingdings" pitchFamily="2" charset="2"/>
              <a:buChar char="n"/>
              <a:defRPr sz="1400">
                <a:latin typeface="+mj-lt"/>
                <a:cs typeface="Calibri" pitchFamily="34" charset="0"/>
              </a:defRPr>
            </a:lvl2pPr>
            <a:lvl3pPr marL="457200" indent="-171450" defTabSz="1019175" eaLnBrk="0" hangingPunct="0">
              <a:lnSpc>
                <a:spcPct val="110000"/>
              </a:lnSpc>
              <a:spcBef>
                <a:spcPct val="30000"/>
              </a:spcBef>
              <a:buClr>
                <a:schemeClr val="bg2"/>
              </a:buClr>
              <a:buFont typeface="Arial" pitchFamily="34" charset="0"/>
              <a:buChar char="–"/>
              <a:defRPr sz="1400">
                <a:latin typeface="+mj-lt"/>
                <a:cs typeface="Calibri" pitchFamily="34" charset="0"/>
              </a:defRPr>
            </a:lvl3pPr>
            <a:lvl4pPr marL="741363" indent="-160338" defTabSz="1019175" eaLnBrk="0" hangingPunct="0">
              <a:lnSpc>
                <a:spcPct val="110000"/>
              </a:lnSpc>
              <a:spcBef>
                <a:spcPct val="30000"/>
              </a:spcBef>
              <a:buClr>
                <a:schemeClr val="bg2"/>
              </a:buClr>
              <a:buFont typeface="Arial" pitchFamily="34" charset="0"/>
              <a:buChar char="–"/>
              <a:defRPr sz="1400">
                <a:latin typeface="+mj-lt"/>
                <a:cs typeface="Calibri" pitchFamily="34" charset="0"/>
              </a:defRPr>
            </a:lvl4pPr>
            <a:lvl5pPr marL="2292350" indent="-254000" defTabSz="1019175" eaLnBrk="0" hangingPunct="0">
              <a:spcBef>
                <a:spcPct val="20000"/>
              </a:spcBef>
              <a:buChar char="»"/>
              <a:defRPr sz="1600">
                <a:latin typeface="+mn-lt"/>
                <a:cs typeface="+mn-cs"/>
              </a:defRPr>
            </a:lvl5pPr>
            <a:lvl6pPr marL="2749550" indent="-254000" defTabSz="1019175" fontAlgn="base">
              <a:spcBef>
                <a:spcPct val="20000"/>
              </a:spcBef>
              <a:spcAft>
                <a:spcPct val="0"/>
              </a:spcAft>
              <a:buChar char="»"/>
              <a:defRPr sz="1600">
                <a:latin typeface="+mn-lt"/>
                <a:cs typeface="+mn-cs"/>
              </a:defRPr>
            </a:lvl6pPr>
            <a:lvl7pPr marL="3206750" indent="-254000" defTabSz="1019175" fontAlgn="base">
              <a:spcBef>
                <a:spcPct val="20000"/>
              </a:spcBef>
              <a:spcAft>
                <a:spcPct val="0"/>
              </a:spcAft>
              <a:buChar char="»"/>
              <a:defRPr sz="1600">
                <a:latin typeface="+mn-lt"/>
                <a:cs typeface="+mn-cs"/>
              </a:defRPr>
            </a:lvl7pPr>
            <a:lvl8pPr marL="3663950" indent="-254000" defTabSz="1019175" fontAlgn="base">
              <a:spcBef>
                <a:spcPct val="20000"/>
              </a:spcBef>
              <a:spcAft>
                <a:spcPct val="0"/>
              </a:spcAft>
              <a:buChar char="»"/>
              <a:defRPr sz="1600">
                <a:latin typeface="+mn-lt"/>
                <a:cs typeface="+mn-cs"/>
              </a:defRPr>
            </a:lvl8pPr>
            <a:lvl9pPr marL="4121150" indent="-254000" defTabSz="1019175" fontAlgn="base">
              <a:spcBef>
                <a:spcPct val="20000"/>
              </a:spcBef>
              <a:spcAft>
                <a:spcPct val="0"/>
              </a:spcAft>
              <a:buChar char="»"/>
              <a:defRPr sz="1600">
                <a:latin typeface="+mn-lt"/>
                <a:cs typeface="+mn-cs"/>
              </a:defRPr>
            </a:lvl9pPr>
          </a:lstStyle>
          <a:p>
            <a:r>
              <a:rPr lang="en-US" sz="1600" dirty="0">
                <a:solidFill>
                  <a:schemeClr val="tx1"/>
                </a:solidFill>
                <a:latin typeface="Calibri" panose="020F0502020204030204" pitchFamily="34" charset="0"/>
              </a:rPr>
              <a:t>Rotational Momentum Strategy (General Concept)</a:t>
            </a:r>
          </a:p>
        </p:txBody>
      </p:sp>
    </p:spTree>
    <p:extLst>
      <p:ext uri="{BB962C8B-B14F-4D97-AF65-F5344CB8AC3E}">
        <p14:creationId xmlns:p14="http://schemas.microsoft.com/office/powerpoint/2010/main" val="4276786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fade">
                                      <p:cBhvr>
                                        <p:cTn id="10" dur="500"/>
                                        <p:tgtEl>
                                          <p:spTgt spid="3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4"/>
                                        </p:tgtEl>
                                        <p:attrNameLst>
                                          <p:attrName>style.visibility</p:attrName>
                                        </p:attrNameLst>
                                      </p:cBhvr>
                                      <p:to>
                                        <p:strVal val="visible"/>
                                      </p:to>
                                    </p:set>
                                    <p:animEffect transition="in" filter="fade">
                                      <p:cBhvr>
                                        <p:cTn id="13" dur="500"/>
                                        <p:tgtEl>
                                          <p:spTgt spid="3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fade">
                                      <p:cBhvr>
                                        <p:cTn id="16" dur="500"/>
                                        <p:tgtEl>
                                          <p:spTgt spid="3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6"/>
                                        </p:tgtEl>
                                        <p:attrNameLst>
                                          <p:attrName>style.visibility</p:attrName>
                                        </p:attrNameLst>
                                      </p:cBhvr>
                                      <p:to>
                                        <p:strVal val="visible"/>
                                      </p:to>
                                    </p:set>
                                    <p:animEffect transition="in" filter="fade">
                                      <p:cBhvr>
                                        <p:cTn id="19" dur="500"/>
                                        <p:tgtEl>
                                          <p:spTgt spid="3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fade">
                                      <p:cBhvr>
                                        <p:cTn id="22" dur="500"/>
                                        <p:tgtEl>
                                          <p:spTgt spid="37"/>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4"/>
                                        </p:tgtEl>
                                        <p:attrNameLst>
                                          <p:attrName>style.visibility</p:attrName>
                                        </p:attrNameLst>
                                      </p:cBhvr>
                                      <p:to>
                                        <p:strVal val="visible"/>
                                      </p:to>
                                    </p:set>
                                    <p:animEffect transition="in" filter="fade">
                                      <p:cBhvr>
                                        <p:cTn id="25" dur="500"/>
                                        <p:tgtEl>
                                          <p:spTgt spid="44"/>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38"/>
                                        </p:tgtEl>
                                        <p:attrNameLst>
                                          <p:attrName>style.visibility</p:attrName>
                                        </p:attrNameLst>
                                      </p:cBhvr>
                                      <p:to>
                                        <p:strVal val="visible"/>
                                      </p:to>
                                    </p:set>
                                    <p:animEffect transition="in" filter="fade">
                                      <p:cBhvr>
                                        <p:cTn id="30" dur="500"/>
                                        <p:tgtEl>
                                          <p:spTgt spid="38"/>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9"/>
                                        </p:tgtEl>
                                        <p:attrNameLst>
                                          <p:attrName>style.visibility</p:attrName>
                                        </p:attrNameLst>
                                      </p:cBhvr>
                                      <p:to>
                                        <p:strVal val="visible"/>
                                      </p:to>
                                    </p:set>
                                    <p:animEffect transition="in" filter="fade">
                                      <p:cBhvr>
                                        <p:cTn id="33" dur="500"/>
                                        <p:tgtEl>
                                          <p:spTgt spid="39"/>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40"/>
                                        </p:tgtEl>
                                        <p:attrNameLst>
                                          <p:attrName>style.visibility</p:attrName>
                                        </p:attrNameLst>
                                      </p:cBhvr>
                                      <p:to>
                                        <p:strVal val="visible"/>
                                      </p:to>
                                    </p:set>
                                    <p:animEffect transition="in" filter="fade">
                                      <p:cBhvr>
                                        <p:cTn id="36" dur="500"/>
                                        <p:tgtEl>
                                          <p:spTgt spid="40"/>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41"/>
                                        </p:tgtEl>
                                        <p:attrNameLst>
                                          <p:attrName>style.visibility</p:attrName>
                                        </p:attrNameLst>
                                      </p:cBhvr>
                                      <p:to>
                                        <p:strVal val="visible"/>
                                      </p:to>
                                    </p:set>
                                    <p:animEffect transition="in" filter="fade">
                                      <p:cBhvr>
                                        <p:cTn id="39" dur="500"/>
                                        <p:tgtEl>
                                          <p:spTgt spid="41"/>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42"/>
                                        </p:tgtEl>
                                        <p:attrNameLst>
                                          <p:attrName>style.visibility</p:attrName>
                                        </p:attrNameLst>
                                      </p:cBhvr>
                                      <p:to>
                                        <p:strVal val="visible"/>
                                      </p:to>
                                    </p:set>
                                    <p:animEffect transition="in" filter="fade">
                                      <p:cBhvr>
                                        <p:cTn id="42" dur="500"/>
                                        <p:tgtEl>
                                          <p:spTgt spid="42"/>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43"/>
                                        </p:tgtEl>
                                        <p:attrNameLst>
                                          <p:attrName>style.visibility</p:attrName>
                                        </p:attrNameLst>
                                      </p:cBhvr>
                                      <p:to>
                                        <p:strVal val="visible"/>
                                      </p:to>
                                    </p:set>
                                    <p:animEffect transition="in" filter="fade">
                                      <p:cBhvr>
                                        <p:cTn id="45" dur="500"/>
                                        <p:tgtEl>
                                          <p:spTgt spid="43"/>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46"/>
                                        </p:tgtEl>
                                        <p:attrNameLst>
                                          <p:attrName>style.visibility</p:attrName>
                                        </p:attrNameLst>
                                      </p:cBhvr>
                                      <p:to>
                                        <p:strVal val="visible"/>
                                      </p:to>
                                    </p:set>
                                    <p:animEffect transition="in" filter="fade">
                                      <p:cBhvr>
                                        <p:cTn id="48" dur="500"/>
                                        <p:tgtEl>
                                          <p:spTgt spid="46"/>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14"/>
                                        </p:tgtEl>
                                        <p:attrNameLst>
                                          <p:attrName>style.visibility</p:attrName>
                                        </p:attrNameLst>
                                      </p:cBhvr>
                                      <p:to>
                                        <p:strVal val="visible"/>
                                      </p:to>
                                    </p:set>
                                    <p:animEffect transition="in" filter="fade">
                                      <p:cBhvr>
                                        <p:cTn id="53" dur="500"/>
                                        <p:tgtEl>
                                          <p:spTgt spid="14"/>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15"/>
                                        </p:tgtEl>
                                        <p:attrNameLst>
                                          <p:attrName>style.visibility</p:attrName>
                                        </p:attrNameLst>
                                      </p:cBhvr>
                                      <p:to>
                                        <p:strVal val="visible"/>
                                      </p:to>
                                    </p:set>
                                    <p:animEffect transition="in" filter="fade">
                                      <p:cBhvr>
                                        <p:cTn id="56" dur="500"/>
                                        <p:tgtEl>
                                          <p:spTgt spid="15"/>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16"/>
                                        </p:tgtEl>
                                        <p:attrNameLst>
                                          <p:attrName>style.visibility</p:attrName>
                                        </p:attrNameLst>
                                      </p:cBhvr>
                                      <p:to>
                                        <p:strVal val="visible"/>
                                      </p:to>
                                    </p:set>
                                    <p:animEffect transition="in" filter="fade">
                                      <p:cBhvr>
                                        <p:cTn id="59" dur="500"/>
                                        <p:tgtEl>
                                          <p:spTgt spid="16"/>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17"/>
                                        </p:tgtEl>
                                        <p:attrNameLst>
                                          <p:attrName>style.visibility</p:attrName>
                                        </p:attrNameLst>
                                      </p:cBhvr>
                                      <p:to>
                                        <p:strVal val="visible"/>
                                      </p:to>
                                    </p:set>
                                    <p:animEffect transition="in" filter="fade">
                                      <p:cBhvr>
                                        <p:cTn id="62" dur="500"/>
                                        <p:tgtEl>
                                          <p:spTgt spid="17"/>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18"/>
                                        </p:tgtEl>
                                        <p:attrNameLst>
                                          <p:attrName>style.visibility</p:attrName>
                                        </p:attrNameLst>
                                      </p:cBhvr>
                                      <p:to>
                                        <p:strVal val="visible"/>
                                      </p:to>
                                    </p:set>
                                    <p:animEffect transition="in" filter="fade">
                                      <p:cBhvr>
                                        <p:cTn id="65" dur="500"/>
                                        <p:tgtEl>
                                          <p:spTgt spid="18"/>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19"/>
                                        </p:tgtEl>
                                        <p:attrNameLst>
                                          <p:attrName>style.visibility</p:attrName>
                                        </p:attrNameLst>
                                      </p:cBhvr>
                                      <p:to>
                                        <p:strVal val="visible"/>
                                      </p:to>
                                    </p:set>
                                    <p:animEffect transition="in" filter="fade">
                                      <p:cBhvr>
                                        <p:cTn id="68" dur="500"/>
                                        <p:tgtEl>
                                          <p:spTgt spid="19"/>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47"/>
                                        </p:tgtEl>
                                        <p:attrNameLst>
                                          <p:attrName>style.visibility</p:attrName>
                                        </p:attrNameLst>
                                      </p:cBhvr>
                                      <p:to>
                                        <p:strVal val="visible"/>
                                      </p:to>
                                    </p:set>
                                    <p:animEffect transition="in" filter="fade">
                                      <p:cBhvr>
                                        <p:cTn id="71" dur="500"/>
                                        <p:tgtEl>
                                          <p:spTgt spid="47"/>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grpId="0" nodeType="clickEffect">
                                  <p:stCondLst>
                                    <p:cond delay="0"/>
                                  </p:stCondLst>
                                  <p:childTnLst>
                                    <p:set>
                                      <p:cBhvr>
                                        <p:cTn id="75" dur="1" fill="hold">
                                          <p:stCondLst>
                                            <p:cond delay="0"/>
                                          </p:stCondLst>
                                        </p:cTn>
                                        <p:tgtEl>
                                          <p:spTgt spid="20"/>
                                        </p:tgtEl>
                                        <p:attrNameLst>
                                          <p:attrName>style.visibility</p:attrName>
                                        </p:attrNameLst>
                                      </p:cBhvr>
                                      <p:to>
                                        <p:strVal val="visible"/>
                                      </p:to>
                                    </p:set>
                                    <p:animEffect transition="in" filter="fade">
                                      <p:cBhvr>
                                        <p:cTn id="76" dur="500"/>
                                        <p:tgtEl>
                                          <p:spTgt spid="20"/>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21"/>
                                        </p:tgtEl>
                                        <p:attrNameLst>
                                          <p:attrName>style.visibility</p:attrName>
                                        </p:attrNameLst>
                                      </p:cBhvr>
                                      <p:to>
                                        <p:strVal val="visible"/>
                                      </p:to>
                                    </p:set>
                                    <p:animEffect transition="in" filter="fade">
                                      <p:cBhvr>
                                        <p:cTn id="79" dur="500"/>
                                        <p:tgtEl>
                                          <p:spTgt spid="21"/>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22"/>
                                        </p:tgtEl>
                                        <p:attrNameLst>
                                          <p:attrName>style.visibility</p:attrName>
                                        </p:attrNameLst>
                                      </p:cBhvr>
                                      <p:to>
                                        <p:strVal val="visible"/>
                                      </p:to>
                                    </p:set>
                                    <p:animEffect transition="in" filter="fade">
                                      <p:cBhvr>
                                        <p:cTn id="82" dur="500"/>
                                        <p:tgtEl>
                                          <p:spTgt spid="22"/>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48"/>
                                        </p:tgtEl>
                                        <p:attrNameLst>
                                          <p:attrName>style.visibility</p:attrName>
                                        </p:attrNameLst>
                                      </p:cBhvr>
                                      <p:to>
                                        <p:strVal val="visible"/>
                                      </p:to>
                                    </p:set>
                                    <p:animEffect transition="in" filter="fade">
                                      <p:cBhvr>
                                        <p:cTn id="85" dur="500"/>
                                        <p:tgtEl>
                                          <p:spTgt spid="48"/>
                                        </p:tgtEl>
                                      </p:cBhvr>
                                    </p:animEffect>
                                  </p:childTnLst>
                                </p:cTn>
                              </p:par>
                            </p:childTnLst>
                          </p:cTn>
                        </p:par>
                      </p:childTnLst>
                    </p:cTn>
                  </p:par>
                  <p:par>
                    <p:cTn id="86" fill="hold">
                      <p:stCondLst>
                        <p:cond delay="indefinite"/>
                      </p:stCondLst>
                      <p:childTnLst>
                        <p:par>
                          <p:cTn id="87" fill="hold">
                            <p:stCondLst>
                              <p:cond delay="0"/>
                            </p:stCondLst>
                            <p:childTnLst>
                              <p:par>
                                <p:cTn id="88" presetID="10" presetClass="entr" presetSubtype="0" fill="hold" grpId="0" nodeType="clickEffect">
                                  <p:stCondLst>
                                    <p:cond delay="0"/>
                                  </p:stCondLst>
                                  <p:childTnLst>
                                    <p:set>
                                      <p:cBhvr>
                                        <p:cTn id="89" dur="1" fill="hold">
                                          <p:stCondLst>
                                            <p:cond delay="0"/>
                                          </p:stCondLst>
                                        </p:cTn>
                                        <p:tgtEl>
                                          <p:spTgt spid="49"/>
                                        </p:tgtEl>
                                        <p:attrNameLst>
                                          <p:attrName>style.visibility</p:attrName>
                                        </p:attrNameLst>
                                      </p:cBhvr>
                                      <p:to>
                                        <p:strVal val="visible"/>
                                      </p:to>
                                    </p:set>
                                    <p:animEffect transition="in" filter="fade">
                                      <p:cBhvr>
                                        <p:cTn id="90" dur="500"/>
                                        <p:tgtEl>
                                          <p:spTgt spid="49"/>
                                        </p:tgtEl>
                                      </p:cBhvr>
                                    </p:animEffect>
                                  </p:childTnLst>
                                </p:cTn>
                              </p:par>
                            </p:childTnLst>
                          </p:cTn>
                        </p:par>
                      </p:childTnLst>
                    </p:cTn>
                  </p:par>
                  <p:par>
                    <p:cTn id="91" fill="hold">
                      <p:stCondLst>
                        <p:cond delay="indefinite"/>
                      </p:stCondLst>
                      <p:childTnLst>
                        <p:par>
                          <p:cTn id="92" fill="hold">
                            <p:stCondLst>
                              <p:cond delay="0"/>
                            </p:stCondLst>
                            <p:childTnLst>
                              <p:par>
                                <p:cTn id="93" presetID="10" presetClass="entr" presetSubtype="0" fill="hold" grpId="0" nodeType="clickEffect">
                                  <p:stCondLst>
                                    <p:cond delay="0"/>
                                  </p:stCondLst>
                                  <p:childTnLst>
                                    <p:set>
                                      <p:cBhvr>
                                        <p:cTn id="94" dur="1" fill="hold">
                                          <p:stCondLst>
                                            <p:cond delay="0"/>
                                          </p:stCondLst>
                                        </p:cTn>
                                        <p:tgtEl>
                                          <p:spTgt spid="23"/>
                                        </p:tgtEl>
                                        <p:attrNameLst>
                                          <p:attrName>style.visibility</p:attrName>
                                        </p:attrNameLst>
                                      </p:cBhvr>
                                      <p:to>
                                        <p:strVal val="visible"/>
                                      </p:to>
                                    </p:set>
                                    <p:animEffect transition="in" filter="fade">
                                      <p:cBhvr>
                                        <p:cTn id="95" dur="500"/>
                                        <p:tgtEl>
                                          <p:spTgt spid="23"/>
                                        </p:tgtEl>
                                      </p:cBhvr>
                                    </p:animEffect>
                                  </p:childTnLst>
                                </p:cTn>
                              </p:par>
                              <p:par>
                                <p:cTn id="96" presetID="10" presetClass="entr" presetSubtype="0" fill="hold" grpId="0" nodeType="withEffect">
                                  <p:stCondLst>
                                    <p:cond delay="0"/>
                                  </p:stCondLst>
                                  <p:childTnLst>
                                    <p:set>
                                      <p:cBhvr>
                                        <p:cTn id="97" dur="1" fill="hold">
                                          <p:stCondLst>
                                            <p:cond delay="0"/>
                                          </p:stCondLst>
                                        </p:cTn>
                                        <p:tgtEl>
                                          <p:spTgt spid="24"/>
                                        </p:tgtEl>
                                        <p:attrNameLst>
                                          <p:attrName>style.visibility</p:attrName>
                                        </p:attrNameLst>
                                      </p:cBhvr>
                                      <p:to>
                                        <p:strVal val="visible"/>
                                      </p:to>
                                    </p:set>
                                    <p:animEffect transition="in" filter="fade">
                                      <p:cBhvr>
                                        <p:cTn id="98" dur="500"/>
                                        <p:tgtEl>
                                          <p:spTgt spid="24"/>
                                        </p:tgtEl>
                                      </p:cBhvr>
                                    </p:animEffect>
                                  </p:childTnLst>
                                </p:cTn>
                              </p:par>
                              <p:par>
                                <p:cTn id="99" presetID="10" presetClass="entr" presetSubtype="0" fill="hold" grpId="0" nodeType="withEffect">
                                  <p:stCondLst>
                                    <p:cond delay="0"/>
                                  </p:stCondLst>
                                  <p:childTnLst>
                                    <p:set>
                                      <p:cBhvr>
                                        <p:cTn id="100" dur="1" fill="hold">
                                          <p:stCondLst>
                                            <p:cond delay="0"/>
                                          </p:stCondLst>
                                        </p:cTn>
                                        <p:tgtEl>
                                          <p:spTgt spid="25"/>
                                        </p:tgtEl>
                                        <p:attrNameLst>
                                          <p:attrName>style.visibility</p:attrName>
                                        </p:attrNameLst>
                                      </p:cBhvr>
                                      <p:to>
                                        <p:strVal val="visible"/>
                                      </p:to>
                                    </p:set>
                                    <p:animEffect transition="in" filter="fade">
                                      <p:cBhvr>
                                        <p:cTn id="101" dur="500"/>
                                        <p:tgtEl>
                                          <p:spTgt spid="25"/>
                                        </p:tgtEl>
                                      </p:cBhvr>
                                    </p:animEffect>
                                  </p:childTnLst>
                                </p:cTn>
                              </p:par>
                              <p:par>
                                <p:cTn id="102" presetID="10" presetClass="entr" presetSubtype="0" fill="hold" grpId="0" nodeType="withEffect">
                                  <p:stCondLst>
                                    <p:cond delay="0"/>
                                  </p:stCondLst>
                                  <p:childTnLst>
                                    <p:set>
                                      <p:cBhvr>
                                        <p:cTn id="103" dur="1" fill="hold">
                                          <p:stCondLst>
                                            <p:cond delay="0"/>
                                          </p:stCondLst>
                                        </p:cTn>
                                        <p:tgtEl>
                                          <p:spTgt spid="26"/>
                                        </p:tgtEl>
                                        <p:attrNameLst>
                                          <p:attrName>style.visibility</p:attrName>
                                        </p:attrNameLst>
                                      </p:cBhvr>
                                      <p:to>
                                        <p:strVal val="visible"/>
                                      </p:to>
                                    </p:set>
                                    <p:animEffect transition="in" filter="fade">
                                      <p:cBhvr>
                                        <p:cTn id="104" dur="500"/>
                                        <p:tgtEl>
                                          <p:spTgt spid="26"/>
                                        </p:tgtEl>
                                      </p:cBhvr>
                                    </p:animEffect>
                                  </p:childTnLst>
                                </p:cTn>
                              </p:par>
                              <p:par>
                                <p:cTn id="105" presetID="10" presetClass="entr" presetSubtype="0" fill="hold" grpId="0" nodeType="withEffect">
                                  <p:stCondLst>
                                    <p:cond delay="0"/>
                                  </p:stCondLst>
                                  <p:childTnLst>
                                    <p:set>
                                      <p:cBhvr>
                                        <p:cTn id="106" dur="1" fill="hold">
                                          <p:stCondLst>
                                            <p:cond delay="0"/>
                                          </p:stCondLst>
                                        </p:cTn>
                                        <p:tgtEl>
                                          <p:spTgt spid="27"/>
                                        </p:tgtEl>
                                        <p:attrNameLst>
                                          <p:attrName>style.visibility</p:attrName>
                                        </p:attrNameLst>
                                      </p:cBhvr>
                                      <p:to>
                                        <p:strVal val="visible"/>
                                      </p:to>
                                    </p:set>
                                    <p:animEffect transition="in" filter="fade">
                                      <p:cBhvr>
                                        <p:cTn id="107" dur="500"/>
                                        <p:tgtEl>
                                          <p:spTgt spid="27"/>
                                        </p:tgtEl>
                                      </p:cBhvr>
                                    </p:animEffect>
                                  </p:childTnLst>
                                </p:cTn>
                              </p:par>
                              <p:par>
                                <p:cTn id="108" presetID="10" presetClass="entr" presetSubtype="0" fill="hold" grpId="0" nodeType="withEffect">
                                  <p:stCondLst>
                                    <p:cond delay="0"/>
                                  </p:stCondLst>
                                  <p:childTnLst>
                                    <p:set>
                                      <p:cBhvr>
                                        <p:cTn id="109" dur="1" fill="hold">
                                          <p:stCondLst>
                                            <p:cond delay="0"/>
                                          </p:stCondLst>
                                        </p:cTn>
                                        <p:tgtEl>
                                          <p:spTgt spid="28"/>
                                        </p:tgtEl>
                                        <p:attrNameLst>
                                          <p:attrName>style.visibility</p:attrName>
                                        </p:attrNameLst>
                                      </p:cBhvr>
                                      <p:to>
                                        <p:strVal val="visible"/>
                                      </p:to>
                                    </p:set>
                                    <p:animEffect transition="in" filter="fade">
                                      <p:cBhvr>
                                        <p:cTn id="110" dur="500"/>
                                        <p:tgtEl>
                                          <p:spTgt spid="28"/>
                                        </p:tgtEl>
                                      </p:cBhvr>
                                    </p:animEffect>
                                  </p:childTnLst>
                                </p:cTn>
                              </p:par>
                              <p:par>
                                <p:cTn id="111" presetID="10" presetClass="entr" presetSubtype="0" fill="hold" grpId="0" nodeType="withEffect">
                                  <p:stCondLst>
                                    <p:cond delay="0"/>
                                  </p:stCondLst>
                                  <p:childTnLst>
                                    <p:set>
                                      <p:cBhvr>
                                        <p:cTn id="112" dur="1" fill="hold">
                                          <p:stCondLst>
                                            <p:cond delay="0"/>
                                          </p:stCondLst>
                                        </p:cTn>
                                        <p:tgtEl>
                                          <p:spTgt spid="50"/>
                                        </p:tgtEl>
                                        <p:attrNameLst>
                                          <p:attrName>style.visibility</p:attrName>
                                        </p:attrNameLst>
                                      </p:cBhvr>
                                      <p:to>
                                        <p:strVal val="visible"/>
                                      </p:to>
                                    </p:set>
                                    <p:animEffect transition="in" filter="fade">
                                      <p:cBhvr>
                                        <p:cTn id="113" dur="500"/>
                                        <p:tgtEl>
                                          <p:spTgt spid="50"/>
                                        </p:tgtEl>
                                      </p:cBhvr>
                                    </p:animEffect>
                                  </p:childTnLst>
                                </p:cTn>
                              </p:par>
                            </p:childTnLst>
                          </p:cTn>
                        </p:par>
                      </p:childTnLst>
                    </p:cTn>
                  </p:par>
                  <p:par>
                    <p:cTn id="114" fill="hold">
                      <p:stCondLst>
                        <p:cond delay="indefinite"/>
                      </p:stCondLst>
                      <p:childTnLst>
                        <p:par>
                          <p:cTn id="115" fill="hold">
                            <p:stCondLst>
                              <p:cond delay="0"/>
                            </p:stCondLst>
                            <p:childTnLst>
                              <p:par>
                                <p:cTn id="116" presetID="10" presetClass="entr" presetSubtype="0" fill="hold" grpId="0" nodeType="clickEffect">
                                  <p:stCondLst>
                                    <p:cond delay="0"/>
                                  </p:stCondLst>
                                  <p:childTnLst>
                                    <p:set>
                                      <p:cBhvr>
                                        <p:cTn id="117" dur="1" fill="hold">
                                          <p:stCondLst>
                                            <p:cond delay="0"/>
                                          </p:stCondLst>
                                        </p:cTn>
                                        <p:tgtEl>
                                          <p:spTgt spid="29"/>
                                        </p:tgtEl>
                                        <p:attrNameLst>
                                          <p:attrName>style.visibility</p:attrName>
                                        </p:attrNameLst>
                                      </p:cBhvr>
                                      <p:to>
                                        <p:strVal val="visible"/>
                                      </p:to>
                                    </p:set>
                                    <p:animEffect transition="in" filter="fade">
                                      <p:cBhvr>
                                        <p:cTn id="118" dur="500"/>
                                        <p:tgtEl>
                                          <p:spTgt spid="29"/>
                                        </p:tgtEl>
                                      </p:cBhvr>
                                    </p:animEffect>
                                  </p:childTnLst>
                                </p:cTn>
                              </p:par>
                              <p:par>
                                <p:cTn id="119" presetID="10" presetClass="entr" presetSubtype="0" fill="hold" grpId="0" nodeType="withEffect">
                                  <p:stCondLst>
                                    <p:cond delay="0"/>
                                  </p:stCondLst>
                                  <p:childTnLst>
                                    <p:set>
                                      <p:cBhvr>
                                        <p:cTn id="120" dur="1" fill="hold">
                                          <p:stCondLst>
                                            <p:cond delay="0"/>
                                          </p:stCondLst>
                                        </p:cTn>
                                        <p:tgtEl>
                                          <p:spTgt spid="30"/>
                                        </p:tgtEl>
                                        <p:attrNameLst>
                                          <p:attrName>style.visibility</p:attrName>
                                        </p:attrNameLst>
                                      </p:cBhvr>
                                      <p:to>
                                        <p:strVal val="visible"/>
                                      </p:to>
                                    </p:set>
                                    <p:animEffect transition="in" filter="fade">
                                      <p:cBhvr>
                                        <p:cTn id="121" dur="500"/>
                                        <p:tgtEl>
                                          <p:spTgt spid="30"/>
                                        </p:tgtEl>
                                      </p:cBhvr>
                                    </p:animEffect>
                                  </p:childTnLst>
                                </p:cTn>
                              </p:par>
                              <p:par>
                                <p:cTn id="122" presetID="10" presetClass="entr" presetSubtype="0" fill="hold" grpId="0" nodeType="withEffect">
                                  <p:stCondLst>
                                    <p:cond delay="0"/>
                                  </p:stCondLst>
                                  <p:childTnLst>
                                    <p:set>
                                      <p:cBhvr>
                                        <p:cTn id="123" dur="1" fill="hold">
                                          <p:stCondLst>
                                            <p:cond delay="0"/>
                                          </p:stCondLst>
                                        </p:cTn>
                                        <p:tgtEl>
                                          <p:spTgt spid="31"/>
                                        </p:tgtEl>
                                        <p:attrNameLst>
                                          <p:attrName>style.visibility</p:attrName>
                                        </p:attrNameLst>
                                      </p:cBhvr>
                                      <p:to>
                                        <p:strVal val="visible"/>
                                      </p:to>
                                    </p:set>
                                    <p:animEffect transition="in" filter="fade">
                                      <p:cBhvr>
                                        <p:cTn id="124" dur="500"/>
                                        <p:tgtEl>
                                          <p:spTgt spid="31"/>
                                        </p:tgtEl>
                                      </p:cBhvr>
                                    </p:animEffect>
                                  </p:childTnLst>
                                </p:cTn>
                              </p:par>
                              <p:par>
                                <p:cTn id="125" presetID="10" presetClass="entr" presetSubtype="0" fill="hold" grpId="0" nodeType="withEffect">
                                  <p:stCondLst>
                                    <p:cond delay="0"/>
                                  </p:stCondLst>
                                  <p:childTnLst>
                                    <p:set>
                                      <p:cBhvr>
                                        <p:cTn id="126" dur="1" fill="hold">
                                          <p:stCondLst>
                                            <p:cond delay="0"/>
                                          </p:stCondLst>
                                        </p:cTn>
                                        <p:tgtEl>
                                          <p:spTgt spid="51"/>
                                        </p:tgtEl>
                                        <p:attrNameLst>
                                          <p:attrName>style.visibility</p:attrName>
                                        </p:attrNameLst>
                                      </p:cBhvr>
                                      <p:to>
                                        <p:strVal val="visible"/>
                                      </p:to>
                                    </p:set>
                                    <p:animEffect transition="in" filter="fade">
                                      <p:cBhvr>
                                        <p:cTn id="127" dur="500"/>
                                        <p:tgtEl>
                                          <p:spTgt spid="51"/>
                                        </p:tgtEl>
                                      </p:cBhvr>
                                    </p:animEffect>
                                  </p:childTnLst>
                                </p:cTn>
                              </p:par>
                            </p:childTnLst>
                          </p:cTn>
                        </p:par>
                      </p:childTnLst>
                    </p:cTn>
                  </p:par>
                  <p:par>
                    <p:cTn id="128" fill="hold">
                      <p:stCondLst>
                        <p:cond delay="indefinite"/>
                      </p:stCondLst>
                      <p:childTnLst>
                        <p:par>
                          <p:cTn id="129" fill="hold">
                            <p:stCondLst>
                              <p:cond delay="0"/>
                            </p:stCondLst>
                            <p:childTnLst>
                              <p:par>
                                <p:cTn id="130" presetID="10" presetClass="entr" presetSubtype="0" fill="hold" grpId="0" nodeType="clickEffect">
                                  <p:stCondLst>
                                    <p:cond delay="0"/>
                                  </p:stCondLst>
                                  <p:childTnLst>
                                    <p:set>
                                      <p:cBhvr>
                                        <p:cTn id="131" dur="1" fill="hold">
                                          <p:stCondLst>
                                            <p:cond delay="0"/>
                                          </p:stCondLst>
                                        </p:cTn>
                                        <p:tgtEl>
                                          <p:spTgt spid="52"/>
                                        </p:tgtEl>
                                        <p:attrNameLst>
                                          <p:attrName>style.visibility</p:attrName>
                                        </p:attrNameLst>
                                      </p:cBhvr>
                                      <p:to>
                                        <p:strVal val="visible"/>
                                      </p:to>
                                    </p:set>
                                    <p:animEffect transition="in" filter="fade">
                                      <p:cBhvr>
                                        <p:cTn id="132" dur="500"/>
                                        <p:tgtEl>
                                          <p:spTgt spid="52"/>
                                        </p:tgtEl>
                                      </p:cBhvr>
                                    </p:animEffect>
                                  </p:childTnLst>
                                </p:cTn>
                              </p:par>
                            </p:childTnLst>
                          </p:cTn>
                        </p:par>
                      </p:childTnLst>
                    </p:cTn>
                  </p:par>
                  <p:par>
                    <p:cTn id="133" fill="hold">
                      <p:stCondLst>
                        <p:cond delay="indefinite"/>
                      </p:stCondLst>
                      <p:childTnLst>
                        <p:par>
                          <p:cTn id="134" fill="hold">
                            <p:stCondLst>
                              <p:cond delay="0"/>
                            </p:stCondLst>
                            <p:childTnLst>
                              <p:par>
                                <p:cTn id="135" presetID="10" presetClass="entr" presetSubtype="0" fill="hold" grpId="0" nodeType="clickEffect">
                                  <p:stCondLst>
                                    <p:cond delay="0"/>
                                  </p:stCondLst>
                                  <p:childTnLst>
                                    <p:set>
                                      <p:cBhvr>
                                        <p:cTn id="136" dur="1" fill="hold">
                                          <p:stCondLst>
                                            <p:cond delay="0"/>
                                          </p:stCondLst>
                                        </p:cTn>
                                        <p:tgtEl>
                                          <p:spTgt spid="53"/>
                                        </p:tgtEl>
                                        <p:attrNameLst>
                                          <p:attrName>style.visibility</p:attrName>
                                        </p:attrNameLst>
                                      </p:cBhvr>
                                      <p:to>
                                        <p:strVal val="visible"/>
                                      </p:to>
                                    </p:set>
                                    <p:animEffect transition="in" filter="fade">
                                      <p:cBhvr>
                                        <p:cTn id="137"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p:bldP spid="46" grpId="0"/>
      <p:bldP spid="47" grpId="0"/>
      <p:bldP spid="48" grpId="0"/>
      <p:bldP spid="49" grpId="0"/>
      <p:bldP spid="50" grpId="0"/>
      <p:bldP spid="51" grpId="0"/>
      <p:bldP spid="52" grpId="0"/>
      <p:bldP spid="53"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F0524-3FB6-4008-8EF1-A374F2C8FA66}"/>
              </a:ext>
            </a:extLst>
          </p:cNvPr>
          <p:cNvSpPr>
            <a:spLocks noGrp="1"/>
          </p:cNvSpPr>
          <p:nvPr>
            <p:ph type="title"/>
          </p:nvPr>
        </p:nvSpPr>
        <p:spPr>
          <a:xfrm>
            <a:off x="288925" y="461219"/>
            <a:ext cx="8674100" cy="430887"/>
          </a:xfrm>
        </p:spPr>
        <p:txBody>
          <a:bodyPr/>
          <a:lstStyle/>
          <a:p>
            <a:r>
              <a:rPr lang="en-US" dirty="0"/>
              <a:t>Results – Support Vector Machine Regression Prediction</a:t>
            </a:r>
          </a:p>
        </p:txBody>
      </p:sp>
      <p:sp>
        <p:nvSpPr>
          <p:cNvPr id="3" name="Slide Number Placeholder 2">
            <a:extLst>
              <a:ext uri="{FF2B5EF4-FFF2-40B4-BE49-F238E27FC236}">
                <a16:creationId xmlns:a16="http://schemas.microsoft.com/office/drawing/2014/main" id="{AD43CAD1-67B5-4655-A645-41D2FFD995B4}"/>
              </a:ext>
            </a:extLst>
          </p:cNvPr>
          <p:cNvSpPr>
            <a:spLocks noGrp="1"/>
          </p:cNvSpPr>
          <p:nvPr>
            <p:ph type="sldNum" sz="quarter" idx="12"/>
          </p:nvPr>
        </p:nvSpPr>
        <p:spPr/>
        <p:txBody>
          <a:bodyPr/>
          <a:lstStyle/>
          <a:p>
            <a:fld id="{D2C46B30-1E6E-4EFB-A798-3E7E3624535A}" type="slidenum">
              <a:rPr lang="en-US" smtClean="0"/>
              <a:t>40</a:t>
            </a:fld>
            <a:endParaRPr lang="en-US" dirty="0"/>
          </a:p>
        </p:txBody>
      </p:sp>
      <p:graphicFrame>
        <p:nvGraphicFramePr>
          <p:cNvPr id="5" name="Table 4">
            <a:extLst>
              <a:ext uri="{FF2B5EF4-FFF2-40B4-BE49-F238E27FC236}">
                <a16:creationId xmlns:a16="http://schemas.microsoft.com/office/drawing/2014/main" id="{483D9273-3A56-402C-899F-D691CBB0EDA2}"/>
              </a:ext>
            </a:extLst>
          </p:cNvPr>
          <p:cNvGraphicFramePr>
            <a:graphicFrameLocks noGrp="1"/>
          </p:cNvGraphicFramePr>
          <p:nvPr>
            <p:extLst>
              <p:ext uri="{D42A27DB-BD31-4B8C-83A1-F6EECF244321}">
                <p14:modId xmlns:p14="http://schemas.microsoft.com/office/powerpoint/2010/main" val="4262558331"/>
              </p:ext>
            </p:extLst>
          </p:nvPr>
        </p:nvGraphicFramePr>
        <p:xfrm>
          <a:off x="288924" y="1875861"/>
          <a:ext cx="10117140" cy="4472325"/>
        </p:xfrm>
        <a:graphic>
          <a:graphicData uri="http://schemas.openxmlformats.org/drawingml/2006/table">
            <a:tbl>
              <a:tblPr firstRow="1" bandRow="1">
                <a:tableStyleId>{5C22544A-7EE6-4342-B048-85BDC9FD1C3A}</a:tableStyleId>
              </a:tblPr>
              <a:tblGrid>
                <a:gridCol w="1686190">
                  <a:extLst>
                    <a:ext uri="{9D8B030D-6E8A-4147-A177-3AD203B41FA5}">
                      <a16:colId xmlns:a16="http://schemas.microsoft.com/office/drawing/2014/main" val="680097496"/>
                    </a:ext>
                  </a:extLst>
                </a:gridCol>
                <a:gridCol w="1686190">
                  <a:extLst>
                    <a:ext uri="{9D8B030D-6E8A-4147-A177-3AD203B41FA5}">
                      <a16:colId xmlns:a16="http://schemas.microsoft.com/office/drawing/2014/main" val="1242979511"/>
                    </a:ext>
                  </a:extLst>
                </a:gridCol>
                <a:gridCol w="1686190">
                  <a:extLst>
                    <a:ext uri="{9D8B030D-6E8A-4147-A177-3AD203B41FA5}">
                      <a16:colId xmlns:a16="http://schemas.microsoft.com/office/drawing/2014/main" val="558097184"/>
                    </a:ext>
                  </a:extLst>
                </a:gridCol>
                <a:gridCol w="1686190">
                  <a:extLst>
                    <a:ext uri="{9D8B030D-6E8A-4147-A177-3AD203B41FA5}">
                      <a16:colId xmlns:a16="http://schemas.microsoft.com/office/drawing/2014/main" val="210709351"/>
                    </a:ext>
                  </a:extLst>
                </a:gridCol>
                <a:gridCol w="1686190">
                  <a:extLst>
                    <a:ext uri="{9D8B030D-6E8A-4147-A177-3AD203B41FA5}">
                      <a16:colId xmlns:a16="http://schemas.microsoft.com/office/drawing/2014/main" val="51222232"/>
                    </a:ext>
                  </a:extLst>
                </a:gridCol>
                <a:gridCol w="1686190">
                  <a:extLst>
                    <a:ext uri="{9D8B030D-6E8A-4147-A177-3AD203B41FA5}">
                      <a16:colId xmlns:a16="http://schemas.microsoft.com/office/drawing/2014/main" val="655926181"/>
                    </a:ext>
                  </a:extLst>
                </a:gridCol>
              </a:tblGrid>
              <a:tr h="406575">
                <a:tc>
                  <a:txBody>
                    <a:bodyPr/>
                    <a:lstStyle/>
                    <a:p>
                      <a:r>
                        <a:rPr lang="en-CA" sz="1600" b="1" i="0" u="none" dirty="0" err="1">
                          <a:latin typeface="Calibri" panose="020F0502020204030204" pitchFamily="34" charset="0"/>
                          <a:cs typeface="Calibri" panose="020F0502020204030204" pitchFamily="34" charset="0"/>
                        </a:rPr>
                        <a:t>TotaAnnReturn</a:t>
                      </a:r>
                      <a:endParaRPr lang="en-CA" sz="1600" b="1" i="0" u="none" dirty="0">
                        <a:latin typeface="Calibri" panose="020F0502020204030204" pitchFamily="34" charset="0"/>
                        <a:cs typeface="Calibri" panose="020F0502020204030204" pitchFamily="34" charset="0"/>
                      </a:endParaRPr>
                    </a:p>
                  </a:txBody>
                  <a:tcPr>
                    <a:solidFill>
                      <a:schemeClr val="accent1">
                        <a:lumMod val="50000"/>
                      </a:schemeClr>
                    </a:solidFill>
                  </a:tcPr>
                </a:tc>
                <a:tc>
                  <a:txBody>
                    <a:bodyPr/>
                    <a:lstStyle/>
                    <a:p>
                      <a:r>
                        <a:rPr lang="en-CA" sz="1600" b="1" i="0" u="none" dirty="0">
                          <a:latin typeface="Calibri" panose="020F0502020204030204" pitchFamily="34" charset="0"/>
                          <a:cs typeface="Calibri" panose="020F0502020204030204" pitchFamily="34" charset="0"/>
                        </a:rPr>
                        <a:t>CAGR</a:t>
                      </a:r>
                    </a:p>
                  </a:txBody>
                  <a:tcPr>
                    <a:solidFill>
                      <a:schemeClr val="accent1">
                        <a:lumMod val="50000"/>
                      </a:schemeClr>
                    </a:solidFill>
                  </a:tcPr>
                </a:tc>
                <a:tc>
                  <a:txBody>
                    <a:bodyPr/>
                    <a:lstStyle/>
                    <a:p>
                      <a:r>
                        <a:rPr lang="en-CA" sz="1600" b="1" i="0" u="none" dirty="0">
                          <a:latin typeface="Calibri" panose="020F0502020204030204" pitchFamily="34" charset="0"/>
                          <a:cs typeface="Calibri" panose="020F0502020204030204" pitchFamily="34" charset="0"/>
                        </a:rPr>
                        <a:t>Sharpe Ratio</a:t>
                      </a:r>
                    </a:p>
                  </a:txBody>
                  <a:tcPr>
                    <a:solidFill>
                      <a:schemeClr val="accent1">
                        <a:lumMod val="50000"/>
                      </a:schemeClr>
                    </a:solidFill>
                  </a:tcPr>
                </a:tc>
                <a:tc>
                  <a:txBody>
                    <a:bodyPr/>
                    <a:lstStyle/>
                    <a:p>
                      <a:r>
                        <a:rPr lang="en-CA" sz="1600" b="1" i="0" u="none" dirty="0" err="1">
                          <a:latin typeface="Calibri" panose="020F0502020204030204" pitchFamily="34" charset="0"/>
                          <a:cs typeface="Calibri" panose="020F0502020204030204" pitchFamily="34" charset="0"/>
                        </a:rPr>
                        <a:t>Aperiods</a:t>
                      </a:r>
                      <a:endParaRPr lang="en-CA" sz="1600" b="1" i="0" u="none" dirty="0">
                        <a:latin typeface="Calibri" panose="020F0502020204030204" pitchFamily="34" charset="0"/>
                        <a:cs typeface="Calibri" panose="020F0502020204030204" pitchFamily="34" charset="0"/>
                      </a:endParaRPr>
                    </a:p>
                  </a:txBody>
                  <a:tcPr>
                    <a:solidFill>
                      <a:schemeClr val="accent1">
                        <a:lumMod val="50000"/>
                      </a:schemeClr>
                    </a:solidFill>
                  </a:tcPr>
                </a:tc>
                <a:tc>
                  <a:txBody>
                    <a:bodyPr/>
                    <a:lstStyle/>
                    <a:p>
                      <a:r>
                        <a:rPr lang="en-CA" sz="1600" b="1" i="0" u="none" dirty="0" err="1">
                          <a:latin typeface="Calibri" panose="020F0502020204030204" pitchFamily="34" charset="0"/>
                          <a:cs typeface="Calibri" panose="020F0502020204030204" pitchFamily="34" charset="0"/>
                        </a:rPr>
                        <a:t>Bperiods</a:t>
                      </a:r>
                      <a:endParaRPr lang="en-CA" sz="1600" b="1" i="0" u="none" dirty="0">
                        <a:latin typeface="Calibri" panose="020F0502020204030204" pitchFamily="34" charset="0"/>
                        <a:cs typeface="Calibri" panose="020F0502020204030204" pitchFamily="34" charset="0"/>
                      </a:endParaRPr>
                    </a:p>
                  </a:txBody>
                  <a:tcPr>
                    <a:solidFill>
                      <a:schemeClr val="accent1">
                        <a:lumMod val="50000"/>
                      </a:schemeClr>
                    </a:solidFill>
                  </a:tcPr>
                </a:tc>
                <a:tc>
                  <a:txBody>
                    <a:bodyPr/>
                    <a:lstStyle/>
                    <a:p>
                      <a:r>
                        <a:rPr lang="en-CA" sz="1600" b="1" i="0" u="none" dirty="0" err="1">
                          <a:latin typeface="Calibri" panose="020F0502020204030204" pitchFamily="34" charset="0"/>
                          <a:cs typeface="Calibri" panose="020F0502020204030204" pitchFamily="34" charset="0"/>
                        </a:rPr>
                        <a:t>Speriods</a:t>
                      </a:r>
                      <a:endParaRPr lang="en-CA" sz="1600" b="1" i="0" u="none" dirty="0">
                        <a:latin typeface="Calibri" panose="020F0502020204030204" pitchFamily="34" charset="0"/>
                        <a:cs typeface="Calibri" panose="020F0502020204030204" pitchFamily="34" charset="0"/>
                      </a:endParaRPr>
                    </a:p>
                  </a:txBody>
                  <a:tcPr>
                    <a:solidFill>
                      <a:schemeClr val="accent1">
                        <a:lumMod val="50000"/>
                      </a:schemeClr>
                    </a:solidFill>
                  </a:tcPr>
                </a:tc>
                <a:extLst>
                  <a:ext uri="{0D108BD9-81ED-4DB2-BD59-A6C34878D82A}">
                    <a16:rowId xmlns:a16="http://schemas.microsoft.com/office/drawing/2014/main" val="586172539"/>
                  </a:ext>
                </a:extLst>
              </a:tr>
              <a:tr h="406575">
                <a:tc>
                  <a:txBody>
                    <a:bodyPr/>
                    <a:lstStyle/>
                    <a:p>
                      <a:pPr marL="0" algn="r" defTabSz="914400" rtl="0" eaLnBrk="1" fontAlgn="b" latinLnBrk="0" hangingPunct="1"/>
                      <a:r>
                        <a:rPr lang="en-CA" sz="1600" b="0" i="0" u="none" strike="noStrike" kern="1200" dirty="0">
                          <a:solidFill>
                            <a:srgbClr val="000000"/>
                          </a:solidFill>
                          <a:effectLst/>
                          <a:latin typeface="Calibri" panose="020F0502020204030204" pitchFamily="34" charset="0"/>
                          <a:ea typeface="+mn-ea"/>
                          <a:cs typeface="+mn-cs"/>
                        </a:rPr>
                        <a:t>52.38494</a:t>
                      </a:r>
                    </a:p>
                  </a:txBody>
                  <a:tcPr marL="6350" marR="6350" marT="6350" marB="0" anchor="b"/>
                </a:tc>
                <a:tc>
                  <a:txBody>
                    <a:bodyPr/>
                    <a:lstStyle/>
                    <a:p>
                      <a:pPr marL="0" algn="r" defTabSz="914400" rtl="0" eaLnBrk="1" fontAlgn="b" latinLnBrk="0" hangingPunct="1"/>
                      <a:r>
                        <a:rPr lang="en-CA" sz="1600" b="0" i="0" u="none" strike="noStrike" kern="1200">
                          <a:solidFill>
                            <a:srgbClr val="000000"/>
                          </a:solidFill>
                          <a:effectLst/>
                          <a:latin typeface="Calibri" panose="020F0502020204030204" pitchFamily="34" charset="0"/>
                          <a:ea typeface="+mn-ea"/>
                          <a:cs typeface="+mn-cs"/>
                        </a:rPr>
                        <a:t>23.7</a:t>
                      </a:r>
                    </a:p>
                  </a:txBody>
                  <a:tcPr marL="6350" marR="6350" marT="6350" marB="0" anchor="b"/>
                </a:tc>
                <a:tc>
                  <a:txBody>
                    <a:bodyPr/>
                    <a:lstStyle/>
                    <a:p>
                      <a:pPr marL="0" algn="r" defTabSz="914400" rtl="0" eaLnBrk="1" fontAlgn="b" latinLnBrk="0" hangingPunct="1"/>
                      <a:r>
                        <a:rPr lang="en-CA" sz="1600" b="0" i="0" u="none" strike="noStrike" kern="1200">
                          <a:solidFill>
                            <a:srgbClr val="000000"/>
                          </a:solidFill>
                          <a:effectLst/>
                          <a:latin typeface="Calibri" panose="020F0502020204030204" pitchFamily="34" charset="0"/>
                          <a:ea typeface="+mn-ea"/>
                          <a:cs typeface="+mn-cs"/>
                        </a:rPr>
                        <a:t>1.61</a:t>
                      </a:r>
                    </a:p>
                  </a:txBody>
                  <a:tcPr marL="6350" marR="6350" marT="6350" marB="0" anchor="b"/>
                </a:tc>
                <a:tc>
                  <a:txBody>
                    <a:bodyPr/>
                    <a:lstStyle/>
                    <a:p>
                      <a:pPr marL="0" algn="r" defTabSz="914400" rtl="0" eaLnBrk="1" fontAlgn="b" latinLnBrk="0" hangingPunct="1"/>
                      <a:r>
                        <a:rPr lang="en-CA" sz="1600" b="0" i="0" u="none" strike="noStrike" kern="1200">
                          <a:solidFill>
                            <a:srgbClr val="000000"/>
                          </a:solidFill>
                          <a:effectLst/>
                          <a:latin typeface="Calibri" panose="020F0502020204030204" pitchFamily="34" charset="0"/>
                          <a:ea typeface="+mn-ea"/>
                          <a:cs typeface="+mn-cs"/>
                        </a:rPr>
                        <a:t>10</a:t>
                      </a:r>
                    </a:p>
                  </a:txBody>
                  <a:tcPr marL="6350" marR="6350" marT="6350" marB="0" anchor="b"/>
                </a:tc>
                <a:tc>
                  <a:txBody>
                    <a:bodyPr/>
                    <a:lstStyle/>
                    <a:p>
                      <a:pPr marL="0" algn="r" defTabSz="914400" rtl="0" eaLnBrk="1" fontAlgn="b" latinLnBrk="0" hangingPunct="1"/>
                      <a:r>
                        <a:rPr lang="en-CA" sz="1600" b="0" i="0" u="none" strike="noStrike" kern="1200">
                          <a:solidFill>
                            <a:srgbClr val="000000"/>
                          </a:solidFill>
                          <a:effectLst/>
                          <a:latin typeface="Calibri" panose="020F0502020204030204" pitchFamily="34" charset="0"/>
                          <a:ea typeface="+mn-ea"/>
                          <a:cs typeface="+mn-cs"/>
                        </a:rPr>
                        <a:t>10</a:t>
                      </a:r>
                    </a:p>
                  </a:txBody>
                  <a:tcPr marL="6350" marR="6350" marT="6350" marB="0" anchor="b"/>
                </a:tc>
                <a:tc>
                  <a:txBody>
                    <a:bodyPr/>
                    <a:lstStyle/>
                    <a:p>
                      <a:pPr marL="0" algn="r" defTabSz="914400" rtl="0" eaLnBrk="1" fontAlgn="b" latinLnBrk="0" hangingPunct="1"/>
                      <a:r>
                        <a:rPr lang="en-CA" sz="1600" b="0" i="0" u="none" strike="noStrike" kern="1200">
                          <a:solidFill>
                            <a:srgbClr val="000000"/>
                          </a:solidFill>
                          <a:effectLst/>
                          <a:latin typeface="Calibri" panose="020F0502020204030204" pitchFamily="34" charset="0"/>
                          <a:ea typeface="+mn-ea"/>
                          <a:cs typeface="+mn-cs"/>
                        </a:rPr>
                        <a:t>25</a:t>
                      </a:r>
                    </a:p>
                  </a:txBody>
                  <a:tcPr marL="6350" marR="6350" marT="6350" marB="0" anchor="b"/>
                </a:tc>
                <a:extLst>
                  <a:ext uri="{0D108BD9-81ED-4DB2-BD59-A6C34878D82A}">
                    <a16:rowId xmlns:a16="http://schemas.microsoft.com/office/drawing/2014/main" val="684439890"/>
                  </a:ext>
                </a:extLst>
              </a:tr>
              <a:tr h="406575">
                <a:tc>
                  <a:txBody>
                    <a:bodyPr/>
                    <a:lstStyle/>
                    <a:p>
                      <a:pPr marL="0" algn="r" defTabSz="914400" rtl="0" eaLnBrk="1" fontAlgn="b" latinLnBrk="0" hangingPunct="1"/>
                      <a:r>
                        <a:rPr lang="en-CA" sz="1600" b="0" i="0" u="none" strike="noStrike" kern="1200">
                          <a:solidFill>
                            <a:srgbClr val="000000"/>
                          </a:solidFill>
                          <a:effectLst/>
                          <a:latin typeface="Calibri" panose="020F0502020204030204" pitchFamily="34" charset="0"/>
                          <a:ea typeface="+mn-ea"/>
                          <a:cs typeface="+mn-cs"/>
                        </a:rPr>
                        <a:t>51.16588</a:t>
                      </a:r>
                    </a:p>
                  </a:txBody>
                  <a:tcPr marL="6350" marR="6350" marT="6350" marB="0" anchor="b"/>
                </a:tc>
                <a:tc>
                  <a:txBody>
                    <a:bodyPr/>
                    <a:lstStyle/>
                    <a:p>
                      <a:pPr marL="0" algn="r" defTabSz="914400" rtl="0" eaLnBrk="1" fontAlgn="b" latinLnBrk="0" hangingPunct="1"/>
                      <a:r>
                        <a:rPr lang="en-CA" sz="1600" b="0" i="0" u="none" strike="noStrike" kern="1200">
                          <a:solidFill>
                            <a:srgbClr val="000000"/>
                          </a:solidFill>
                          <a:effectLst/>
                          <a:latin typeface="Calibri" panose="020F0502020204030204" pitchFamily="34" charset="0"/>
                          <a:ea typeface="+mn-ea"/>
                          <a:cs typeface="+mn-cs"/>
                        </a:rPr>
                        <a:t>23.39</a:t>
                      </a:r>
                    </a:p>
                  </a:txBody>
                  <a:tcPr marL="6350" marR="6350" marT="6350" marB="0" anchor="b"/>
                </a:tc>
                <a:tc>
                  <a:txBody>
                    <a:bodyPr/>
                    <a:lstStyle/>
                    <a:p>
                      <a:pPr marL="0" algn="r" defTabSz="914400" rtl="0" eaLnBrk="1" fontAlgn="b" latinLnBrk="0" hangingPunct="1"/>
                      <a:r>
                        <a:rPr lang="en-CA" sz="1600" b="0" i="0" u="none" strike="noStrike" kern="1200">
                          <a:solidFill>
                            <a:srgbClr val="000000"/>
                          </a:solidFill>
                          <a:effectLst/>
                          <a:latin typeface="Calibri" panose="020F0502020204030204" pitchFamily="34" charset="0"/>
                          <a:ea typeface="+mn-ea"/>
                          <a:cs typeface="+mn-cs"/>
                        </a:rPr>
                        <a:t>1.55</a:t>
                      </a:r>
                    </a:p>
                  </a:txBody>
                  <a:tcPr marL="6350" marR="6350" marT="6350" marB="0" anchor="b"/>
                </a:tc>
                <a:tc>
                  <a:txBody>
                    <a:bodyPr/>
                    <a:lstStyle/>
                    <a:p>
                      <a:pPr marL="0" algn="r" defTabSz="914400" rtl="0" eaLnBrk="1" fontAlgn="b" latinLnBrk="0" hangingPunct="1"/>
                      <a:r>
                        <a:rPr lang="en-CA" sz="1600" b="0" i="0" u="none" strike="noStrike" kern="1200">
                          <a:solidFill>
                            <a:srgbClr val="000000"/>
                          </a:solidFill>
                          <a:effectLst/>
                          <a:latin typeface="Calibri" panose="020F0502020204030204" pitchFamily="34" charset="0"/>
                          <a:ea typeface="+mn-ea"/>
                          <a:cs typeface="+mn-cs"/>
                        </a:rPr>
                        <a:t>10</a:t>
                      </a:r>
                    </a:p>
                  </a:txBody>
                  <a:tcPr marL="6350" marR="6350" marT="6350" marB="0" anchor="b"/>
                </a:tc>
                <a:tc>
                  <a:txBody>
                    <a:bodyPr/>
                    <a:lstStyle/>
                    <a:p>
                      <a:pPr marL="0" algn="r" defTabSz="914400" rtl="0" eaLnBrk="1" fontAlgn="b" latinLnBrk="0" hangingPunct="1"/>
                      <a:r>
                        <a:rPr lang="en-CA" sz="1600" b="0" i="0" u="none" strike="noStrike" kern="1200">
                          <a:solidFill>
                            <a:srgbClr val="000000"/>
                          </a:solidFill>
                          <a:effectLst/>
                          <a:latin typeface="Calibri" panose="020F0502020204030204" pitchFamily="34" charset="0"/>
                          <a:ea typeface="+mn-ea"/>
                          <a:cs typeface="+mn-cs"/>
                        </a:rPr>
                        <a:t>40</a:t>
                      </a:r>
                    </a:p>
                  </a:txBody>
                  <a:tcPr marL="6350" marR="6350" marT="6350" marB="0" anchor="b"/>
                </a:tc>
                <a:tc>
                  <a:txBody>
                    <a:bodyPr/>
                    <a:lstStyle/>
                    <a:p>
                      <a:pPr marL="0" algn="r" defTabSz="914400" rtl="0" eaLnBrk="1" fontAlgn="b" latinLnBrk="0" hangingPunct="1"/>
                      <a:r>
                        <a:rPr lang="en-CA" sz="1600" b="0" i="0" u="none" strike="noStrike" kern="1200">
                          <a:solidFill>
                            <a:srgbClr val="000000"/>
                          </a:solidFill>
                          <a:effectLst/>
                          <a:latin typeface="Calibri" panose="020F0502020204030204" pitchFamily="34" charset="0"/>
                          <a:ea typeface="+mn-ea"/>
                          <a:cs typeface="+mn-cs"/>
                        </a:rPr>
                        <a:t>35</a:t>
                      </a:r>
                    </a:p>
                  </a:txBody>
                  <a:tcPr marL="6350" marR="6350" marT="6350" marB="0" anchor="b"/>
                </a:tc>
                <a:extLst>
                  <a:ext uri="{0D108BD9-81ED-4DB2-BD59-A6C34878D82A}">
                    <a16:rowId xmlns:a16="http://schemas.microsoft.com/office/drawing/2014/main" val="3303055297"/>
                  </a:ext>
                </a:extLst>
              </a:tr>
              <a:tr h="406575">
                <a:tc>
                  <a:txBody>
                    <a:bodyPr/>
                    <a:lstStyle/>
                    <a:p>
                      <a:pPr marL="0" algn="r" defTabSz="914400" rtl="0" eaLnBrk="1" fontAlgn="b" latinLnBrk="0" hangingPunct="1"/>
                      <a:r>
                        <a:rPr lang="en-CA" sz="1600" b="0" i="0" u="none" strike="noStrike" kern="1200">
                          <a:solidFill>
                            <a:srgbClr val="000000"/>
                          </a:solidFill>
                          <a:effectLst/>
                          <a:latin typeface="Calibri" panose="020F0502020204030204" pitchFamily="34" charset="0"/>
                          <a:ea typeface="+mn-ea"/>
                          <a:cs typeface="+mn-cs"/>
                        </a:rPr>
                        <a:t>51.16588</a:t>
                      </a:r>
                    </a:p>
                  </a:txBody>
                  <a:tcPr marL="6350" marR="6350" marT="6350" marB="0" anchor="b"/>
                </a:tc>
                <a:tc>
                  <a:txBody>
                    <a:bodyPr/>
                    <a:lstStyle/>
                    <a:p>
                      <a:pPr marL="0" algn="r" defTabSz="914400" rtl="0" eaLnBrk="1" fontAlgn="b" latinLnBrk="0" hangingPunct="1"/>
                      <a:r>
                        <a:rPr lang="en-CA" sz="1600" b="0" i="0" u="none" strike="noStrike" kern="1200">
                          <a:solidFill>
                            <a:srgbClr val="000000"/>
                          </a:solidFill>
                          <a:effectLst/>
                          <a:latin typeface="Calibri" panose="020F0502020204030204" pitchFamily="34" charset="0"/>
                          <a:ea typeface="+mn-ea"/>
                          <a:cs typeface="+mn-cs"/>
                        </a:rPr>
                        <a:t>23.39</a:t>
                      </a:r>
                    </a:p>
                  </a:txBody>
                  <a:tcPr marL="6350" marR="6350" marT="6350" marB="0" anchor="b"/>
                </a:tc>
                <a:tc>
                  <a:txBody>
                    <a:bodyPr/>
                    <a:lstStyle/>
                    <a:p>
                      <a:pPr marL="0" algn="r" defTabSz="914400" rtl="0" eaLnBrk="1" fontAlgn="b" latinLnBrk="0" hangingPunct="1"/>
                      <a:r>
                        <a:rPr lang="en-CA" sz="1600" b="0" i="0" u="none" strike="noStrike" kern="1200">
                          <a:solidFill>
                            <a:srgbClr val="000000"/>
                          </a:solidFill>
                          <a:effectLst/>
                          <a:latin typeface="Calibri" panose="020F0502020204030204" pitchFamily="34" charset="0"/>
                          <a:ea typeface="+mn-ea"/>
                          <a:cs typeface="+mn-cs"/>
                        </a:rPr>
                        <a:t>1.55</a:t>
                      </a:r>
                    </a:p>
                  </a:txBody>
                  <a:tcPr marL="6350" marR="6350" marT="6350" marB="0" anchor="b"/>
                </a:tc>
                <a:tc>
                  <a:txBody>
                    <a:bodyPr/>
                    <a:lstStyle/>
                    <a:p>
                      <a:pPr marL="0" algn="r" defTabSz="914400" rtl="0" eaLnBrk="1" fontAlgn="b" latinLnBrk="0" hangingPunct="1"/>
                      <a:r>
                        <a:rPr lang="en-CA" sz="1600" b="0" i="0" u="none" strike="noStrike" kern="1200">
                          <a:solidFill>
                            <a:srgbClr val="000000"/>
                          </a:solidFill>
                          <a:effectLst/>
                          <a:latin typeface="Calibri" panose="020F0502020204030204" pitchFamily="34" charset="0"/>
                          <a:ea typeface="+mn-ea"/>
                          <a:cs typeface="+mn-cs"/>
                        </a:rPr>
                        <a:t>40</a:t>
                      </a:r>
                    </a:p>
                  </a:txBody>
                  <a:tcPr marL="6350" marR="6350" marT="6350" marB="0" anchor="b"/>
                </a:tc>
                <a:tc>
                  <a:txBody>
                    <a:bodyPr/>
                    <a:lstStyle/>
                    <a:p>
                      <a:pPr marL="0" algn="r" defTabSz="914400" rtl="0" eaLnBrk="1" fontAlgn="b" latinLnBrk="0" hangingPunct="1"/>
                      <a:r>
                        <a:rPr lang="en-CA" sz="1600" b="0" i="0" u="none" strike="noStrike" kern="1200">
                          <a:solidFill>
                            <a:srgbClr val="000000"/>
                          </a:solidFill>
                          <a:effectLst/>
                          <a:latin typeface="Calibri" panose="020F0502020204030204" pitchFamily="34" charset="0"/>
                          <a:ea typeface="+mn-ea"/>
                          <a:cs typeface="+mn-cs"/>
                        </a:rPr>
                        <a:t>10</a:t>
                      </a:r>
                    </a:p>
                  </a:txBody>
                  <a:tcPr marL="6350" marR="6350" marT="6350" marB="0" anchor="b"/>
                </a:tc>
                <a:tc>
                  <a:txBody>
                    <a:bodyPr/>
                    <a:lstStyle/>
                    <a:p>
                      <a:pPr marL="0" algn="r" defTabSz="914400" rtl="0" eaLnBrk="1" fontAlgn="b" latinLnBrk="0" hangingPunct="1"/>
                      <a:r>
                        <a:rPr lang="en-CA" sz="1600" b="0" i="0" u="none" strike="noStrike" kern="1200">
                          <a:solidFill>
                            <a:srgbClr val="000000"/>
                          </a:solidFill>
                          <a:effectLst/>
                          <a:latin typeface="Calibri" panose="020F0502020204030204" pitchFamily="34" charset="0"/>
                          <a:ea typeface="+mn-ea"/>
                          <a:cs typeface="+mn-cs"/>
                        </a:rPr>
                        <a:t>35</a:t>
                      </a:r>
                    </a:p>
                  </a:txBody>
                  <a:tcPr marL="6350" marR="6350" marT="6350" marB="0" anchor="b"/>
                </a:tc>
                <a:extLst>
                  <a:ext uri="{0D108BD9-81ED-4DB2-BD59-A6C34878D82A}">
                    <a16:rowId xmlns:a16="http://schemas.microsoft.com/office/drawing/2014/main" val="3421863013"/>
                  </a:ext>
                </a:extLst>
              </a:tr>
              <a:tr h="406575">
                <a:tc>
                  <a:txBody>
                    <a:bodyPr/>
                    <a:lstStyle/>
                    <a:p>
                      <a:pPr marL="0" algn="r" defTabSz="914400" rtl="0" eaLnBrk="1" fontAlgn="b" latinLnBrk="0" hangingPunct="1"/>
                      <a:r>
                        <a:rPr lang="en-CA" sz="1600" b="0" i="0" u="none" strike="noStrike" kern="1200">
                          <a:solidFill>
                            <a:srgbClr val="000000"/>
                          </a:solidFill>
                          <a:effectLst/>
                          <a:latin typeface="Calibri" panose="020F0502020204030204" pitchFamily="34" charset="0"/>
                          <a:ea typeface="+mn-ea"/>
                          <a:cs typeface="+mn-cs"/>
                        </a:rPr>
                        <a:t>47.7654</a:t>
                      </a:r>
                    </a:p>
                  </a:txBody>
                  <a:tcPr marL="6350" marR="6350" marT="6350" marB="0" anchor="b"/>
                </a:tc>
                <a:tc>
                  <a:txBody>
                    <a:bodyPr/>
                    <a:lstStyle/>
                    <a:p>
                      <a:pPr marL="0" algn="r" defTabSz="914400" rtl="0" eaLnBrk="1" fontAlgn="b" latinLnBrk="0" hangingPunct="1"/>
                      <a:r>
                        <a:rPr lang="en-CA" sz="1600" b="0" i="0" u="none" strike="noStrike" kern="1200">
                          <a:solidFill>
                            <a:srgbClr val="000000"/>
                          </a:solidFill>
                          <a:effectLst/>
                          <a:latin typeface="Calibri" panose="020F0502020204030204" pitchFamily="34" charset="0"/>
                          <a:ea typeface="+mn-ea"/>
                          <a:cs typeface="+mn-cs"/>
                        </a:rPr>
                        <a:t>22.48</a:t>
                      </a:r>
                    </a:p>
                  </a:txBody>
                  <a:tcPr marL="6350" marR="6350" marT="6350" marB="0" anchor="b"/>
                </a:tc>
                <a:tc>
                  <a:txBody>
                    <a:bodyPr/>
                    <a:lstStyle/>
                    <a:p>
                      <a:pPr marL="0" algn="r" defTabSz="914400" rtl="0" eaLnBrk="1" fontAlgn="b" latinLnBrk="0" hangingPunct="1"/>
                      <a:r>
                        <a:rPr lang="en-CA" sz="1600" b="0" i="0" u="none" strike="noStrike" kern="1200" dirty="0">
                          <a:solidFill>
                            <a:srgbClr val="000000"/>
                          </a:solidFill>
                          <a:effectLst/>
                          <a:latin typeface="Calibri" panose="020F0502020204030204" pitchFamily="34" charset="0"/>
                          <a:ea typeface="+mn-ea"/>
                          <a:cs typeface="+mn-cs"/>
                        </a:rPr>
                        <a:t>1.55</a:t>
                      </a:r>
                    </a:p>
                  </a:txBody>
                  <a:tcPr marL="6350" marR="6350" marT="6350" marB="0" anchor="b"/>
                </a:tc>
                <a:tc>
                  <a:txBody>
                    <a:bodyPr/>
                    <a:lstStyle/>
                    <a:p>
                      <a:pPr marL="0" algn="r" defTabSz="914400" rtl="0" eaLnBrk="1" fontAlgn="b" latinLnBrk="0" hangingPunct="1"/>
                      <a:r>
                        <a:rPr lang="en-CA" sz="1600" b="0" i="0" u="none" strike="noStrike" kern="1200">
                          <a:solidFill>
                            <a:srgbClr val="000000"/>
                          </a:solidFill>
                          <a:effectLst/>
                          <a:latin typeface="Calibri" panose="020F0502020204030204" pitchFamily="34" charset="0"/>
                          <a:ea typeface="+mn-ea"/>
                          <a:cs typeface="+mn-cs"/>
                        </a:rPr>
                        <a:t>10</a:t>
                      </a:r>
                    </a:p>
                  </a:txBody>
                  <a:tcPr marL="6350" marR="6350" marT="6350" marB="0" anchor="b"/>
                </a:tc>
                <a:tc>
                  <a:txBody>
                    <a:bodyPr/>
                    <a:lstStyle/>
                    <a:p>
                      <a:pPr marL="0" algn="r" defTabSz="914400" rtl="0" eaLnBrk="1" fontAlgn="b" latinLnBrk="0" hangingPunct="1"/>
                      <a:r>
                        <a:rPr lang="en-CA" sz="1600" b="0" i="0" u="none" strike="noStrike" kern="1200">
                          <a:solidFill>
                            <a:srgbClr val="000000"/>
                          </a:solidFill>
                          <a:effectLst/>
                          <a:latin typeface="Calibri" panose="020F0502020204030204" pitchFamily="34" charset="0"/>
                          <a:ea typeface="+mn-ea"/>
                          <a:cs typeface="+mn-cs"/>
                        </a:rPr>
                        <a:t>10</a:t>
                      </a:r>
                    </a:p>
                  </a:txBody>
                  <a:tcPr marL="6350" marR="6350" marT="6350" marB="0" anchor="b"/>
                </a:tc>
                <a:tc>
                  <a:txBody>
                    <a:bodyPr/>
                    <a:lstStyle/>
                    <a:p>
                      <a:pPr marL="0" algn="r" defTabSz="914400" rtl="0" eaLnBrk="1" fontAlgn="b" latinLnBrk="0" hangingPunct="1"/>
                      <a:r>
                        <a:rPr lang="en-CA" sz="1600" b="0" i="0" u="none" strike="noStrike" kern="1200">
                          <a:solidFill>
                            <a:srgbClr val="000000"/>
                          </a:solidFill>
                          <a:effectLst/>
                          <a:latin typeface="Calibri" panose="020F0502020204030204" pitchFamily="34" charset="0"/>
                          <a:ea typeface="+mn-ea"/>
                          <a:cs typeface="+mn-cs"/>
                        </a:rPr>
                        <a:t>30</a:t>
                      </a:r>
                    </a:p>
                  </a:txBody>
                  <a:tcPr marL="6350" marR="6350" marT="6350" marB="0" anchor="b"/>
                </a:tc>
                <a:extLst>
                  <a:ext uri="{0D108BD9-81ED-4DB2-BD59-A6C34878D82A}">
                    <a16:rowId xmlns:a16="http://schemas.microsoft.com/office/drawing/2014/main" val="1055685187"/>
                  </a:ext>
                </a:extLst>
              </a:tr>
              <a:tr h="406575">
                <a:tc>
                  <a:txBody>
                    <a:bodyPr/>
                    <a:lstStyle/>
                    <a:p>
                      <a:pPr marL="0" algn="r" defTabSz="914400" rtl="0" eaLnBrk="1" fontAlgn="b" latinLnBrk="0" hangingPunct="1"/>
                      <a:r>
                        <a:rPr lang="en-CA" sz="1600" b="0" i="0" u="none" strike="noStrike" kern="1200">
                          <a:solidFill>
                            <a:srgbClr val="000000"/>
                          </a:solidFill>
                          <a:effectLst/>
                          <a:latin typeface="Calibri" panose="020F0502020204030204" pitchFamily="34" charset="0"/>
                          <a:ea typeface="+mn-ea"/>
                          <a:cs typeface="+mn-cs"/>
                        </a:rPr>
                        <a:t>49.07512</a:t>
                      </a:r>
                    </a:p>
                  </a:txBody>
                  <a:tcPr marL="6350" marR="6350" marT="6350" marB="0" anchor="b"/>
                </a:tc>
                <a:tc>
                  <a:txBody>
                    <a:bodyPr/>
                    <a:lstStyle/>
                    <a:p>
                      <a:pPr marL="0" algn="r" defTabSz="914400" rtl="0" eaLnBrk="1" fontAlgn="b" latinLnBrk="0" hangingPunct="1"/>
                      <a:r>
                        <a:rPr lang="en-CA" sz="1600" b="0" i="0" u="none" strike="noStrike" kern="1200">
                          <a:solidFill>
                            <a:srgbClr val="000000"/>
                          </a:solidFill>
                          <a:effectLst/>
                          <a:latin typeface="Calibri" panose="020F0502020204030204" pitchFamily="34" charset="0"/>
                          <a:ea typeface="+mn-ea"/>
                          <a:cs typeface="+mn-cs"/>
                        </a:rPr>
                        <a:t>22.84</a:t>
                      </a:r>
                    </a:p>
                  </a:txBody>
                  <a:tcPr marL="6350" marR="6350" marT="6350" marB="0" anchor="b"/>
                </a:tc>
                <a:tc>
                  <a:txBody>
                    <a:bodyPr/>
                    <a:lstStyle/>
                    <a:p>
                      <a:pPr marL="0" algn="r" defTabSz="914400" rtl="0" eaLnBrk="1" fontAlgn="b" latinLnBrk="0" hangingPunct="1"/>
                      <a:r>
                        <a:rPr lang="en-CA" sz="1600" b="0" i="0" u="none" strike="noStrike" kern="1200" dirty="0">
                          <a:solidFill>
                            <a:srgbClr val="000000"/>
                          </a:solidFill>
                          <a:effectLst/>
                          <a:latin typeface="Calibri" panose="020F0502020204030204" pitchFamily="34" charset="0"/>
                          <a:ea typeface="+mn-ea"/>
                          <a:cs typeface="+mn-cs"/>
                        </a:rPr>
                        <a:t>1.53</a:t>
                      </a:r>
                    </a:p>
                  </a:txBody>
                  <a:tcPr marL="6350" marR="6350" marT="6350" marB="0" anchor="b"/>
                </a:tc>
                <a:tc>
                  <a:txBody>
                    <a:bodyPr/>
                    <a:lstStyle/>
                    <a:p>
                      <a:pPr marL="0" algn="r" defTabSz="914400" rtl="0" eaLnBrk="1" fontAlgn="b" latinLnBrk="0" hangingPunct="1"/>
                      <a:r>
                        <a:rPr lang="en-CA" sz="1600" b="0" i="0" u="none" strike="noStrike" kern="1200">
                          <a:solidFill>
                            <a:srgbClr val="000000"/>
                          </a:solidFill>
                          <a:effectLst/>
                          <a:latin typeface="Calibri" panose="020F0502020204030204" pitchFamily="34" charset="0"/>
                          <a:ea typeface="+mn-ea"/>
                          <a:cs typeface="+mn-cs"/>
                        </a:rPr>
                        <a:t>10</a:t>
                      </a:r>
                    </a:p>
                  </a:txBody>
                  <a:tcPr marL="6350" marR="6350" marT="6350" marB="0" anchor="b"/>
                </a:tc>
                <a:tc>
                  <a:txBody>
                    <a:bodyPr/>
                    <a:lstStyle/>
                    <a:p>
                      <a:pPr marL="0" algn="r" defTabSz="914400" rtl="0" eaLnBrk="1" fontAlgn="b" latinLnBrk="0" hangingPunct="1"/>
                      <a:r>
                        <a:rPr lang="en-CA" sz="1600" b="0" i="0" u="none" strike="noStrike" kern="1200">
                          <a:solidFill>
                            <a:srgbClr val="000000"/>
                          </a:solidFill>
                          <a:effectLst/>
                          <a:latin typeface="Calibri" panose="020F0502020204030204" pitchFamily="34" charset="0"/>
                          <a:ea typeface="+mn-ea"/>
                          <a:cs typeface="+mn-cs"/>
                        </a:rPr>
                        <a:t>30</a:t>
                      </a:r>
                    </a:p>
                  </a:txBody>
                  <a:tcPr marL="6350" marR="6350" marT="6350" marB="0" anchor="b"/>
                </a:tc>
                <a:tc>
                  <a:txBody>
                    <a:bodyPr/>
                    <a:lstStyle/>
                    <a:p>
                      <a:pPr marL="0" algn="r" defTabSz="914400" rtl="0" eaLnBrk="1" fontAlgn="b" latinLnBrk="0" hangingPunct="1"/>
                      <a:r>
                        <a:rPr lang="en-CA" sz="1600" b="0" i="0" u="none" strike="noStrike" kern="1200">
                          <a:solidFill>
                            <a:srgbClr val="000000"/>
                          </a:solidFill>
                          <a:effectLst/>
                          <a:latin typeface="Calibri" panose="020F0502020204030204" pitchFamily="34" charset="0"/>
                          <a:ea typeface="+mn-ea"/>
                          <a:cs typeface="+mn-cs"/>
                        </a:rPr>
                        <a:t>25</a:t>
                      </a:r>
                    </a:p>
                  </a:txBody>
                  <a:tcPr marL="6350" marR="6350" marT="6350" marB="0" anchor="b"/>
                </a:tc>
                <a:extLst>
                  <a:ext uri="{0D108BD9-81ED-4DB2-BD59-A6C34878D82A}">
                    <a16:rowId xmlns:a16="http://schemas.microsoft.com/office/drawing/2014/main" val="3695485181"/>
                  </a:ext>
                </a:extLst>
              </a:tr>
              <a:tr h="406575">
                <a:tc>
                  <a:txBody>
                    <a:bodyPr/>
                    <a:lstStyle/>
                    <a:p>
                      <a:pPr marL="0" algn="r" defTabSz="914400" rtl="0" eaLnBrk="1" fontAlgn="b" latinLnBrk="0" hangingPunct="1"/>
                      <a:r>
                        <a:rPr lang="en-CA" sz="1600" b="0" i="0" u="none" strike="noStrike" kern="1200">
                          <a:solidFill>
                            <a:srgbClr val="000000"/>
                          </a:solidFill>
                          <a:effectLst/>
                          <a:latin typeface="Calibri" panose="020F0502020204030204" pitchFamily="34" charset="0"/>
                          <a:ea typeface="+mn-ea"/>
                          <a:cs typeface="+mn-cs"/>
                        </a:rPr>
                        <a:t>49.07512</a:t>
                      </a:r>
                    </a:p>
                  </a:txBody>
                  <a:tcPr marL="6350" marR="6350" marT="6350" marB="0" anchor="b"/>
                </a:tc>
                <a:tc>
                  <a:txBody>
                    <a:bodyPr/>
                    <a:lstStyle/>
                    <a:p>
                      <a:pPr marL="0" algn="r" defTabSz="914400" rtl="0" eaLnBrk="1" fontAlgn="b" latinLnBrk="0" hangingPunct="1"/>
                      <a:r>
                        <a:rPr lang="en-CA" sz="1600" b="0" i="0" u="none" strike="noStrike" kern="1200">
                          <a:solidFill>
                            <a:srgbClr val="000000"/>
                          </a:solidFill>
                          <a:effectLst/>
                          <a:latin typeface="Calibri" panose="020F0502020204030204" pitchFamily="34" charset="0"/>
                          <a:ea typeface="+mn-ea"/>
                          <a:cs typeface="+mn-cs"/>
                        </a:rPr>
                        <a:t>22.84</a:t>
                      </a:r>
                    </a:p>
                  </a:txBody>
                  <a:tcPr marL="6350" marR="6350" marT="6350" marB="0" anchor="b"/>
                </a:tc>
                <a:tc>
                  <a:txBody>
                    <a:bodyPr/>
                    <a:lstStyle/>
                    <a:p>
                      <a:pPr marL="0" algn="r" defTabSz="914400" rtl="0" eaLnBrk="1" fontAlgn="b" latinLnBrk="0" hangingPunct="1"/>
                      <a:r>
                        <a:rPr lang="en-CA" sz="1600" b="0" i="0" u="none" strike="noStrike" kern="1200">
                          <a:solidFill>
                            <a:srgbClr val="000000"/>
                          </a:solidFill>
                          <a:effectLst/>
                          <a:latin typeface="Calibri" panose="020F0502020204030204" pitchFamily="34" charset="0"/>
                          <a:ea typeface="+mn-ea"/>
                          <a:cs typeface="+mn-cs"/>
                        </a:rPr>
                        <a:t>1.53</a:t>
                      </a:r>
                    </a:p>
                  </a:txBody>
                  <a:tcPr marL="6350" marR="6350" marT="6350" marB="0" anchor="b"/>
                </a:tc>
                <a:tc>
                  <a:txBody>
                    <a:bodyPr/>
                    <a:lstStyle/>
                    <a:p>
                      <a:pPr marL="0" algn="r" defTabSz="914400" rtl="0" eaLnBrk="1" fontAlgn="b" latinLnBrk="0" hangingPunct="1"/>
                      <a:r>
                        <a:rPr lang="en-CA" sz="1600" b="0" i="0" u="none" strike="noStrike" kern="1200" dirty="0">
                          <a:solidFill>
                            <a:srgbClr val="000000"/>
                          </a:solidFill>
                          <a:effectLst/>
                          <a:latin typeface="Calibri" panose="020F0502020204030204" pitchFamily="34" charset="0"/>
                          <a:ea typeface="+mn-ea"/>
                          <a:cs typeface="+mn-cs"/>
                        </a:rPr>
                        <a:t>30</a:t>
                      </a:r>
                    </a:p>
                  </a:txBody>
                  <a:tcPr marL="6350" marR="6350" marT="6350" marB="0" anchor="b"/>
                </a:tc>
                <a:tc>
                  <a:txBody>
                    <a:bodyPr/>
                    <a:lstStyle/>
                    <a:p>
                      <a:pPr marL="0" algn="r" defTabSz="914400" rtl="0" eaLnBrk="1" fontAlgn="b" latinLnBrk="0" hangingPunct="1"/>
                      <a:r>
                        <a:rPr lang="en-CA" sz="1600" b="0" i="0" u="none" strike="noStrike" kern="1200">
                          <a:solidFill>
                            <a:srgbClr val="000000"/>
                          </a:solidFill>
                          <a:effectLst/>
                          <a:latin typeface="Calibri" panose="020F0502020204030204" pitchFamily="34" charset="0"/>
                          <a:ea typeface="+mn-ea"/>
                          <a:cs typeface="+mn-cs"/>
                        </a:rPr>
                        <a:t>10</a:t>
                      </a:r>
                    </a:p>
                  </a:txBody>
                  <a:tcPr marL="6350" marR="6350" marT="6350" marB="0" anchor="b"/>
                </a:tc>
                <a:tc>
                  <a:txBody>
                    <a:bodyPr/>
                    <a:lstStyle/>
                    <a:p>
                      <a:pPr marL="0" algn="r" defTabSz="914400" rtl="0" eaLnBrk="1" fontAlgn="b" latinLnBrk="0" hangingPunct="1"/>
                      <a:r>
                        <a:rPr lang="en-CA" sz="1600" b="0" i="0" u="none" strike="noStrike" kern="1200">
                          <a:solidFill>
                            <a:srgbClr val="000000"/>
                          </a:solidFill>
                          <a:effectLst/>
                          <a:latin typeface="Calibri" panose="020F0502020204030204" pitchFamily="34" charset="0"/>
                          <a:ea typeface="+mn-ea"/>
                          <a:cs typeface="+mn-cs"/>
                        </a:rPr>
                        <a:t>25</a:t>
                      </a:r>
                    </a:p>
                  </a:txBody>
                  <a:tcPr marL="6350" marR="6350" marT="6350" marB="0" anchor="b"/>
                </a:tc>
                <a:extLst>
                  <a:ext uri="{0D108BD9-81ED-4DB2-BD59-A6C34878D82A}">
                    <a16:rowId xmlns:a16="http://schemas.microsoft.com/office/drawing/2014/main" val="1019234433"/>
                  </a:ext>
                </a:extLst>
              </a:tr>
              <a:tr h="406575">
                <a:tc>
                  <a:txBody>
                    <a:bodyPr/>
                    <a:lstStyle/>
                    <a:p>
                      <a:pPr marL="0" algn="r" defTabSz="914400" rtl="0" eaLnBrk="1" fontAlgn="b" latinLnBrk="0" hangingPunct="1"/>
                      <a:r>
                        <a:rPr lang="en-CA" sz="1600" b="0" i="0" u="none" strike="noStrike" kern="1200">
                          <a:solidFill>
                            <a:srgbClr val="000000"/>
                          </a:solidFill>
                          <a:effectLst/>
                          <a:latin typeface="Calibri" panose="020F0502020204030204" pitchFamily="34" charset="0"/>
                          <a:ea typeface="+mn-ea"/>
                          <a:cs typeface="+mn-cs"/>
                        </a:rPr>
                        <a:t>47.38738</a:t>
                      </a:r>
                    </a:p>
                  </a:txBody>
                  <a:tcPr marL="6350" marR="6350" marT="6350" marB="0" anchor="b"/>
                </a:tc>
                <a:tc>
                  <a:txBody>
                    <a:bodyPr/>
                    <a:lstStyle/>
                    <a:p>
                      <a:pPr marL="0" algn="r" defTabSz="914400" rtl="0" eaLnBrk="1" fontAlgn="b" latinLnBrk="0" hangingPunct="1"/>
                      <a:r>
                        <a:rPr lang="en-CA" sz="1600" b="0" i="0" u="none" strike="noStrike" kern="1200">
                          <a:solidFill>
                            <a:srgbClr val="000000"/>
                          </a:solidFill>
                          <a:effectLst/>
                          <a:latin typeface="Calibri" panose="020F0502020204030204" pitchFamily="34" charset="0"/>
                          <a:ea typeface="+mn-ea"/>
                          <a:cs typeface="+mn-cs"/>
                        </a:rPr>
                        <a:t>22.38</a:t>
                      </a:r>
                    </a:p>
                  </a:txBody>
                  <a:tcPr marL="6350" marR="6350" marT="6350" marB="0" anchor="b"/>
                </a:tc>
                <a:tc>
                  <a:txBody>
                    <a:bodyPr/>
                    <a:lstStyle/>
                    <a:p>
                      <a:pPr marL="0" algn="r" defTabSz="914400" rtl="0" eaLnBrk="1" fontAlgn="b" latinLnBrk="0" hangingPunct="1"/>
                      <a:r>
                        <a:rPr lang="en-CA" sz="1600" b="0" i="0" u="none" strike="noStrike" kern="1200">
                          <a:solidFill>
                            <a:srgbClr val="000000"/>
                          </a:solidFill>
                          <a:effectLst/>
                          <a:latin typeface="Calibri" panose="020F0502020204030204" pitchFamily="34" charset="0"/>
                          <a:ea typeface="+mn-ea"/>
                          <a:cs typeface="+mn-cs"/>
                        </a:rPr>
                        <a:t>1.52</a:t>
                      </a:r>
                    </a:p>
                  </a:txBody>
                  <a:tcPr marL="6350" marR="6350" marT="6350" marB="0" anchor="b"/>
                </a:tc>
                <a:tc>
                  <a:txBody>
                    <a:bodyPr/>
                    <a:lstStyle/>
                    <a:p>
                      <a:pPr marL="0" algn="r" defTabSz="914400" rtl="0" eaLnBrk="1" fontAlgn="b" latinLnBrk="0" hangingPunct="1"/>
                      <a:r>
                        <a:rPr lang="en-CA" sz="1600" b="0" i="0" u="none" strike="noStrike" kern="1200">
                          <a:solidFill>
                            <a:srgbClr val="000000"/>
                          </a:solidFill>
                          <a:effectLst/>
                          <a:latin typeface="Calibri" panose="020F0502020204030204" pitchFamily="34" charset="0"/>
                          <a:ea typeface="+mn-ea"/>
                          <a:cs typeface="+mn-cs"/>
                        </a:rPr>
                        <a:t>10</a:t>
                      </a:r>
                    </a:p>
                  </a:txBody>
                  <a:tcPr marL="6350" marR="6350" marT="6350" marB="0" anchor="b"/>
                </a:tc>
                <a:tc>
                  <a:txBody>
                    <a:bodyPr/>
                    <a:lstStyle/>
                    <a:p>
                      <a:pPr marL="0" algn="r" defTabSz="914400" rtl="0" eaLnBrk="1" fontAlgn="b" latinLnBrk="0" hangingPunct="1"/>
                      <a:r>
                        <a:rPr lang="en-CA" sz="1600" b="0" i="0" u="none" strike="noStrike" kern="1200">
                          <a:solidFill>
                            <a:srgbClr val="000000"/>
                          </a:solidFill>
                          <a:effectLst/>
                          <a:latin typeface="Calibri" panose="020F0502020204030204" pitchFamily="34" charset="0"/>
                          <a:ea typeface="+mn-ea"/>
                          <a:cs typeface="+mn-cs"/>
                        </a:rPr>
                        <a:t>10</a:t>
                      </a:r>
                    </a:p>
                  </a:txBody>
                  <a:tcPr marL="6350" marR="6350" marT="6350" marB="0" anchor="b"/>
                </a:tc>
                <a:tc>
                  <a:txBody>
                    <a:bodyPr/>
                    <a:lstStyle/>
                    <a:p>
                      <a:pPr marL="0" algn="r" defTabSz="914400" rtl="0" eaLnBrk="1" fontAlgn="b" latinLnBrk="0" hangingPunct="1"/>
                      <a:r>
                        <a:rPr lang="en-CA" sz="1600" b="0" i="0" u="none" strike="noStrike" kern="1200">
                          <a:solidFill>
                            <a:srgbClr val="000000"/>
                          </a:solidFill>
                          <a:effectLst/>
                          <a:latin typeface="Calibri" panose="020F0502020204030204" pitchFamily="34" charset="0"/>
                          <a:ea typeface="+mn-ea"/>
                          <a:cs typeface="+mn-cs"/>
                        </a:rPr>
                        <a:t>35</a:t>
                      </a:r>
                    </a:p>
                  </a:txBody>
                  <a:tcPr marL="6350" marR="6350" marT="6350" marB="0" anchor="b"/>
                </a:tc>
                <a:extLst>
                  <a:ext uri="{0D108BD9-81ED-4DB2-BD59-A6C34878D82A}">
                    <a16:rowId xmlns:a16="http://schemas.microsoft.com/office/drawing/2014/main" val="1211814480"/>
                  </a:ext>
                </a:extLst>
              </a:tr>
              <a:tr h="406575">
                <a:tc>
                  <a:txBody>
                    <a:bodyPr/>
                    <a:lstStyle/>
                    <a:p>
                      <a:pPr marL="0" algn="r" defTabSz="914400" rtl="0" eaLnBrk="1" fontAlgn="b" latinLnBrk="0" hangingPunct="1"/>
                      <a:r>
                        <a:rPr lang="en-CA" sz="1600" b="0" i="0" u="none" strike="noStrike" kern="1200">
                          <a:solidFill>
                            <a:srgbClr val="000000"/>
                          </a:solidFill>
                          <a:effectLst/>
                          <a:latin typeface="Calibri" panose="020F0502020204030204" pitchFamily="34" charset="0"/>
                          <a:ea typeface="+mn-ea"/>
                          <a:cs typeface="+mn-cs"/>
                        </a:rPr>
                        <a:t>49.2512</a:t>
                      </a:r>
                    </a:p>
                  </a:txBody>
                  <a:tcPr marL="6350" marR="6350" marT="6350" marB="0" anchor="b"/>
                </a:tc>
                <a:tc>
                  <a:txBody>
                    <a:bodyPr/>
                    <a:lstStyle/>
                    <a:p>
                      <a:pPr marL="0" algn="r" defTabSz="914400" rtl="0" eaLnBrk="1" fontAlgn="b" latinLnBrk="0" hangingPunct="1"/>
                      <a:r>
                        <a:rPr lang="en-CA" sz="1600" b="0" i="0" u="none" strike="noStrike" kern="1200">
                          <a:solidFill>
                            <a:srgbClr val="000000"/>
                          </a:solidFill>
                          <a:effectLst/>
                          <a:latin typeface="Calibri" panose="020F0502020204030204" pitchFamily="34" charset="0"/>
                          <a:ea typeface="+mn-ea"/>
                          <a:cs typeface="+mn-cs"/>
                        </a:rPr>
                        <a:t>22.88</a:t>
                      </a:r>
                    </a:p>
                  </a:txBody>
                  <a:tcPr marL="6350" marR="6350" marT="6350" marB="0" anchor="b"/>
                </a:tc>
                <a:tc>
                  <a:txBody>
                    <a:bodyPr/>
                    <a:lstStyle/>
                    <a:p>
                      <a:pPr marL="0" algn="r" defTabSz="914400" rtl="0" eaLnBrk="1" fontAlgn="b" latinLnBrk="0" hangingPunct="1"/>
                      <a:r>
                        <a:rPr lang="en-CA" sz="1600" b="0" i="0" u="none" strike="noStrike" kern="1200">
                          <a:solidFill>
                            <a:srgbClr val="000000"/>
                          </a:solidFill>
                          <a:effectLst/>
                          <a:latin typeface="Calibri" panose="020F0502020204030204" pitchFamily="34" charset="0"/>
                          <a:ea typeface="+mn-ea"/>
                          <a:cs typeface="+mn-cs"/>
                        </a:rPr>
                        <a:t>1.51</a:t>
                      </a:r>
                    </a:p>
                  </a:txBody>
                  <a:tcPr marL="6350" marR="6350" marT="6350" marB="0" anchor="b"/>
                </a:tc>
                <a:tc>
                  <a:txBody>
                    <a:bodyPr/>
                    <a:lstStyle/>
                    <a:p>
                      <a:pPr marL="0" algn="r" defTabSz="914400" rtl="0" eaLnBrk="1" fontAlgn="b" latinLnBrk="0" hangingPunct="1"/>
                      <a:r>
                        <a:rPr lang="en-CA" sz="1600" b="0" i="0" u="none" strike="noStrike" kern="1200">
                          <a:solidFill>
                            <a:srgbClr val="000000"/>
                          </a:solidFill>
                          <a:effectLst/>
                          <a:latin typeface="Calibri" panose="020F0502020204030204" pitchFamily="34" charset="0"/>
                          <a:ea typeface="+mn-ea"/>
                          <a:cs typeface="+mn-cs"/>
                        </a:rPr>
                        <a:t>10</a:t>
                      </a:r>
                    </a:p>
                  </a:txBody>
                  <a:tcPr marL="6350" marR="6350" marT="6350" marB="0" anchor="b"/>
                </a:tc>
                <a:tc>
                  <a:txBody>
                    <a:bodyPr/>
                    <a:lstStyle/>
                    <a:p>
                      <a:pPr marL="0" algn="r" defTabSz="914400" rtl="0" eaLnBrk="1" fontAlgn="b" latinLnBrk="0" hangingPunct="1"/>
                      <a:r>
                        <a:rPr lang="en-CA" sz="1600" b="0" i="0" u="none" strike="noStrike" kern="1200" dirty="0">
                          <a:solidFill>
                            <a:srgbClr val="000000"/>
                          </a:solidFill>
                          <a:effectLst/>
                          <a:latin typeface="Calibri" panose="020F0502020204030204" pitchFamily="34" charset="0"/>
                          <a:ea typeface="+mn-ea"/>
                          <a:cs typeface="+mn-cs"/>
                        </a:rPr>
                        <a:t>40</a:t>
                      </a:r>
                    </a:p>
                  </a:txBody>
                  <a:tcPr marL="6350" marR="6350" marT="6350" marB="0" anchor="b"/>
                </a:tc>
                <a:tc>
                  <a:txBody>
                    <a:bodyPr/>
                    <a:lstStyle/>
                    <a:p>
                      <a:pPr marL="0" algn="r" defTabSz="914400" rtl="0" eaLnBrk="1" fontAlgn="b" latinLnBrk="0" hangingPunct="1"/>
                      <a:r>
                        <a:rPr lang="en-CA" sz="1600" b="0" i="0" u="none" strike="noStrike" kern="1200">
                          <a:solidFill>
                            <a:srgbClr val="000000"/>
                          </a:solidFill>
                          <a:effectLst/>
                          <a:latin typeface="Calibri" panose="020F0502020204030204" pitchFamily="34" charset="0"/>
                          <a:ea typeface="+mn-ea"/>
                          <a:cs typeface="+mn-cs"/>
                        </a:rPr>
                        <a:t>30</a:t>
                      </a:r>
                    </a:p>
                  </a:txBody>
                  <a:tcPr marL="6350" marR="6350" marT="6350" marB="0" anchor="b"/>
                </a:tc>
                <a:extLst>
                  <a:ext uri="{0D108BD9-81ED-4DB2-BD59-A6C34878D82A}">
                    <a16:rowId xmlns:a16="http://schemas.microsoft.com/office/drawing/2014/main" val="140685769"/>
                  </a:ext>
                </a:extLst>
              </a:tr>
              <a:tr h="406575">
                <a:tc>
                  <a:txBody>
                    <a:bodyPr/>
                    <a:lstStyle/>
                    <a:p>
                      <a:pPr marL="0" algn="r" defTabSz="914400" rtl="0" eaLnBrk="1" fontAlgn="b" latinLnBrk="0" hangingPunct="1"/>
                      <a:r>
                        <a:rPr lang="en-CA" sz="1600" b="0" i="0" u="none" strike="noStrike" kern="1200">
                          <a:solidFill>
                            <a:srgbClr val="000000"/>
                          </a:solidFill>
                          <a:effectLst/>
                          <a:latin typeface="Calibri" panose="020F0502020204030204" pitchFamily="34" charset="0"/>
                          <a:ea typeface="+mn-ea"/>
                          <a:cs typeface="+mn-cs"/>
                        </a:rPr>
                        <a:t>49.2512</a:t>
                      </a:r>
                    </a:p>
                  </a:txBody>
                  <a:tcPr marL="6350" marR="6350" marT="6350" marB="0" anchor="b"/>
                </a:tc>
                <a:tc>
                  <a:txBody>
                    <a:bodyPr/>
                    <a:lstStyle/>
                    <a:p>
                      <a:pPr marL="0" algn="r" defTabSz="914400" rtl="0" eaLnBrk="1" fontAlgn="b" latinLnBrk="0" hangingPunct="1"/>
                      <a:r>
                        <a:rPr lang="en-CA" sz="1600" b="0" i="0" u="none" strike="noStrike" kern="1200">
                          <a:solidFill>
                            <a:srgbClr val="000000"/>
                          </a:solidFill>
                          <a:effectLst/>
                          <a:latin typeface="Calibri" panose="020F0502020204030204" pitchFamily="34" charset="0"/>
                          <a:ea typeface="+mn-ea"/>
                          <a:cs typeface="+mn-cs"/>
                        </a:rPr>
                        <a:t>22.88</a:t>
                      </a:r>
                    </a:p>
                  </a:txBody>
                  <a:tcPr marL="6350" marR="6350" marT="6350" marB="0" anchor="b"/>
                </a:tc>
                <a:tc>
                  <a:txBody>
                    <a:bodyPr/>
                    <a:lstStyle/>
                    <a:p>
                      <a:pPr marL="0" algn="r" defTabSz="914400" rtl="0" eaLnBrk="1" fontAlgn="b" latinLnBrk="0" hangingPunct="1"/>
                      <a:r>
                        <a:rPr lang="en-CA" sz="1600" b="0" i="0" u="none" strike="noStrike" kern="1200">
                          <a:solidFill>
                            <a:srgbClr val="000000"/>
                          </a:solidFill>
                          <a:effectLst/>
                          <a:latin typeface="Calibri" panose="020F0502020204030204" pitchFamily="34" charset="0"/>
                          <a:ea typeface="+mn-ea"/>
                          <a:cs typeface="+mn-cs"/>
                        </a:rPr>
                        <a:t>1.51</a:t>
                      </a:r>
                    </a:p>
                  </a:txBody>
                  <a:tcPr marL="6350" marR="6350" marT="6350" marB="0" anchor="b"/>
                </a:tc>
                <a:tc>
                  <a:txBody>
                    <a:bodyPr/>
                    <a:lstStyle/>
                    <a:p>
                      <a:pPr marL="0" algn="r" defTabSz="914400" rtl="0" eaLnBrk="1" fontAlgn="b" latinLnBrk="0" hangingPunct="1"/>
                      <a:r>
                        <a:rPr lang="en-CA" sz="1600" b="0" i="0" u="none" strike="noStrike" kern="1200" dirty="0">
                          <a:solidFill>
                            <a:srgbClr val="000000"/>
                          </a:solidFill>
                          <a:effectLst/>
                          <a:latin typeface="Calibri" panose="020F0502020204030204" pitchFamily="34" charset="0"/>
                          <a:ea typeface="+mn-ea"/>
                          <a:cs typeface="+mn-cs"/>
                        </a:rPr>
                        <a:t>40</a:t>
                      </a:r>
                    </a:p>
                  </a:txBody>
                  <a:tcPr marL="6350" marR="6350" marT="6350" marB="0" anchor="b"/>
                </a:tc>
                <a:tc>
                  <a:txBody>
                    <a:bodyPr/>
                    <a:lstStyle/>
                    <a:p>
                      <a:pPr marL="0" algn="r" defTabSz="914400" rtl="0" eaLnBrk="1" fontAlgn="b" latinLnBrk="0" hangingPunct="1"/>
                      <a:r>
                        <a:rPr lang="en-CA" sz="1600" b="0" i="0" u="none" strike="noStrike" kern="1200" dirty="0">
                          <a:solidFill>
                            <a:srgbClr val="000000"/>
                          </a:solidFill>
                          <a:effectLst/>
                          <a:latin typeface="Calibri" panose="020F0502020204030204" pitchFamily="34" charset="0"/>
                          <a:ea typeface="+mn-ea"/>
                          <a:cs typeface="+mn-cs"/>
                        </a:rPr>
                        <a:t>10</a:t>
                      </a:r>
                    </a:p>
                  </a:txBody>
                  <a:tcPr marL="6350" marR="6350" marT="6350" marB="0" anchor="b"/>
                </a:tc>
                <a:tc>
                  <a:txBody>
                    <a:bodyPr/>
                    <a:lstStyle/>
                    <a:p>
                      <a:pPr marL="0" algn="r" defTabSz="914400" rtl="0" eaLnBrk="1" fontAlgn="b" latinLnBrk="0" hangingPunct="1"/>
                      <a:r>
                        <a:rPr lang="en-CA" sz="1600" b="0" i="0" u="none" strike="noStrike" kern="1200">
                          <a:solidFill>
                            <a:srgbClr val="000000"/>
                          </a:solidFill>
                          <a:effectLst/>
                          <a:latin typeface="Calibri" panose="020F0502020204030204" pitchFamily="34" charset="0"/>
                          <a:ea typeface="+mn-ea"/>
                          <a:cs typeface="+mn-cs"/>
                        </a:rPr>
                        <a:t>30</a:t>
                      </a:r>
                    </a:p>
                  </a:txBody>
                  <a:tcPr marL="6350" marR="6350" marT="6350" marB="0" anchor="b"/>
                </a:tc>
                <a:extLst>
                  <a:ext uri="{0D108BD9-81ED-4DB2-BD59-A6C34878D82A}">
                    <a16:rowId xmlns:a16="http://schemas.microsoft.com/office/drawing/2014/main" val="227228057"/>
                  </a:ext>
                </a:extLst>
              </a:tr>
              <a:tr h="406575">
                <a:tc>
                  <a:txBody>
                    <a:bodyPr/>
                    <a:lstStyle/>
                    <a:p>
                      <a:pPr marL="0" algn="r" defTabSz="914400" rtl="0" eaLnBrk="1" fontAlgn="b" latinLnBrk="0" hangingPunct="1"/>
                      <a:r>
                        <a:rPr lang="en-CA" sz="1600" b="0" i="0" u="none" strike="noStrike" kern="1200">
                          <a:solidFill>
                            <a:srgbClr val="000000"/>
                          </a:solidFill>
                          <a:effectLst/>
                          <a:latin typeface="Calibri" panose="020F0502020204030204" pitchFamily="34" charset="0"/>
                          <a:ea typeface="+mn-ea"/>
                          <a:cs typeface="+mn-cs"/>
                        </a:rPr>
                        <a:t>51.58518</a:t>
                      </a:r>
                    </a:p>
                  </a:txBody>
                  <a:tcPr marL="6350" marR="6350" marT="6350" marB="0" anchor="b"/>
                </a:tc>
                <a:tc>
                  <a:txBody>
                    <a:bodyPr/>
                    <a:lstStyle/>
                    <a:p>
                      <a:pPr marL="0" algn="r" defTabSz="914400" rtl="0" eaLnBrk="1" fontAlgn="b" latinLnBrk="0" hangingPunct="1"/>
                      <a:r>
                        <a:rPr lang="en-CA" sz="1600" b="0" i="0" u="none" strike="noStrike" kern="1200">
                          <a:solidFill>
                            <a:srgbClr val="000000"/>
                          </a:solidFill>
                          <a:effectLst/>
                          <a:latin typeface="Calibri" panose="020F0502020204030204" pitchFamily="34" charset="0"/>
                          <a:ea typeface="+mn-ea"/>
                          <a:cs typeface="+mn-cs"/>
                        </a:rPr>
                        <a:t>23.49</a:t>
                      </a:r>
                    </a:p>
                  </a:txBody>
                  <a:tcPr marL="6350" marR="6350" marT="6350" marB="0" anchor="b"/>
                </a:tc>
                <a:tc>
                  <a:txBody>
                    <a:bodyPr/>
                    <a:lstStyle/>
                    <a:p>
                      <a:pPr marL="0" algn="r" defTabSz="914400" rtl="0" eaLnBrk="1" fontAlgn="b" latinLnBrk="0" hangingPunct="1"/>
                      <a:r>
                        <a:rPr lang="en-CA" sz="1600" b="0" i="0" u="none" strike="noStrike" kern="1200">
                          <a:solidFill>
                            <a:srgbClr val="000000"/>
                          </a:solidFill>
                          <a:effectLst/>
                          <a:latin typeface="Calibri" panose="020F0502020204030204" pitchFamily="34" charset="0"/>
                          <a:ea typeface="+mn-ea"/>
                          <a:cs typeface="+mn-cs"/>
                        </a:rPr>
                        <a:t>1.5</a:t>
                      </a:r>
                    </a:p>
                  </a:txBody>
                  <a:tcPr marL="6350" marR="6350" marT="6350" marB="0" anchor="b"/>
                </a:tc>
                <a:tc>
                  <a:txBody>
                    <a:bodyPr/>
                    <a:lstStyle/>
                    <a:p>
                      <a:pPr marL="0" algn="r" defTabSz="914400" rtl="0" eaLnBrk="1" fontAlgn="b" latinLnBrk="0" hangingPunct="1"/>
                      <a:r>
                        <a:rPr lang="en-CA" sz="1600" b="0" i="0" u="none" strike="noStrike" kern="1200">
                          <a:solidFill>
                            <a:srgbClr val="000000"/>
                          </a:solidFill>
                          <a:effectLst/>
                          <a:latin typeface="Calibri" panose="020F0502020204030204" pitchFamily="34" charset="0"/>
                          <a:ea typeface="+mn-ea"/>
                          <a:cs typeface="+mn-cs"/>
                        </a:rPr>
                        <a:t>10</a:t>
                      </a:r>
                    </a:p>
                  </a:txBody>
                  <a:tcPr marL="6350" marR="6350" marT="6350" marB="0" anchor="b"/>
                </a:tc>
                <a:tc>
                  <a:txBody>
                    <a:bodyPr/>
                    <a:lstStyle/>
                    <a:p>
                      <a:pPr marL="0" algn="r" defTabSz="914400" rtl="0" eaLnBrk="1" fontAlgn="b" latinLnBrk="0" hangingPunct="1"/>
                      <a:r>
                        <a:rPr lang="en-CA" sz="1600" b="0" i="0" u="none" strike="noStrike" kern="1200" dirty="0">
                          <a:solidFill>
                            <a:srgbClr val="000000"/>
                          </a:solidFill>
                          <a:effectLst/>
                          <a:latin typeface="Calibri" panose="020F0502020204030204" pitchFamily="34" charset="0"/>
                          <a:ea typeface="+mn-ea"/>
                          <a:cs typeface="+mn-cs"/>
                        </a:rPr>
                        <a:t>15</a:t>
                      </a:r>
                    </a:p>
                  </a:txBody>
                  <a:tcPr marL="6350" marR="6350" marT="6350" marB="0" anchor="b"/>
                </a:tc>
                <a:tc>
                  <a:txBody>
                    <a:bodyPr/>
                    <a:lstStyle/>
                    <a:p>
                      <a:pPr marL="0" algn="r" defTabSz="914400" rtl="0" eaLnBrk="1" fontAlgn="b" latinLnBrk="0" hangingPunct="1"/>
                      <a:r>
                        <a:rPr lang="en-CA" sz="1600" b="0" i="0" u="none" strike="noStrike" kern="1200" dirty="0">
                          <a:solidFill>
                            <a:srgbClr val="000000"/>
                          </a:solidFill>
                          <a:effectLst/>
                          <a:latin typeface="Calibri" panose="020F0502020204030204" pitchFamily="34" charset="0"/>
                          <a:ea typeface="+mn-ea"/>
                          <a:cs typeface="+mn-cs"/>
                        </a:rPr>
                        <a:t>30</a:t>
                      </a:r>
                    </a:p>
                  </a:txBody>
                  <a:tcPr marL="6350" marR="6350" marT="6350" marB="0" anchor="b"/>
                </a:tc>
                <a:extLst>
                  <a:ext uri="{0D108BD9-81ED-4DB2-BD59-A6C34878D82A}">
                    <a16:rowId xmlns:a16="http://schemas.microsoft.com/office/drawing/2014/main" val="1138308193"/>
                  </a:ext>
                </a:extLst>
              </a:tr>
            </a:tbl>
          </a:graphicData>
        </a:graphic>
      </p:graphicFrame>
      <p:sp>
        <p:nvSpPr>
          <p:cNvPr id="6" name="TextBox 3">
            <a:extLst>
              <a:ext uri="{FF2B5EF4-FFF2-40B4-BE49-F238E27FC236}">
                <a16:creationId xmlns:a16="http://schemas.microsoft.com/office/drawing/2014/main" id="{FBD18B10-6A4F-4C37-BE63-53D05B53C096}"/>
              </a:ext>
            </a:extLst>
          </p:cNvPr>
          <p:cNvSpPr txBox="1">
            <a:spLocks noChangeArrowheads="1"/>
          </p:cNvSpPr>
          <p:nvPr/>
        </p:nvSpPr>
        <p:spPr bwMode="auto">
          <a:xfrm>
            <a:off x="280887" y="1241509"/>
            <a:ext cx="10125175" cy="284950"/>
          </a:xfrm>
          <a:prstGeom prst="rect">
            <a:avLst/>
          </a:prstGeom>
          <a:solidFill>
            <a:schemeClr val="bg1"/>
          </a:solidFill>
          <a:ln>
            <a:noFill/>
          </a:ln>
          <a:effectLst>
            <a:outerShdw dist="25400" dir="5400000" algn="tl" rotWithShape="0">
              <a:srgbClr val="408B70"/>
            </a:outerShdw>
          </a:effectLst>
          <a:extLs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27432" numCol="1" anchor="b" anchorCtr="0" compatLnSpc="1">
            <a:prstTxWarp prst="textNoShape">
              <a:avLst/>
            </a:prstTxWarp>
            <a:spAutoFit/>
          </a:bodyPr>
          <a:lstStyle>
            <a:defPPr>
              <a:defRPr lang="en-US"/>
            </a:defPPr>
            <a:lvl1pPr marL="342900" indent="-342900" defTabSz="1019175" eaLnBrk="0" hangingPunct="0">
              <a:lnSpc>
                <a:spcPct val="110000"/>
              </a:lnSpc>
              <a:spcBef>
                <a:spcPct val="30000"/>
              </a:spcBef>
              <a:buClr>
                <a:srgbClr val="336699"/>
              </a:buClr>
              <a:buFont typeface="Wingdings 3" pitchFamily="18" charset="2"/>
              <a:defRPr sz="1300" b="1" kern="0">
                <a:solidFill>
                  <a:srgbClr val="234035"/>
                </a:solidFill>
                <a:latin typeface="+mj-lt"/>
                <a:cs typeface="Calibri" pitchFamily="34" charset="0"/>
              </a:defRPr>
            </a:lvl1pPr>
            <a:lvl2pPr marL="228600" indent="-228600" defTabSz="1019175" eaLnBrk="0" hangingPunct="0">
              <a:lnSpc>
                <a:spcPct val="110000"/>
              </a:lnSpc>
              <a:spcBef>
                <a:spcPct val="30000"/>
              </a:spcBef>
              <a:buClr>
                <a:srgbClr val="BA1714"/>
              </a:buClr>
              <a:buSzPct val="80000"/>
              <a:buFont typeface="Wingdings" pitchFamily="2" charset="2"/>
              <a:buChar char="n"/>
              <a:defRPr sz="1400">
                <a:latin typeface="+mj-lt"/>
                <a:cs typeface="Calibri" pitchFamily="34" charset="0"/>
              </a:defRPr>
            </a:lvl2pPr>
            <a:lvl3pPr marL="457200" indent="-171450" defTabSz="1019175" eaLnBrk="0" hangingPunct="0">
              <a:lnSpc>
                <a:spcPct val="110000"/>
              </a:lnSpc>
              <a:spcBef>
                <a:spcPct val="30000"/>
              </a:spcBef>
              <a:buClr>
                <a:schemeClr val="bg2"/>
              </a:buClr>
              <a:buFont typeface="Arial" pitchFamily="34" charset="0"/>
              <a:buChar char="–"/>
              <a:defRPr sz="1400">
                <a:latin typeface="+mj-lt"/>
                <a:cs typeface="Calibri" pitchFamily="34" charset="0"/>
              </a:defRPr>
            </a:lvl3pPr>
            <a:lvl4pPr marL="741363" indent="-160338" defTabSz="1019175" eaLnBrk="0" hangingPunct="0">
              <a:lnSpc>
                <a:spcPct val="110000"/>
              </a:lnSpc>
              <a:spcBef>
                <a:spcPct val="30000"/>
              </a:spcBef>
              <a:buClr>
                <a:schemeClr val="bg2"/>
              </a:buClr>
              <a:buFont typeface="Arial" pitchFamily="34" charset="0"/>
              <a:buChar char="–"/>
              <a:defRPr sz="1400">
                <a:latin typeface="+mj-lt"/>
                <a:cs typeface="Calibri" pitchFamily="34" charset="0"/>
              </a:defRPr>
            </a:lvl4pPr>
            <a:lvl5pPr marL="2292350" indent="-254000" defTabSz="1019175" eaLnBrk="0" hangingPunct="0">
              <a:spcBef>
                <a:spcPct val="20000"/>
              </a:spcBef>
              <a:buChar char="»"/>
              <a:defRPr sz="1600">
                <a:latin typeface="+mn-lt"/>
                <a:cs typeface="+mn-cs"/>
              </a:defRPr>
            </a:lvl5pPr>
            <a:lvl6pPr marL="2749550" indent="-254000" defTabSz="1019175" fontAlgn="base">
              <a:spcBef>
                <a:spcPct val="20000"/>
              </a:spcBef>
              <a:spcAft>
                <a:spcPct val="0"/>
              </a:spcAft>
              <a:buChar char="»"/>
              <a:defRPr sz="1600">
                <a:latin typeface="+mn-lt"/>
                <a:cs typeface="+mn-cs"/>
              </a:defRPr>
            </a:lvl6pPr>
            <a:lvl7pPr marL="3206750" indent="-254000" defTabSz="1019175" fontAlgn="base">
              <a:spcBef>
                <a:spcPct val="20000"/>
              </a:spcBef>
              <a:spcAft>
                <a:spcPct val="0"/>
              </a:spcAft>
              <a:buChar char="»"/>
              <a:defRPr sz="1600">
                <a:latin typeface="+mn-lt"/>
                <a:cs typeface="+mn-cs"/>
              </a:defRPr>
            </a:lvl7pPr>
            <a:lvl8pPr marL="3663950" indent="-254000" defTabSz="1019175" fontAlgn="base">
              <a:spcBef>
                <a:spcPct val="20000"/>
              </a:spcBef>
              <a:spcAft>
                <a:spcPct val="0"/>
              </a:spcAft>
              <a:buChar char="»"/>
              <a:defRPr sz="1600">
                <a:latin typeface="+mn-lt"/>
                <a:cs typeface="+mn-cs"/>
              </a:defRPr>
            </a:lvl8pPr>
            <a:lvl9pPr marL="4121150" indent="-254000" defTabSz="1019175" fontAlgn="base">
              <a:spcBef>
                <a:spcPct val="20000"/>
              </a:spcBef>
              <a:spcAft>
                <a:spcPct val="0"/>
              </a:spcAft>
              <a:buChar char="»"/>
              <a:defRPr sz="1600">
                <a:latin typeface="+mn-lt"/>
                <a:cs typeface="+mn-cs"/>
              </a:defRPr>
            </a:lvl9pPr>
          </a:lstStyle>
          <a:p>
            <a:r>
              <a:rPr lang="en-CA" sz="1600" dirty="0">
                <a:solidFill>
                  <a:schemeClr val="tx1"/>
                </a:solidFill>
                <a:latin typeface="Calibri" panose="020F0502020204030204" pitchFamily="34" charset="0"/>
              </a:rPr>
              <a:t>Top 10 Sharpe Ratio Combinations from Training Data</a:t>
            </a:r>
          </a:p>
        </p:txBody>
      </p:sp>
    </p:spTree>
    <p:extLst>
      <p:ext uri="{BB962C8B-B14F-4D97-AF65-F5344CB8AC3E}">
        <p14:creationId xmlns:p14="http://schemas.microsoft.com/office/powerpoint/2010/main" val="2740891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F0524-3FB6-4008-8EF1-A374F2C8FA66}"/>
              </a:ext>
            </a:extLst>
          </p:cNvPr>
          <p:cNvSpPr>
            <a:spLocks noGrp="1"/>
          </p:cNvSpPr>
          <p:nvPr>
            <p:ph type="title"/>
          </p:nvPr>
        </p:nvSpPr>
        <p:spPr/>
        <p:txBody>
          <a:bodyPr/>
          <a:lstStyle/>
          <a:p>
            <a:r>
              <a:rPr lang="en-US" dirty="0"/>
              <a:t>Results – Support Vector Machine Regression Prediction</a:t>
            </a:r>
          </a:p>
        </p:txBody>
      </p:sp>
      <p:sp>
        <p:nvSpPr>
          <p:cNvPr id="3" name="Slide Number Placeholder 2">
            <a:extLst>
              <a:ext uri="{FF2B5EF4-FFF2-40B4-BE49-F238E27FC236}">
                <a16:creationId xmlns:a16="http://schemas.microsoft.com/office/drawing/2014/main" id="{AD43CAD1-67B5-4655-A645-41D2FFD995B4}"/>
              </a:ext>
            </a:extLst>
          </p:cNvPr>
          <p:cNvSpPr>
            <a:spLocks noGrp="1"/>
          </p:cNvSpPr>
          <p:nvPr>
            <p:ph type="sldNum" sz="quarter" idx="12"/>
          </p:nvPr>
        </p:nvSpPr>
        <p:spPr/>
        <p:txBody>
          <a:bodyPr/>
          <a:lstStyle/>
          <a:p>
            <a:fld id="{D2C46B30-1E6E-4EFB-A798-3E7E3624535A}" type="slidenum">
              <a:rPr lang="en-US" smtClean="0"/>
              <a:t>41</a:t>
            </a:fld>
            <a:endParaRPr lang="en-US" dirty="0"/>
          </a:p>
        </p:txBody>
      </p:sp>
      <p:graphicFrame>
        <p:nvGraphicFramePr>
          <p:cNvPr id="10" name="Table 9">
            <a:extLst>
              <a:ext uri="{FF2B5EF4-FFF2-40B4-BE49-F238E27FC236}">
                <a16:creationId xmlns:a16="http://schemas.microsoft.com/office/drawing/2014/main" id="{B47E5966-1302-4747-8411-5E5809A66A76}"/>
              </a:ext>
            </a:extLst>
          </p:cNvPr>
          <p:cNvGraphicFramePr>
            <a:graphicFrameLocks noGrp="1"/>
          </p:cNvGraphicFramePr>
          <p:nvPr>
            <p:extLst>
              <p:ext uri="{D42A27DB-BD31-4B8C-83A1-F6EECF244321}">
                <p14:modId xmlns:p14="http://schemas.microsoft.com/office/powerpoint/2010/main" val="3747500155"/>
              </p:ext>
            </p:extLst>
          </p:nvPr>
        </p:nvGraphicFramePr>
        <p:xfrm>
          <a:off x="5857623" y="1909376"/>
          <a:ext cx="4548441" cy="2433320"/>
        </p:xfrm>
        <a:graphic>
          <a:graphicData uri="http://schemas.openxmlformats.org/drawingml/2006/table">
            <a:tbl>
              <a:tblPr firstRow="1" bandRow="1">
                <a:tableStyleId>{5C22544A-7EE6-4342-B048-85BDC9FD1C3A}</a:tableStyleId>
              </a:tblPr>
              <a:tblGrid>
                <a:gridCol w="1516147">
                  <a:extLst>
                    <a:ext uri="{9D8B030D-6E8A-4147-A177-3AD203B41FA5}">
                      <a16:colId xmlns:a16="http://schemas.microsoft.com/office/drawing/2014/main" val="3696369518"/>
                    </a:ext>
                  </a:extLst>
                </a:gridCol>
                <a:gridCol w="1324460">
                  <a:extLst>
                    <a:ext uri="{9D8B030D-6E8A-4147-A177-3AD203B41FA5}">
                      <a16:colId xmlns:a16="http://schemas.microsoft.com/office/drawing/2014/main" val="2323926974"/>
                    </a:ext>
                  </a:extLst>
                </a:gridCol>
                <a:gridCol w="1707834">
                  <a:extLst>
                    <a:ext uri="{9D8B030D-6E8A-4147-A177-3AD203B41FA5}">
                      <a16:colId xmlns:a16="http://schemas.microsoft.com/office/drawing/2014/main" val="335215530"/>
                    </a:ext>
                  </a:extLst>
                </a:gridCol>
              </a:tblGrid>
              <a:tr h="370840">
                <a:tc>
                  <a:txBody>
                    <a:bodyPr/>
                    <a:lstStyle/>
                    <a:p>
                      <a:r>
                        <a:rPr lang="en-CA" sz="1600" dirty="0">
                          <a:latin typeface="Calibri" panose="020F0502020204030204" pitchFamily="34" charset="0"/>
                          <a:cs typeface="Calibri" panose="020F0502020204030204" pitchFamily="34" charset="0"/>
                        </a:rPr>
                        <a:t>Parameter</a:t>
                      </a:r>
                    </a:p>
                  </a:txBody>
                  <a:tcPr>
                    <a:solidFill>
                      <a:schemeClr val="accent1">
                        <a:lumMod val="50000"/>
                      </a:schemeClr>
                    </a:solidFill>
                  </a:tcPr>
                </a:tc>
                <a:tc>
                  <a:txBody>
                    <a:bodyPr/>
                    <a:lstStyle/>
                    <a:p>
                      <a:r>
                        <a:rPr lang="en-CA" sz="1600" dirty="0">
                          <a:latin typeface="Calibri" panose="020F0502020204030204" pitchFamily="34" charset="0"/>
                          <a:cs typeface="Calibri" panose="020F0502020204030204" pitchFamily="34" charset="0"/>
                        </a:rPr>
                        <a:t>Result</a:t>
                      </a:r>
                    </a:p>
                  </a:txBody>
                  <a:tcPr>
                    <a:solidFill>
                      <a:schemeClr val="accent1">
                        <a:lumMod val="50000"/>
                      </a:schemeClr>
                    </a:solidFill>
                  </a:tcPr>
                </a:tc>
                <a:tc>
                  <a:txBody>
                    <a:bodyPr/>
                    <a:lstStyle/>
                    <a:p>
                      <a:r>
                        <a:rPr lang="en-CA" sz="1600" dirty="0">
                          <a:latin typeface="Calibri" panose="020F0502020204030204" pitchFamily="34" charset="0"/>
                          <a:cs typeface="Calibri" panose="020F0502020204030204" pitchFamily="34" charset="0"/>
                        </a:rPr>
                        <a:t>Baseline – Results</a:t>
                      </a:r>
                    </a:p>
                  </a:txBody>
                  <a:tcPr>
                    <a:solidFill>
                      <a:schemeClr val="accent1">
                        <a:lumMod val="50000"/>
                      </a:schemeClr>
                    </a:solidFill>
                  </a:tcPr>
                </a:tc>
                <a:extLst>
                  <a:ext uri="{0D108BD9-81ED-4DB2-BD59-A6C34878D82A}">
                    <a16:rowId xmlns:a16="http://schemas.microsoft.com/office/drawing/2014/main" val="1104181831"/>
                  </a:ext>
                </a:extLst>
              </a:tr>
              <a:tr h="370840">
                <a:tc>
                  <a:txBody>
                    <a:bodyPr/>
                    <a:lstStyle/>
                    <a:p>
                      <a:r>
                        <a:rPr lang="en-CA" sz="1600" dirty="0" err="1">
                          <a:latin typeface="Calibri" panose="020F0502020204030204" pitchFamily="34" charset="0"/>
                          <a:cs typeface="Calibri" panose="020F0502020204030204" pitchFamily="34" charset="0"/>
                        </a:rPr>
                        <a:t>TotaAnnReturn</a:t>
                      </a:r>
                      <a:endParaRPr lang="en-CA" sz="1600" dirty="0">
                        <a:latin typeface="Calibri" panose="020F0502020204030204" pitchFamily="34" charset="0"/>
                        <a:cs typeface="Calibri" panose="020F0502020204030204" pitchFamily="34" charset="0"/>
                      </a:endParaRPr>
                    </a:p>
                  </a:txBody>
                  <a:tcPr/>
                </a:tc>
                <a:tc>
                  <a:txBody>
                    <a:bodyPr/>
                    <a:lstStyle/>
                    <a:p>
                      <a:r>
                        <a:rPr lang="en-CA" sz="1600" dirty="0">
                          <a:highlight>
                            <a:srgbClr val="00FF00"/>
                          </a:highlight>
                          <a:latin typeface="Calibri" panose="020F0502020204030204" pitchFamily="34" charset="0"/>
                          <a:cs typeface="Calibri" panose="020F0502020204030204" pitchFamily="34" charset="0"/>
                        </a:rPr>
                        <a:t>78.10</a:t>
                      </a:r>
                    </a:p>
                  </a:txBody>
                  <a:tcPr/>
                </a:tc>
                <a:tc>
                  <a:txBody>
                    <a:bodyPr/>
                    <a:lstStyle/>
                    <a:p>
                      <a:r>
                        <a:rPr lang="en-CA" sz="1600" dirty="0">
                          <a:latin typeface="Calibri" panose="020F0502020204030204" pitchFamily="34" charset="0"/>
                          <a:cs typeface="Calibri" panose="020F0502020204030204" pitchFamily="34" charset="0"/>
                        </a:rPr>
                        <a:t>52.80</a:t>
                      </a:r>
                    </a:p>
                  </a:txBody>
                  <a:tcPr/>
                </a:tc>
                <a:extLst>
                  <a:ext uri="{0D108BD9-81ED-4DB2-BD59-A6C34878D82A}">
                    <a16:rowId xmlns:a16="http://schemas.microsoft.com/office/drawing/2014/main" val="1215669066"/>
                  </a:ext>
                </a:extLst>
              </a:tr>
              <a:tr h="370840">
                <a:tc>
                  <a:txBody>
                    <a:bodyPr/>
                    <a:lstStyle/>
                    <a:p>
                      <a:r>
                        <a:rPr lang="en-CA" sz="1600" dirty="0">
                          <a:latin typeface="Calibri" panose="020F0502020204030204" pitchFamily="34" charset="0"/>
                          <a:cs typeface="Calibri" panose="020F0502020204030204" pitchFamily="34" charset="0"/>
                        </a:rPr>
                        <a:t>CAGR</a:t>
                      </a:r>
                    </a:p>
                  </a:txBody>
                  <a:tcPr/>
                </a:tc>
                <a:tc>
                  <a:txBody>
                    <a:bodyPr/>
                    <a:lstStyle/>
                    <a:p>
                      <a:r>
                        <a:rPr lang="en-CA" sz="1600" dirty="0">
                          <a:highlight>
                            <a:srgbClr val="00FF00"/>
                          </a:highlight>
                          <a:latin typeface="Calibri" panose="020F0502020204030204" pitchFamily="34" charset="0"/>
                          <a:cs typeface="Calibri" panose="020F0502020204030204" pitchFamily="34" charset="0"/>
                        </a:rPr>
                        <a:t>29.37</a:t>
                      </a:r>
                    </a:p>
                  </a:txBody>
                  <a:tcPr/>
                </a:tc>
                <a:tc>
                  <a:txBody>
                    <a:bodyPr/>
                    <a:lstStyle/>
                    <a:p>
                      <a:r>
                        <a:rPr lang="en-CA" sz="1600" dirty="0">
                          <a:latin typeface="Calibri" panose="020F0502020204030204" pitchFamily="34" charset="0"/>
                          <a:cs typeface="Calibri" panose="020F0502020204030204" pitchFamily="34" charset="0"/>
                        </a:rPr>
                        <a:t>23.80</a:t>
                      </a:r>
                    </a:p>
                  </a:txBody>
                  <a:tcPr/>
                </a:tc>
                <a:extLst>
                  <a:ext uri="{0D108BD9-81ED-4DB2-BD59-A6C34878D82A}">
                    <a16:rowId xmlns:a16="http://schemas.microsoft.com/office/drawing/2014/main" val="3705582384"/>
                  </a:ext>
                </a:extLst>
              </a:tr>
              <a:tr h="370840">
                <a:tc>
                  <a:txBody>
                    <a:bodyPr/>
                    <a:lstStyle/>
                    <a:p>
                      <a:r>
                        <a:rPr lang="en-CA" sz="1600" dirty="0">
                          <a:latin typeface="Calibri" panose="020F0502020204030204" pitchFamily="34" charset="0"/>
                          <a:cs typeface="Calibri" panose="020F0502020204030204" pitchFamily="34" charset="0"/>
                        </a:rPr>
                        <a:t>Sharpe Ratio</a:t>
                      </a:r>
                    </a:p>
                  </a:txBody>
                  <a:tcPr/>
                </a:tc>
                <a:tc>
                  <a:txBody>
                    <a:bodyPr/>
                    <a:lstStyle/>
                    <a:p>
                      <a:r>
                        <a:rPr lang="en-CA" sz="1600" dirty="0">
                          <a:highlight>
                            <a:srgbClr val="00FF00"/>
                          </a:highlight>
                          <a:latin typeface="Calibri" panose="020F0502020204030204" pitchFamily="34" charset="0"/>
                          <a:cs typeface="Calibri" panose="020F0502020204030204" pitchFamily="34" charset="0"/>
                        </a:rPr>
                        <a:t>1.26</a:t>
                      </a:r>
                    </a:p>
                  </a:txBody>
                  <a:tcPr/>
                </a:tc>
                <a:tc>
                  <a:txBody>
                    <a:bodyPr/>
                    <a:lstStyle/>
                    <a:p>
                      <a:r>
                        <a:rPr lang="en-CA" sz="1600" dirty="0">
                          <a:latin typeface="Calibri" panose="020F0502020204030204" pitchFamily="34" charset="0"/>
                          <a:cs typeface="Calibri" panose="020F0502020204030204" pitchFamily="34" charset="0"/>
                        </a:rPr>
                        <a:t>1.19</a:t>
                      </a:r>
                    </a:p>
                  </a:txBody>
                  <a:tcPr/>
                </a:tc>
                <a:extLst>
                  <a:ext uri="{0D108BD9-81ED-4DB2-BD59-A6C34878D82A}">
                    <a16:rowId xmlns:a16="http://schemas.microsoft.com/office/drawing/2014/main" val="3830085207"/>
                  </a:ext>
                </a:extLst>
              </a:tr>
              <a:tr h="370840">
                <a:tc>
                  <a:txBody>
                    <a:bodyPr/>
                    <a:lstStyle/>
                    <a:p>
                      <a:r>
                        <a:rPr lang="en-CA" sz="1600" dirty="0">
                          <a:latin typeface="Calibri" panose="020F0502020204030204" pitchFamily="34" charset="0"/>
                          <a:cs typeface="Calibri" panose="020F0502020204030204" pitchFamily="34" charset="0"/>
                        </a:rPr>
                        <a:t>Standard Deviation</a:t>
                      </a:r>
                    </a:p>
                  </a:txBody>
                  <a:tcPr/>
                </a:tc>
                <a:tc>
                  <a:txBody>
                    <a:bodyPr/>
                    <a:lstStyle/>
                    <a:p>
                      <a:r>
                        <a:rPr lang="en-CA" sz="1600" dirty="0">
                          <a:highlight>
                            <a:srgbClr val="FF0000"/>
                          </a:highlight>
                          <a:latin typeface="Calibri" panose="020F0502020204030204" pitchFamily="34" charset="0"/>
                          <a:cs typeface="Calibri" panose="020F0502020204030204" pitchFamily="34" charset="0"/>
                        </a:rPr>
                        <a:t>24.71</a:t>
                      </a:r>
                    </a:p>
                  </a:txBody>
                  <a:tcPr/>
                </a:tc>
                <a:tc>
                  <a:txBody>
                    <a:bodyPr/>
                    <a:lstStyle/>
                    <a:p>
                      <a:r>
                        <a:rPr lang="en-CA" sz="1600" dirty="0">
                          <a:latin typeface="Calibri" panose="020F0502020204030204" pitchFamily="34" charset="0"/>
                          <a:cs typeface="Calibri" panose="020F0502020204030204" pitchFamily="34" charset="0"/>
                        </a:rPr>
                        <a:t>21.37</a:t>
                      </a:r>
                    </a:p>
                  </a:txBody>
                  <a:tcPr/>
                </a:tc>
                <a:extLst>
                  <a:ext uri="{0D108BD9-81ED-4DB2-BD59-A6C34878D82A}">
                    <a16:rowId xmlns:a16="http://schemas.microsoft.com/office/drawing/2014/main" val="3460207914"/>
                  </a:ext>
                </a:extLst>
              </a:tr>
              <a:tr h="370840">
                <a:tc>
                  <a:txBody>
                    <a:bodyPr/>
                    <a:lstStyle/>
                    <a:p>
                      <a:endParaRPr lang="en-CA" sz="1600" dirty="0">
                        <a:latin typeface="Calibri" panose="020F0502020204030204" pitchFamily="34" charset="0"/>
                        <a:cs typeface="Calibri" panose="020F0502020204030204" pitchFamily="34" charset="0"/>
                      </a:endParaRPr>
                    </a:p>
                  </a:txBody>
                  <a:tcPr/>
                </a:tc>
                <a:tc>
                  <a:txBody>
                    <a:bodyPr/>
                    <a:lstStyle/>
                    <a:p>
                      <a:endParaRPr lang="en-CA" sz="1600" dirty="0">
                        <a:latin typeface="Calibri" panose="020F0502020204030204" pitchFamily="34" charset="0"/>
                        <a:cs typeface="Calibri" panose="020F0502020204030204" pitchFamily="34" charset="0"/>
                      </a:endParaRPr>
                    </a:p>
                  </a:txBody>
                  <a:tcPr/>
                </a:tc>
                <a:tc>
                  <a:txBody>
                    <a:bodyPr/>
                    <a:lstStyle/>
                    <a:p>
                      <a:endParaRPr lang="en-CA" sz="1600"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2013944956"/>
                  </a:ext>
                </a:extLst>
              </a:tr>
            </a:tbl>
          </a:graphicData>
        </a:graphic>
      </p:graphicFrame>
      <p:graphicFrame>
        <p:nvGraphicFramePr>
          <p:cNvPr id="12" name="Table 11">
            <a:extLst>
              <a:ext uri="{FF2B5EF4-FFF2-40B4-BE49-F238E27FC236}">
                <a16:creationId xmlns:a16="http://schemas.microsoft.com/office/drawing/2014/main" id="{52333F06-2E5C-4314-A6D9-E11F609EE4AE}"/>
              </a:ext>
            </a:extLst>
          </p:cNvPr>
          <p:cNvGraphicFramePr>
            <a:graphicFrameLocks noGrp="1"/>
          </p:cNvGraphicFramePr>
          <p:nvPr>
            <p:extLst>
              <p:ext uri="{D42A27DB-BD31-4B8C-83A1-F6EECF244321}">
                <p14:modId xmlns:p14="http://schemas.microsoft.com/office/powerpoint/2010/main" val="3464783081"/>
              </p:ext>
            </p:extLst>
          </p:nvPr>
        </p:nvGraphicFramePr>
        <p:xfrm>
          <a:off x="5857623" y="3956380"/>
          <a:ext cx="4548440" cy="1854200"/>
        </p:xfrm>
        <a:graphic>
          <a:graphicData uri="http://schemas.openxmlformats.org/drawingml/2006/table">
            <a:tbl>
              <a:tblPr firstRow="1" bandRow="1">
                <a:tableStyleId>{5C22544A-7EE6-4342-B048-85BDC9FD1C3A}</a:tableStyleId>
              </a:tblPr>
              <a:tblGrid>
                <a:gridCol w="2274220">
                  <a:extLst>
                    <a:ext uri="{9D8B030D-6E8A-4147-A177-3AD203B41FA5}">
                      <a16:colId xmlns:a16="http://schemas.microsoft.com/office/drawing/2014/main" val="1324191977"/>
                    </a:ext>
                  </a:extLst>
                </a:gridCol>
                <a:gridCol w="2274220">
                  <a:extLst>
                    <a:ext uri="{9D8B030D-6E8A-4147-A177-3AD203B41FA5}">
                      <a16:colId xmlns:a16="http://schemas.microsoft.com/office/drawing/2014/main" val="3715317216"/>
                    </a:ext>
                  </a:extLst>
                </a:gridCol>
              </a:tblGrid>
              <a:tr h="370840">
                <a:tc gridSpan="2">
                  <a:txBody>
                    <a:bodyPr/>
                    <a:lstStyle/>
                    <a:p>
                      <a:pPr algn="ctr"/>
                      <a:r>
                        <a:rPr lang="en-CA" sz="1600" dirty="0">
                          <a:latin typeface="Calibri" panose="020F0502020204030204" pitchFamily="34" charset="0"/>
                          <a:cs typeface="Calibri" panose="020F0502020204030204" pitchFamily="34" charset="0"/>
                        </a:rPr>
                        <a:t>Hyperparameter Combinations</a:t>
                      </a:r>
                    </a:p>
                  </a:txBody>
                  <a:tcPr>
                    <a:solidFill>
                      <a:schemeClr val="accent1">
                        <a:lumMod val="50000"/>
                      </a:schemeClr>
                    </a:solidFill>
                  </a:tcPr>
                </a:tc>
                <a:tc hMerge="1">
                  <a:txBody>
                    <a:bodyPr/>
                    <a:lstStyle/>
                    <a:p>
                      <a:endParaRPr lang="en-CA" dirty="0"/>
                    </a:p>
                  </a:txBody>
                  <a:tcPr/>
                </a:tc>
                <a:extLst>
                  <a:ext uri="{0D108BD9-81ED-4DB2-BD59-A6C34878D82A}">
                    <a16:rowId xmlns:a16="http://schemas.microsoft.com/office/drawing/2014/main" val="953840711"/>
                  </a:ext>
                </a:extLst>
              </a:tr>
              <a:tr h="370840">
                <a:tc>
                  <a:txBody>
                    <a:bodyPr/>
                    <a:lstStyle/>
                    <a:p>
                      <a:r>
                        <a:rPr lang="en-CA" sz="1600" dirty="0" err="1">
                          <a:latin typeface="Calibri" panose="020F0502020204030204" pitchFamily="34" charset="0"/>
                          <a:cs typeface="Calibri" panose="020F0502020204030204" pitchFamily="34" charset="0"/>
                        </a:rPr>
                        <a:t>Aperiods</a:t>
                      </a:r>
                      <a:endParaRPr lang="en-CA" sz="1600" dirty="0">
                        <a:latin typeface="Calibri" panose="020F0502020204030204" pitchFamily="34" charset="0"/>
                        <a:cs typeface="Calibri" panose="020F0502020204030204" pitchFamily="34" charset="0"/>
                      </a:endParaRPr>
                    </a:p>
                  </a:txBody>
                  <a:tcPr/>
                </a:tc>
                <a:tc>
                  <a:txBody>
                    <a:bodyPr/>
                    <a:lstStyle/>
                    <a:p>
                      <a:r>
                        <a:rPr lang="en-CA" sz="1600" dirty="0">
                          <a:latin typeface="Calibri" panose="020F0502020204030204" pitchFamily="34" charset="0"/>
                          <a:cs typeface="Calibri" panose="020F0502020204030204" pitchFamily="34" charset="0"/>
                        </a:rPr>
                        <a:t>40</a:t>
                      </a:r>
                    </a:p>
                  </a:txBody>
                  <a:tcPr/>
                </a:tc>
                <a:extLst>
                  <a:ext uri="{0D108BD9-81ED-4DB2-BD59-A6C34878D82A}">
                    <a16:rowId xmlns:a16="http://schemas.microsoft.com/office/drawing/2014/main" val="2710732545"/>
                  </a:ext>
                </a:extLst>
              </a:tr>
              <a:tr h="370840">
                <a:tc>
                  <a:txBody>
                    <a:bodyPr/>
                    <a:lstStyle/>
                    <a:p>
                      <a:r>
                        <a:rPr lang="en-CA" sz="1600" dirty="0" err="1">
                          <a:latin typeface="Calibri" panose="020F0502020204030204" pitchFamily="34" charset="0"/>
                          <a:cs typeface="Calibri" panose="020F0502020204030204" pitchFamily="34" charset="0"/>
                        </a:rPr>
                        <a:t>Bperiods</a:t>
                      </a:r>
                      <a:endParaRPr lang="en-CA" sz="1600" dirty="0">
                        <a:latin typeface="Calibri" panose="020F0502020204030204" pitchFamily="34" charset="0"/>
                        <a:cs typeface="Calibri" panose="020F0502020204030204" pitchFamily="34" charset="0"/>
                      </a:endParaRPr>
                    </a:p>
                  </a:txBody>
                  <a:tcPr/>
                </a:tc>
                <a:tc>
                  <a:txBody>
                    <a:bodyPr/>
                    <a:lstStyle/>
                    <a:p>
                      <a:r>
                        <a:rPr lang="en-CA" sz="1600" dirty="0">
                          <a:latin typeface="Calibri" panose="020F0502020204030204" pitchFamily="34" charset="0"/>
                          <a:cs typeface="Calibri" panose="020F0502020204030204" pitchFamily="34" charset="0"/>
                        </a:rPr>
                        <a:t>40</a:t>
                      </a:r>
                    </a:p>
                  </a:txBody>
                  <a:tcPr/>
                </a:tc>
                <a:extLst>
                  <a:ext uri="{0D108BD9-81ED-4DB2-BD59-A6C34878D82A}">
                    <a16:rowId xmlns:a16="http://schemas.microsoft.com/office/drawing/2014/main" val="3771957111"/>
                  </a:ext>
                </a:extLst>
              </a:tr>
              <a:tr h="370840">
                <a:tc>
                  <a:txBody>
                    <a:bodyPr/>
                    <a:lstStyle/>
                    <a:p>
                      <a:r>
                        <a:rPr lang="en-CA" sz="1600" dirty="0" err="1">
                          <a:latin typeface="Calibri" panose="020F0502020204030204" pitchFamily="34" charset="0"/>
                          <a:cs typeface="Calibri" panose="020F0502020204030204" pitchFamily="34" charset="0"/>
                        </a:rPr>
                        <a:t>Speriods</a:t>
                      </a:r>
                      <a:endParaRPr lang="en-CA" sz="1600" dirty="0">
                        <a:latin typeface="Calibri" panose="020F0502020204030204" pitchFamily="34" charset="0"/>
                        <a:cs typeface="Calibri" panose="020F0502020204030204" pitchFamily="34" charset="0"/>
                      </a:endParaRPr>
                    </a:p>
                  </a:txBody>
                  <a:tcPr/>
                </a:tc>
                <a:tc>
                  <a:txBody>
                    <a:bodyPr/>
                    <a:lstStyle/>
                    <a:p>
                      <a:r>
                        <a:rPr lang="en-CA" sz="1600" dirty="0">
                          <a:latin typeface="Calibri" panose="020F0502020204030204" pitchFamily="34" charset="0"/>
                          <a:cs typeface="Calibri" panose="020F0502020204030204" pitchFamily="34" charset="0"/>
                        </a:rPr>
                        <a:t>1</a:t>
                      </a:r>
                    </a:p>
                  </a:txBody>
                  <a:tcPr/>
                </a:tc>
                <a:extLst>
                  <a:ext uri="{0D108BD9-81ED-4DB2-BD59-A6C34878D82A}">
                    <a16:rowId xmlns:a16="http://schemas.microsoft.com/office/drawing/2014/main" val="2368889077"/>
                  </a:ext>
                </a:extLst>
              </a:tr>
              <a:tr h="370840">
                <a:tc>
                  <a:txBody>
                    <a:bodyPr/>
                    <a:lstStyle/>
                    <a:p>
                      <a:r>
                        <a:rPr lang="en-CA" sz="1600" dirty="0">
                          <a:latin typeface="Calibri" panose="020F0502020204030204" pitchFamily="34" charset="0"/>
                          <a:cs typeface="Calibri" panose="020F0502020204030204" pitchFamily="34" charset="0"/>
                        </a:rPr>
                        <a:t>Frequency</a:t>
                      </a:r>
                    </a:p>
                  </a:txBody>
                  <a:tcPr/>
                </a:tc>
                <a:tc>
                  <a:txBody>
                    <a:bodyPr/>
                    <a:lstStyle/>
                    <a:p>
                      <a:r>
                        <a:rPr lang="en-CA" sz="1600" dirty="0">
                          <a:latin typeface="Calibri" panose="020F0502020204030204" pitchFamily="34" charset="0"/>
                          <a:cs typeface="Calibri" panose="020F0502020204030204" pitchFamily="34" charset="0"/>
                        </a:rPr>
                        <a:t>20W-THU</a:t>
                      </a:r>
                    </a:p>
                  </a:txBody>
                  <a:tcPr/>
                </a:tc>
                <a:extLst>
                  <a:ext uri="{0D108BD9-81ED-4DB2-BD59-A6C34878D82A}">
                    <a16:rowId xmlns:a16="http://schemas.microsoft.com/office/drawing/2014/main" val="1992960034"/>
                  </a:ext>
                </a:extLst>
              </a:tr>
            </a:tbl>
          </a:graphicData>
        </a:graphic>
      </p:graphicFrame>
      <p:sp>
        <p:nvSpPr>
          <p:cNvPr id="8" name="TextBox 3">
            <a:extLst>
              <a:ext uri="{FF2B5EF4-FFF2-40B4-BE49-F238E27FC236}">
                <a16:creationId xmlns:a16="http://schemas.microsoft.com/office/drawing/2014/main" id="{BE21F796-175E-424C-8A41-8C140CE11924}"/>
              </a:ext>
            </a:extLst>
          </p:cNvPr>
          <p:cNvSpPr txBox="1">
            <a:spLocks noChangeArrowheads="1"/>
          </p:cNvSpPr>
          <p:nvPr/>
        </p:nvSpPr>
        <p:spPr bwMode="auto">
          <a:xfrm>
            <a:off x="280887" y="1241509"/>
            <a:ext cx="10125175" cy="284950"/>
          </a:xfrm>
          <a:prstGeom prst="rect">
            <a:avLst/>
          </a:prstGeom>
          <a:solidFill>
            <a:schemeClr val="bg1"/>
          </a:solidFill>
          <a:ln>
            <a:noFill/>
          </a:ln>
          <a:effectLst>
            <a:outerShdw dist="25400" dir="5400000" algn="tl" rotWithShape="0">
              <a:srgbClr val="408B70"/>
            </a:outerShdw>
          </a:effectLst>
          <a:extLs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27432" numCol="1" anchor="b" anchorCtr="0" compatLnSpc="1">
            <a:prstTxWarp prst="textNoShape">
              <a:avLst/>
            </a:prstTxWarp>
            <a:spAutoFit/>
          </a:bodyPr>
          <a:lstStyle>
            <a:defPPr>
              <a:defRPr lang="en-US"/>
            </a:defPPr>
            <a:lvl1pPr marL="342900" indent="-342900" defTabSz="1019175" eaLnBrk="0" hangingPunct="0">
              <a:lnSpc>
                <a:spcPct val="110000"/>
              </a:lnSpc>
              <a:spcBef>
                <a:spcPct val="30000"/>
              </a:spcBef>
              <a:buClr>
                <a:srgbClr val="336699"/>
              </a:buClr>
              <a:buFont typeface="Wingdings 3" pitchFamily="18" charset="2"/>
              <a:defRPr sz="1300" b="1" kern="0">
                <a:solidFill>
                  <a:srgbClr val="234035"/>
                </a:solidFill>
                <a:latin typeface="+mj-lt"/>
                <a:cs typeface="Calibri" pitchFamily="34" charset="0"/>
              </a:defRPr>
            </a:lvl1pPr>
            <a:lvl2pPr marL="228600" indent="-228600" defTabSz="1019175" eaLnBrk="0" hangingPunct="0">
              <a:lnSpc>
                <a:spcPct val="110000"/>
              </a:lnSpc>
              <a:spcBef>
                <a:spcPct val="30000"/>
              </a:spcBef>
              <a:buClr>
                <a:srgbClr val="BA1714"/>
              </a:buClr>
              <a:buSzPct val="80000"/>
              <a:buFont typeface="Wingdings" pitchFamily="2" charset="2"/>
              <a:buChar char="n"/>
              <a:defRPr sz="1400">
                <a:latin typeface="+mj-lt"/>
                <a:cs typeface="Calibri" pitchFamily="34" charset="0"/>
              </a:defRPr>
            </a:lvl2pPr>
            <a:lvl3pPr marL="457200" indent="-171450" defTabSz="1019175" eaLnBrk="0" hangingPunct="0">
              <a:lnSpc>
                <a:spcPct val="110000"/>
              </a:lnSpc>
              <a:spcBef>
                <a:spcPct val="30000"/>
              </a:spcBef>
              <a:buClr>
                <a:schemeClr val="bg2"/>
              </a:buClr>
              <a:buFont typeface="Arial" pitchFamily="34" charset="0"/>
              <a:buChar char="–"/>
              <a:defRPr sz="1400">
                <a:latin typeface="+mj-lt"/>
                <a:cs typeface="Calibri" pitchFamily="34" charset="0"/>
              </a:defRPr>
            </a:lvl3pPr>
            <a:lvl4pPr marL="741363" indent="-160338" defTabSz="1019175" eaLnBrk="0" hangingPunct="0">
              <a:lnSpc>
                <a:spcPct val="110000"/>
              </a:lnSpc>
              <a:spcBef>
                <a:spcPct val="30000"/>
              </a:spcBef>
              <a:buClr>
                <a:schemeClr val="bg2"/>
              </a:buClr>
              <a:buFont typeface="Arial" pitchFamily="34" charset="0"/>
              <a:buChar char="–"/>
              <a:defRPr sz="1400">
                <a:latin typeface="+mj-lt"/>
                <a:cs typeface="Calibri" pitchFamily="34" charset="0"/>
              </a:defRPr>
            </a:lvl4pPr>
            <a:lvl5pPr marL="2292350" indent="-254000" defTabSz="1019175" eaLnBrk="0" hangingPunct="0">
              <a:spcBef>
                <a:spcPct val="20000"/>
              </a:spcBef>
              <a:buChar char="»"/>
              <a:defRPr sz="1600">
                <a:latin typeface="+mn-lt"/>
                <a:cs typeface="+mn-cs"/>
              </a:defRPr>
            </a:lvl5pPr>
            <a:lvl6pPr marL="2749550" indent="-254000" defTabSz="1019175" fontAlgn="base">
              <a:spcBef>
                <a:spcPct val="20000"/>
              </a:spcBef>
              <a:spcAft>
                <a:spcPct val="0"/>
              </a:spcAft>
              <a:buChar char="»"/>
              <a:defRPr sz="1600">
                <a:latin typeface="+mn-lt"/>
                <a:cs typeface="+mn-cs"/>
              </a:defRPr>
            </a:lvl6pPr>
            <a:lvl7pPr marL="3206750" indent="-254000" defTabSz="1019175" fontAlgn="base">
              <a:spcBef>
                <a:spcPct val="20000"/>
              </a:spcBef>
              <a:spcAft>
                <a:spcPct val="0"/>
              </a:spcAft>
              <a:buChar char="»"/>
              <a:defRPr sz="1600">
                <a:latin typeface="+mn-lt"/>
                <a:cs typeface="+mn-cs"/>
              </a:defRPr>
            </a:lvl7pPr>
            <a:lvl8pPr marL="3663950" indent="-254000" defTabSz="1019175" fontAlgn="base">
              <a:spcBef>
                <a:spcPct val="20000"/>
              </a:spcBef>
              <a:spcAft>
                <a:spcPct val="0"/>
              </a:spcAft>
              <a:buChar char="»"/>
              <a:defRPr sz="1600">
                <a:latin typeface="+mn-lt"/>
                <a:cs typeface="+mn-cs"/>
              </a:defRPr>
            </a:lvl8pPr>
            <a:lvl9pPr marL="4121150" indent="-254000" defTabSz="1019175" fontAlgn="base">
              <a:spcBef>
                <a:spcPct val="20000"/>
              </a:spcBef>
              <a:spcAft>
                <a:spcPct val="0"/>
              </a:spcAft>
              <a:buChar char="»"/>
              <a:defRPr sz="1600">
                <a:latin typeface="+mn-lt"/>
                <a:cs typeface="+mn-cs"/>
              </a:defRPr>
            </a:lvl9pPr>
          </a:lstStyle>
          <a:p>
            <a:r>
              <a:rPr lang="en-CA" sz="1600" dirty="0">
                <a:solidFill>
                  <a:schemeClr val="tx1"/>
                </a:solidFill>
                <a:latin typeface="Calibri" panose="020F0502020204030204" pitchFamily="34" charset="0"/>
              </a:rPr>
              <a:t>Best (Top Total Annual Return) Optimized Returns on Training Data</a:t>
            </a:r>
          </a:p>
        </p:txBody>
      </p:sp>
      <p:pic>
        <p:nvPicPr>
          <p:cNvPr id="4" name="Picture 3">
            <a:extLst>
              <a:ext uri="{FF2B5EF4-FFF2-40B4-BE49-F238E27FC236}">
                <a16:creationId xmlns:a16="http://schemas.microsoft.com/office/drawing/2014/main" id="{16CEF9C7-5AC4-4D9D-BA8E-98D2A956D1AD}"/>
              </a:ext>
            </a:extLst>
          </p:cNvPr>
          <p:cNvPicPr>
            <a:picLocks noChangeAspect="1"/>
          </p:cNvPicPr>
          <p:nvPr/>
        </p:nvPicPr>
        <p:blipFill>
          <a:blip r:embed="rId2"/>
          <a:stretch>
            <a:fillRect/>
          </a:stretch>
        </p:blipFill>
        <p:spPr>
          <a:xfrm>
            <a:off x="81280" y="1875862"/>
            <a:ext cx="5690315" cy="3805860"/>
          </a:xfrm>
          <a:prstGeom prst="rect">
            <a:avLst/>
          </a:prstGeom>
        </p:spPr>
      </p:pic>
    </p:spTree>
    <p:extLst>
      <p:ext uri="{BB962C8B-B14F-4D97-AF65-F5344CB8AC3E}">
        <p14:creationId xmlns:p14="http://schemas.microsoft.com/office/powerpoint/2010/main" val="3631193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F0524-3FB6-4008-8EF1-A374F2C8FA66}"/>
              </a:ext>
            </a:extLst>
          </p:cNvPr>
          <p:cNvSpPr>
            <a:spLocks noGrp="1"/>
          </p:cNvSpPr>
          <p:nvPr>
            <p:ph type="title"/>
          </p:nvPr>
        </p:nvSpPr>
        <p:spPr/>
        <p:txBody>
          <a:bodyPr/>
          <a:lstStyle/>
          <a:p>
            <a:r>
              <a:rPr lang="en-US" dirty="0"/>
              <a:t>Results – Support Vector Machine Regression Prediction</a:t>
            </a:r>
          </a:p>
        </p:txBody>
      </p:sp>
      <p:sp>
        <p:nvSpPr>
          <p:cNvPr id="3" name="Slide Number Placeholder 2">
            <a:extLst>
              <a:ext uri="{FF2B5EF4-FFF2-40B4-BE49-F238E27FC236}">
                <a16:creationId xmlns:a16="http://schemas.microsoft.com/office/drawing/2014/main" id="{AD43CAD1-67B5-4655-A645-41D2FFD995B4}"/>
              </a:ext>
            </a:extLst>
          </p:cNvPr>
          <p:cNvSpPr>
            <a:spLocks noGrp="1"/>
          </p:cNvSpPr>
          <p:nvPr>
            <p:ph type="sldNum" sz="quarter" idx="12"/>
          </p:nvPr>
        </p:nvSpPr>
        <p:spPr/>
        <p:txBody>
          <a:bodyPr/>
          <a:lstStyle/>
          <a:p>
            <a:fld id="{D2C46B30-1E6E-4EFB-A798-3E7E3624535A}" type="slidenum">
              <a:rPr lang="en-US" smtClean="0"/>
              <a:t>42</a:t>
            </a:fld>
            <a:endParaRPr lang="en-US" dirty="0"/>
          </a:p>
        </p:txBody>
      </p:sp>
      <p:graphicFrame>
        <p:nvGraphicFramePr>
          <p:cNvPr id="8" name="Table 7">
            <a:extLst>
              <a:ext uri="{FF2B5EF4-FFF2-40B4-BE49-F238E27FC236}">
                <a16:creationId xmlns:a16="http://schemas.microsoft.com/office/drawing/2014/main" id="{20D00EAB-15B5-4F6A-BCBD-A1A3466CB1D7}"/>
              </a:ext>
            </a:extLst>
          </p:cNvPr>
          <p:cNvGraphicFramePr>
            <a:graphicFrameLocks noGrp="1"/>
          </p:cNvGraphicFramePr>
          <p:nvPr>
            <p:extLst>
              <p:ext uri="{D42A27DB-BD31-4B8C-83A1-F6EECF244321}">
                <p14:modId xmlns:p14="http://schemas.microsoft.com/office/powerpoint/2010/main" val="2969992921"/>
              </p:ext>
            </p:extLst>
          </p:nvPr>
        </p:nvGraphicFramePr>
        <p:xfrm>
          <a:off x="288925" y="1784000"/>
          <a:ext cx="9960042" cy="4515973"/>
        </p:xfrm>
        <a:graphic>
          <a:graphicData uri="http://schemas.openxmlformats.org/drawingml/2006/table">
            <a:tbl>
              <a:tblPr firstRow="1" bandRow="1">
                <a:tableStyleId>{5C22544A-7EE6-4342-B048-85BDC9FD1C3A}</a:tableStyleId>
              </a:tblPr>
              <a:tblGrid>
                <a:gridCol w="1660007">
                  <a:extLst>
                    <a:ext uri="{9D8B030D-6E8A-4147-A177-3AD203B41FA5}">
                      <a16:colId xmlns:a16="http://schemas.microsoft.com/office/drawing/2014/main" val="680097496"/>
                    </a:ext>
                  </a:extLst>
                </a:gridCol>
                <a:gridCol w="1660007">
                  <a:extLst>
                    <a:ext uri="{9D8B030D-6E8A-4147-A177-3AD203B41FA5}">
                      <a16:colId xmlns:a16="http://schemas.microsoft.com/office/drawing/2014/main" val="1242979511"/>
                    </a:ext>
                  </a:extLst>
                </a:gridCol>
                <a:gridCol w="1660007">
                  <a:extLst>
                    <a:ext uri="{9D8B030D-6E8A-4147-A177-3AD203B41FA5}">
                      <a16:colId xmlns:a16="http://schemas.microsoft.com/office/drawing/2014/main" val="558097184"/>
                    </a:ext>
                  </a:extLst>
                </a:gridCol>
                <a:gridCol w="1660007">
                  <a:extLst>
                    <a:ext uri="{9D8B030D-6E8A-4147-A177-3AD203B41FA5}">
                      <a16:colId xmlns:a16="http://schemas.microsoft.com/office/drawing/2014/main" val="210709351"/>
                    </a:ext>
                  </a:extLst>
                </a:gridCol>
                <a:gridCol w="1660007">
                  <a:extLst>
                    <a:ext uri="{9D8B030D-6E8A-4147-A177-3AD203B41FA5}">
                      <a16:colId xmlns:a16="http://schemas.microsoft.com/office/drawing/2014/main" val="51222232"/>
                    </a:ext>
                  </a:extLst>
                </a:gridCol>
                <a:gridCol w="1660007">
                  <a:extLst>
                    <a:ext uri="{9D8B030D-6E8A-4147-A177-3AD203B41FA5}">
                      <a16:colId xmlns:a16="http://schemas.microsoft.com/office/drawing/2014/main" val="655926181"/>
                    </a:ext>
                  </a:extLst>
                </a:gridCol>
              </a:tblGrid>
              <a:tr h="410543">
                <a:tc>
                  <a:txBody>
                    <a:bodyPr/>
                    <a:lstStyle/>
                    <a:p>
                      <a:r>
                        <a:rPr lang="en-CA" sz="1600" b="1" i="0" u="none" dirty="0" err="1">
                          <a:latin typeface="Calibri" panose="020F0502020204030204" pitchFamily="34" charset="0"/>
                          <a:cs typeface="Calibri" panose="020F0502020204030204" pitchFamily="34" charset="0"/>
                        </a:rPr>
                        <a:t>TotaAnnReturn</a:t>
                      </a:r>
                      <a:endParaRPr lang="en-CA" sz="1600" b="1" i="0" u="none" dirty="0">
                        <a:latin typeface="Calibri" panose="020F0502020204030204" pitchFamily="34" charset="0"/>
                        <a:cs typeface="Calibri" panose="020F0502020204030204" pitchFamily="34" charset="0"/>
                      </a:endParaRPr>
                    </a:p>
                  </a:txBody>
                  <a:tcPr>
                    <a:solidFill>
                      <a:schemeClr val="accent1">
                        <a:lumMod val="50000"/>
                      </a:schemeClr>
                    </a:solidFill>
                  </a:tcPr>
                </a:tc>
                <a:tc>
                  <a:txBody>
                    <a:bodyPr/>
                    <a:lstStyle/>
                    <a:p>
                      <a:r>
                        <a:rPr lang="en-CA" sz="1600" b="1" i="0" u="none" dirty="0">
                          <a:latin typeface="Calibri" panose="020F0502020204030204" pitchFamily="34" charset="0"/>
                          <a:cs typeface="Calibri" panose="020F0502020204030204" pitchFamily="34" charset="0"/>
                        </a:rPr>
                        <a:t>CAGR</a:t>
                      </a:r>
                    </a:p>
                  </a:txBody>
                  <a:tcPr>
                    <a:solidFill>
                      <a:schemeClr val="accent1">
                        <a:lumMod val="50000"/>
                      </a:schemeClr>
                    </a:solidFill>
                  </a:tcPr>
                </a:tc>
                <a:tc>
                  <a:txBody>
                    <a:bodyPr/>
                    <a:lstStyle/>
                    <a:p>
                      <a:r>
                        <a:rPr lang="en-CA" sz="1600" b="1" i="0" u="none" dirty="0">
                          <a:latin typeface="Calibri" panose="020F0502020204030204" pitchFamily="34" charset="0"/>
                          <a:cs typeface="Calibri" panose="020F0502020204030204" pitchFamily="34" charset="0"/>
                        </a:rPr>
                        <a:t>Sharpe Ratio</a:t>
                      </a:r>
                    </a:p>
                  </a:txBody>
                  <a:tcPr>
                    <a:solidFill>
                      <a:schemeClr val="accent1">
                        <a:lumMod val="50000"/>
                      </a:schemeClr>
                    </a:solidFill>
                  </a:tcPr>
                </a:tc>
                <a:tc>
                  <a:txBody>
                    <a:bodyPr/>
                    <a:lstStyle/>
                    <a:p>
                      <a:r>
                        <a:rPr lang="en-CA" sz="1600" b="1" i="0" u="none" dirty="0" err="1">
                          <a:latin typeface="Calibri" panose="020F0502020204030204" pitchFamily="34" charset="0"/>
                          <a:cs typeface="Calibri" panose="020F0502020204030204" pitchFamily="34" charset="0"/>
                        </a:rPr>
                        <a:t>Aperiods</a:t>
                      </a:r>
                      <a:endParaRPr lang="en-CA" sz="1600" b="1" i="0" u="none" dirty="0">
                        <a:latin typeface="Calibri" panose="020F0502020204030204" pitchFamily="34" charset="0"/>
                        <a:cs typeface="Calibri" panose="020F0502020204030204" pitchFamily="34" charset="0"/>
                      </a:endParaRPr>
                    </a:p>
                  </a:txBody>
                  <a:tcPr>
                    <a:solidFill>
                      <a:schemeClr val="accent1">
                        <a:lumMod val="50000"/>
                      </a:schemeClr>
                    </a:solidFill>
                  </a:tcPr>
                </a:tc>
                <a:tc>
                  <a:txBody>
                    <a:bodyPr/>
                    <a:lstStyle/>
                    <a:p>
                      <a:r>
                        <a:rPr lang="en-CA" sz="1600" b="1" i="0" u="none" dirty="0" err="1">
                          <a:latin typeface="Calibri" panose="020F0502020204030204" pitchFamily="34" charset="0"/>
                          <a:cs typeface="Calibri" panose="020F0502020204030204" pitchFamily="34" charset="0"/>
                        </a:rPr>
                        <a:t>Bperiods</a:t>
                      </a:r>
                      <a:endParaRPr lang="en-CA" sz="1600" b="1" i="0" u="none" dirty="0">
                        <a:latin typeface="Calibri" panose="020F0502020204030204" pitchFamily="34" charset="0"/>
                        <a:cs typeface="Calibri" panose="020F0502020204030204" pitchFamily="34" charset="0"/>
                      </a:endParaRPr>
                    </a:p>
                  </a:txBody>
                  <a:tcPr>
                    <a:solidFill>
                      <a:schemeClr val="accent1">
                        <a:lumMod val="50000"/>
                      </a:schemeClr>
                    </a:solidFill>
                  </a:tcPr>
                </a:tc>
                <a:tc>
                  <a:txBody>
                    <a:bodyPr/>
                    <a:lstStyle/>
                    <a:p>
                      <a:r>
                        <a:rPr lang="en-CA" sz="1600" b="1" i="0" u="none" dirty="0" err="1">
                          <a:latin typeface="Calibri" panose="020F0502020204030204" pitchFamily="34" charset="0"/>
                          <a:cs typeface="Calibri" panose="020F0502020204030204" pitchFamily="34" charset="0"/>
                        </a:rPr>
                        <a:t>Speriods</a:t>
                      </a:r>
                      <a:endParaRPr lang="en-CA" sz="1600" b="1" i="0" u="none" dirty="0">
                        <a:latin typeface="Calibri" panose="020F0502020204030204" pitchFamily="34" charset="0"/>
                        <a:cs typeface="Calibri" panose="020F0502020204030204" pitchFamily="34" charset="0"/>
                      </a:endParaRPr>
                    </a:p>
                  </a:txBody>
                  <a:tcPr>
                    <a:solidFill>
                      <a:schemeClr val="accent1">
                        <a:lumMod val="50000"/>
                      </a:schemeClr>
                    </a:solidFill>
                  </a:tcPr>
                </a:tc>
                <a:extLst>
                  <a:ext uri="{0D108BD9-81ED-4DB2-BD59-A6C34878D82A}">
                    <a16:rowId xmlns:a16="http://schemas.microsoft.com/office/drawing/2014/main" val="586172539"/>
                  </a:ext>
                </a:extLst>
              </a:tr>
              <a:tr h="410543">
                <a:tc>
                  <a:txBody>
                    <a:bodyPr/>
                    <a:lstStyle/>
                    <a:p>
                      <a:pPr marL="0" algn="r" defTabSz="914400" rtl="0" eaLnBrk="1" fontAlgn="b" latinLnBrk="0" hangingPunct="1"/>
                      <a:r>
                        <a:rPr lang="en-CA" sz="1600" b="0" i="0" u="none" strike="noStrike" kern="1200" dirty="0">
                          <a:solidFill>
                            <a:srgbClr val="000000"/>
                          </a:solidFill>
                          <a:effectLst/>
                          <a:latin typeface="Calibri" panose="020F0502020204030204" pitchFamily="34" charset="0"/>
                          <a:ea typeface="+mn-ea"/>
                          <a:cs typeface="+mn-cs"/>
                        </a:rPr>
                        <a:t>27.95611</a:t>
                      </a:r>
                    </a:p>
                  </a:txBody>
                  <a:tcPr marL="6350" marR="6350" marT="6350" marB="0" anchor="b"/>
                </a:tc>
                <a:tc>
                  <a:txBody>
                    <a:bodyPr/>
                    <a:lstStyle/>
                    <a:p>
                      <a:pPr marL="0" algn="r" defTabSz="914400" rtl="0" eaLnBrk="1" fontAlgn="b" latinLnBrk="0" hangingPunct="1"/>
                      <a:r>
                        <a:rPr lang="en-CA" sz="1600" b="0" i="0" u="none" strike="noStrike" kern="1200">
                          <a:solidFill>
                            <a:srgbClr val="000000"/>
                          </a:solidFill>
                          <a:effectLst/>
                          <a:latin typeface="Calibri" panose="020F0502020204030204" pitchFamily="34" charset="0"/>
                          <a:ea typeface="+mn-ea"/>
                          <a:cs typeface="+mn-cs"/>
                        </a:rPr>
                        <a:t>25.16</a:t>
                      </a:r>
                    </a:p>
                  </a:txBody>
                  <a:tcPr marL="6350" marR="6350" marT="6350" marB="0" anchor="b"/>
                </a:tc>
                <a:tc>
                  <a:txBody>
                    <a:bodyPr/>
                    <a:lstStyle/>
                    <a:p>
                      <a:pPr marL="0" algn="r" defTabSz="914400" rtl="0" eaLnBrk="1" fontAlgn="b" latinLnBrk="0" hangingPunct="1"/>
                      <a:r>
                        <a:rPr lang="en-CA" sz="1600" b="0" i="0" u="none" strike="noStrike" kern="1200">
                          <a:solidFill>
                            <a:srgbClr val="000000"/>
                          </a:solidFill>
                          <a:effectLst/>
                          <a:latin typeface="Calibri" panose="020F0502020204030204" pitchFamily="34" charset="0"/>
                          <a:ea typeface="+mn-ea"/>
                          <a:cs typeface="+mn-cs"/>
                        </a:rPr>
                        <a:t>1.62</a:t>
                      </a:r>
                    </a:p>
                  </a:txBody>
                  <a:tcPr marL="6350" marR="6350" marT="6350" marB="0" anchor="b"/>
                </a:tc>
                <a:tc>
                  <a:txBody>
                    <a:bodyPr/>
                    <a:lstStyle/>
                    <a:p>
                      <a:pPr marL="0" algn="r" defTabSz="914400" rtl="0" eaLnBrk="1" fontAlgn="b" latinLnBrk="0" hangingPunct="1"/>
                      <a:r>
                        <a:rPr lang="en-CA" sz="1600" b="0" i="0" u="none" strike="noStrike" kern="1200">
                          <a:solidFill>
                            <a:srgbClr val="000000"/>
                          </a:solidFill>
                          <a:effectLst/>
                          <a:latin typeface="Calibri" panose="020F0502020204030204" pitchFamily="34" charset="0"/>
                          <a:ea typeface="+mn-ea"/>
                          <a:cs typeface="+mn-cs"/>
                        </a:rPr>
                        <a:t>15</a:t>
                      </a:r>
                    </a:p>
                  </a:txBody>
                  <a:tcPr marL="6350" marR="6350" marT="6350" marB="0" anchor="b"/>
                </a:tc>
                <a:tc>
                  <a:txBody>
                    <a:bodyPr/>
                    <a:lstStyle/>
                    <a:p>
                      <a:pPr marL="0" algn="r" defTabSz="914400" rtl="0" eaLnBrk="1" fontAlgn="b" latinLnBrk="0" hangingPunct="1"/>
                      <a:r>
                        <a:rPr lang="en-CA" sz="1600" b="0" i="0" u="none" strike="noStrike" kern="1200">
                          <a:solidFill>
                            <a:srgbClr val="000000"/>
                          </a:solidFill>
                          <a:effectLst/>
                          <a:latin typeface="Calibri" panose="020F0502020204030204" pitchFamily="34" charset="0"/>
                          <a:ea typeface="+mn-ea"/>
                          <a:cs typeface="+mn-cs"/>
                        </a:rPr>
                        <a:t>20</a:t>
                      </a:r>
                    </a:p>
                  </a:txBody>
                  <a:tcPr marL="6350" marR="6350" marT="6350" marB="0" anchor="b"/>
                </a:tc>
                <a:tc>
                  <a:txBody>
                    <a:bodyPr/>
                    <a:lstStyle/>
                    <a:p>
                      <a:pPr marL="0" algn="r" defTabSz="914400" rtl="0" eaLnBrk="1" fontAlgn="b" latinLnBrk="0" hangingPunct="1"/>
                      <a:r>
                        <a:rPr lang="en-CA" sz="1600" b="0" i="0" u="none" strike="noStrike" kern="1200">
                          <a:solidFill>
                            <a:srgbClr val="000000"/>
                          </a:solidFill>
                          <a:effectLst/>
                          <a:latin typeface="Calibri" panose="020F0502020204030204" pitchFamily="34" charset="0"/>
                          <a:ea typeface="+mn-ea"/>
                          <a:cs typeface="+mn-cs"/>
                        </a:rPr>
                        <a:t>5</a:t>
                      </a:r>
                    </a:p>
                  </a:txBody>
                  <a:tcPr marL="6350" marR="6350" marT="6350" marB="0" anchor="b"/>
                </a:tc>
                <a:extLst>
                  <a:ext uri="{0D108BD9-81ED-4DB2-BD59-A6C34878D82A}">
                    <a16:rowId xmlns:a16="http://schemas.microsoft.com/office/drawing/2014/main" val="684439890"/>
                  </a:ext>
                </a:extLst>
              </a:tr>
              <a:tr h="410543">
                <a:tc>
                  <a:txBody>
                    <a:bodyPr/>
                    <a:lstStyle/>
                    <a:p>
                      <a:pPr marL="0" algn="r" defTabSz="914400" rtl="0" eaLnBrk="1" fontAlgn="b" latinLnBrk="0" hangingPunct="1"/>
                      <a:r>
                        <a:rPr lang="en-CA" sz="1600" b="0" i="0" u="none" strike="noStrike" kern="1200">
                          <a:solidFill>
                            <a:srgbClr val="000000"/>
                          </a:solidFill>
                          <a:effectLst/>
                          <a:latin typeface="Calibri" panose="020F0502020204030204" pitchFamily="34" charset="0"/>
                          <a:ea typeface="+mn-ea"/>
                          <a:cs typeface="+mn-cs"/>
                        </a:rPr>
                        <a:t>27.95611</a:t>
                      </a:r>
                    </a:p>
                  </a:txBody>
                  <a:tcPr marL="6350" marR="6350" marT="6350" marB="0" anchor="b"/>
                </a:tc>
                <a:tc>
                  <a:txBody>
                    <a:bodyPr/>
                    <a:lstStyle/>
                    <a:p>
                      <a:pPr marL="0" algn="r" defTabSz="914400" rtl="0" eaLnBrk="1" fontAlgn="b" latinLnBrk="0" hangingPunct="1"/>
                      <a:r>
                        <a:rPr lang="en-CA" sz="1600" b="0" i="0" u="none" strike="noStrike" kern="1200">
                          <a:solidFill>
                            <a:srgbClr val="000000"/>
                          </a:solidFill>
                          <a:effectLst/>
                          <a:latin typeface="Calibri" panose="020F0502020204030204" pitchFamily="34" charset="0"/>
                          <a:ea typeface="+mn-ea"/>
                          <a:cs typeface="+mn-cs"/>
                        </a:rPr>
                        <a:t>25.16</a:t>
                      </a:r>
                    </a:p>
                  </a:txBody>
                  <a:tcPr marL="6350" marR="6350" marT="6350" marB="0" anchor="b"/>
                </a:tc>
                <a:tc>
                  <a:txBody>
                    <a:bodyPr/>
                    <a:lstStyle/>
                    <a:p>
                      <a:pPr marL="0" algn="r" defTabSz="914400" rtl="0" eaLnBrk="1" fontAlgn="b" latinLnBrk="0" hangingPunct="1"/>
                      <a:r>
                        <a:rPr lang="en-CA" sz="1600" b="0" i="0" u="none" strike="noStrike" kern="1200">
                          <a:solidFill>
                            <a:srgbClr val="000000"/>
                          </a:solidFill>
                          <a:effectLst/>
                          <a:latin typeface="Calibri" panose="020F0502020204030204" pitchFamily="34" charset="0"/>
                          <a:ea typeface="+mn-ea"/>
                          <a:cs typeface="+mn-cs"/>
                        </a:rPr>
                        <a:t>1.62</a:t>
                      </a:r>
                    </a:p>
                  </a:txBody>
                  <a:tcPr marL="6350" marR="6350" marT="6350" marB="0" anchor="b"/>
                </a:tc>
                <a:tc>
                  <a:txBody>
                    <a:bodyPr/>
                    <a:lstStyle/>
                    <a:p>
                      <a:pPr marL="0" algn="r" defTabSz="914400" rtl="0" eaLnBrk="1" fontAlgn="b" latinLnBrk="0" hangingPunct="1"/>
                      <a:r>
                        <a:rPr lang="en-CA" sz="1600" b="0" i="0" u="none" strike="noStrike" kern="1200">
                          <a:solidFill>
                            <a:srgbClr val="000000"/>
                          </a:solidFill>
                          <a:effectLst/>
                          <a:latin typeface="Calibri" panose="020F0502020204030204" pitchFamily="34" charset="0"/>
                          <a:ea typeface="+mn-ea"/>
                          <a:cs typeface="+mn-cs"/>
                        </a:rPr>
                        <a:t>20</a:t>
                      </a:r>
                    </a:p>
                  </a:txBody>
                  <a:tcPr marL="6350" marR="6350" marT="6350" marB="0" anchor="b"/>
                </a:tc>
                <a:tc>
                  <a:txBody>
                    <a:bodyPr/>
                    <a:lstStyle/>
                    <a:p>
                      <a:pPr marL="0" algn="r" defTabSz="914400" rtl="0" eaLnBrk="1" fontAlgn="b" latinLnBrk="0" hangingPunct="1"/>
                      <a:r>
                        <a:rPr lang="en-CA" sz="1600" b="0" i="0" u="none" strike="noStrike" kern="1200">
                          <a:solidFill>
                            <a:srgbClr val="000000"/>
                          </a:solidFill>
                          <a:effectLst/>
                          <a:latin typeface="Calibri" panose="020F0502020204030204" pitchFamily="34" charset="0"/>
                          <a:ea typeface="+mn-ea"/>
                          <a:cs typeface="+mn-cs"/>
                        </a:rPr>
                        <a:t>15</a:t>
                      </a:r>
                    </a:p>
                  </a:txBody>
                  <a:tcPr marL="6350" marR="6350" marT="6350" marB="0" anchor="b"/>
                </a:tc>
                <a:tc>
                  <a:txBody>
                    <a:bodyPr/>
                    <a:lstStyle/>
                    <a:p>
                      <a:pPr marL="0" algn="r" defTabSz="914400" rtl="0" eaLnBrk="1" fontAlgn="b" latinLnBrk="0" hangingPunct="1"/>
                      <a:r>
                        <a:rPr lang="en-CA" sz="1600" b="0" i="0" u="none" strike="noStrike" kern="1200">
                          <a:solidFill>
                            <a:srgbClr val="000000"/>
                          </a:solidFill>
                          <a:effectLst/>
                          <a:latin typeface="Calibri" panose="020F0502020204030204" pitchFamily="34" charset="0"/>
                          <a:ea typeface="+mn-ea"/>
                          <a:cs typeface="+mn-cs"/>
                        </a:rPr>
                        <a:t>5</a:t>
                      </a:r>
                    </a:p>
                  </a:txBody>
                  <a:tcPr marL="6350" marR="6350" marT="6350" marB="0" anchor="b"/>
                </a:tc>
                <a:extLst>
                  <a:ext uri="{0D108BD9-81ED-4DB2-BD59-A6C34878D82A}">
                    <a16:rowId xmlns:a16="http://schemas.microsoft.com/office/drawing/2014/main" val="3303055297"/>
                  </a:ext>
                </a:extLst>
              </a:tr>
              <a:tr h="410543">
                <a:tc>
                  <a:txBody>
                    <a:bodyPr/>
                    <a:lstStyle/>
                    <a:p>
                      <a:pPr marL="0" algn="r" defTabSz="914400" rtl="0" eaLnBrk="1" fontAlgn="b" latinLnBrk="0" hangingPunct="1"/>
                      <a:r>
                        <a:rPr lang="en-CA" sz="1600" b="0" i="0" u="none" strike="noStrike" kern="1200">
                          <a:solidFill>
                            <a:srgbClr val="000000"/>
                          </a:solidFill>
                          <a:effectLst/>
                          <a:latin typeface="Calibri" panose="020F0502020204030204" pitchFamily="34" charset="0"/>
                          <a:ea typeface="+mn-ea"/>
                          <a:cs typeface="+mn-cs"/>
                        </a:rPr>
                        <a:t>26.702</a:t>
                      </a:r>
                    </a:p>
                  </a:txBody>
                  <a:tcPr marL="6350" marR="6350" marT="6350" marB="0" anchor="b"/>
                </a:tc>
                <a:tc>
                  <a:txBody>
                    <a:bodyPr/>
                    <a:lstStyle/>
                    <a:p>
                      <a:pPr marL="0" algn="r" defTabSz="914400" rtl="0" eaLnBrk="1" fontAlgn="b" latinLnBrk="0" hangingPunct="1"/>
                      <a:r>
                        <a:rPr lang="en-CA" sz="1600" b="0" i="0" u="none" strike="noStrike" kern="1200" dirty="0">
                          <a:solidFill>
                            <a:srgbClr val="000000"/>
                          </a:solidFill>
                          <a:effectLst/>
                          <a:latin typeface="Calibri" panose="020F0502020204030204" pitchFamily="34" charset="0"/>
                          <a:ea typeface="+mn-ea"/>
                          <a:cs typeface="+mn-cs"/>
                        </a:rPr>
                        <a:t>24.1</a:t>
                      </a:r>
                    </a:p>
                  </a:txBody>
                  <a:tcPr marL="6350" marR="6350" marT="6350" marB="0" anchor="b"/>
                </a:tc>
                <a:tc>
                  <a:txBody>
                    <a:bodyPr/>
                    <a:lstStyle/>
                    <a:p>
                      <a:pPr marL="0" algn="r" defTabSz="914400" rtl="0" eaLnBrk="1" fontAlgn="b" latinLnBrk="0" hangingPunct="1"/>
                      <a:r>
                        <a:rPr lang="en-CA" sz="1600" b="0" i="0" u="none" strike="noStrike" kern="1200">
                          <a:solidFill>
                            <a:srgbClr val="000000"/>
                          </a:solidFill>
                          <a:effectLst/>
                          <a:latin typeface="Calibri" panose="020F0502020204030204" pitchFamily="34" charset="0"/>
                          <a:ea typeface="+mn-ea"/>
                          <a:cs typeface="+mn-cs"/>
                        </a:rPr>
                        <a:t>1.63</a:t>
                      </a:r>
                    </a:p>
                  </a:txBody>
                  <a:tcPr marL="6350" marR="6350" marT="6350" marB="0" anchor="b"/>
                </a:tc>
                <a:tc>
                  <a:txBody>
                    <a:bodyPr/>
                    <a:lstStyle/>
                    <a:p>
                      <a:pPr marL="0" algn="r" defTabSz="914400" rtl="0" eaLnBrk="1" fontAlgn="b" latinLnBrk="0" hangingPunct="1"/>
                      <a:r>
                        <a:rPr lang="en-CA" sz="1600" b="0" i="0" u="none" strike="noStrike" kern="1200">
                          <a:solidFill>
                            <a:srgbClr val="000000"/>
                          </a:solidFill>
                          <a:effectLst/>
                          <a:latin typeface="Calibri" panose="020F0502020204030204" pitchFamily="34" charset="0"/>
                          <a:ea typeface="+mn-ea"/>
                          <a:cs typeface="+mn-cs"/>
                        </a:rPr>
                        <a:t>15</a:t>
                      </a:r>
                    </a:p>
                  </a:txBody>
                  <a:tcPr marL="6350" marR="6350" marT="6350" marB="0" anchor="b"/>
                </a:tc>
                <a:tc>
                  <a:txBody>
                    <a:bodyPr/>
                    <a:lstStyle/>
                    <a:p>
                      <a:pPr marL="0" algn="r" defTabSz="914400" rtl="0" eaLnBrk="1" fontAlgn="b" latinLnBrk="0" hangingPunct="1"/>
                      <a:r>
                        <a:rPr lang="en-CA" sz="1600" b="0" i="0" u="none" strike="noStrike" kern="1200">
                          <a:solidFill>
                            <a:srgbClr val="000000"/>
                          </a:solidFill>
                          <a:effectLst/>
                          <a:latin typeface="Calibri" panose="020F0502020204030204" pitchFamily="34" charset="0"/>
                          <a:ea typeface="+mn-ea"/>
                          <a:cs typeface="+mn-cs"/>
                        </a:rPr>
                        <a:t>40</a:t>
                      </a:r>
                    </a:p>
                  </a:txBody>
                  <a:tcPr marL="6350" marR="6350" marT="6350" marB="0" anchor="b"/>
                </a:tc>
                <a:tc>
                  <a:txBody>
                    <a:bodyPr/>
                    <a:lstStyle/>
                    <a:p>
                      <a:pPr marL="0" algn="r" defTabSz="914400" rtl="0" eaLnBrk="1" fontAlgn="b" latinLnBrk="0" hangingPunct="1"/>
                      <a:r>
                        <a:rPr lang="en-CA" sz="1600" b="0" i="0" u="none" strike="noStrike" kern="1200">
                          <a:solidFill>
                            <a:srgbClr val="000000"/>
                          </a:solidFill>
                          <a:effectLst/>
                          <a:latin typeface="Calibri" panose="020F0502020204030204" pitchFamily="34" charset="0"/>
                          <a:ea typeface="+mn-ea"/>
                          <a:cs typeface="+mn-cs"/>
                        </a:rPr>
                        <a:t>1</a:t>
                      </a:r>
                    </a:p>
                  </a:txBody>
                  <a:tcPr marL="6350" marR="6350" marT="6350" marB="0" anchor="b"/>
                </a:tc>
                <a:extLst>
                  <a:ext uri="{0D108BD9-81ED-4DB2-BD59-A6C34878D82A}">
                    <a16:rowId xmlns:a16="http://schemas.microsoft.com/office/drawing/2014/main" val="3421863013"/>
                  </a:ext>
                </a:extLst>
              </a:tr>
              <a:tr h="410543">
                <a:tc>
                  <a:txBody>
                    <a:bodyPr/>
                    <a:lstStyle/>
                    <a:p>
                      <a:pPr marL="0" algn="r" defTabSz="914400" rtl="0" eaLnBrk="1" fontAlgn="b" latinLnBrk="0" hangingPunct="1"/>
                      <a:r>
                        <a:rPr lang="en-CA" sz="1600" b="0" i="0" u="none" strike="noStrike" kern="1200">
                          <a:solidFill>
                            <a:srgbClr val="000000"/>
                          </a:solidFill>
                          <a:effectLst/>
                          <a:latin typeface="Calibri" panose="020F0502020204030204" pitchFamily="34" charset="0"/>
                          <a:ea typeface="+mn-ea"/>
                          <a:cs typeface="+mn-cs"/>
                        </a:rPr>
                        <a:t>26.702</a:t>
                      </a:r>
                    </a:p>
                  </a:txBody>
                  <a:tcPr marL="6350" marR="6350" marT="6350" marB="0" anchor="b"/>
                </a:tc>
                <a:tc>
                  <a:txBody>
                    <a:bodyPr/>
                    <a:lstStyle/>
                    <a:p>
                      <a:pPr marL="0" algn="r" defTabSz="914400" rtl="0" eaLnBrk="1" fontAlgn="b" latinLnBrk="0" hangingPunct="1"/>
                      <a:r>
                        <a:rPr lang="en-CA" sz="1600" b="0" i="0" u="none" strike="noStrike" kern="1200" dirty="0">
                          <a:solidFill>
                            <a:srgbClr val="000000"/>
                          </a:solidFill>
                          <a:effectLst/>
                          <a:latin typeface="Calibri" panose="020F0502020204030204" pitchFamily="34" charset="0"/>
                          <a:ea typeface="+mn-ea"/>
                          <a:cs typeface="+mn-cs"/>
                        </a:rPr>
                        <a:t>24.1</a:t>
                      </a:r>
                    </a:p>
                  </a:txBody>
                  <a:tcPr marL="6350" marR="6350" marT="6350" marB="0" anchor="b"/>
                </a:tc>
                <a:tc>
                  <a:txBody>
                    <a:bodyPr/>
                    <a:lstStyle/>
                    <a:p>
                      <a:pPr marL="0" algn="r" defTabSz="914400" rtl="0" eaLnBrk="1" fontAlgn="b" latinLnBrk="0" hangingPunct="1"/>
                      <a:r>
                        <a:rPr lang="en-CA" sz="1600" b="0" i="0" u="none" strike="noStrike" kern="1200" dirty="0">
                          <a:solidFill>
                            <a:srgbClr val="000000"/>
                          </a:solidFill>
                          <a:effectLst/>
                          <a:latin typeface="Calibri" panose="020F0502020204030204" pitchFamily="34" charset="0"/>
                          <a:ea typeface="+mn-ea"/>
                          <a:cs typeface="+mn-cs"/>
                        </a:rPr>
                        <a:t>1.63</a:t>
                      </a:r>
                    </a:p>
                  </a:txBody>
                  <a:tcPr marL="6350" marR="6350" marT="6350" marB="0" anchor="b"/>
                </a:tc>
                <a:tc>
                  <a:txBody>
                    <a:bodyPr/>
                    <a:lstStyle/>
                    <a:p>
                      <a:pPr marL="0" algn="r" defTabSz="914400" rtl="0" eaLnBrk="1" fontAlgn="b" latinLnBrk="0" hangingPunct="1"/>
                      <a:r>
                        <a:rPr lang="en-CA" sz="1600" b="0" i="0" u="none" strike="noStrike" kern="1200">
                          <a:solidFill>
                            <a:srgbClr val="000000"/>
                          </a:solidFill>
                          <a:effectLst/>
                          <a:latin typeface="Calibri" panose="020F0502020204030204" pitchFamily="34" charset="0"/>
                          <a:ea typeface="+mn-ea"/>
                          <a:cs typeface="+mn-cs"/>
                        </a:rPr>
                        <a:t>40</a:t>
                      </a:r>
                    </a:p>
                  </a:txBody>
                  <a:tcPr marL="6350" marR="6350" marT="6350" marB="0" anchor="b"/>
                </a:tc>
                <a:tc>
                  <a:txBody>
                    <a:bodyPr/>
                    <a:lstStyle/>
                    <a:p>
                      <a:pPr marL="0" algn="r" defTabSz="914400" rtl="0" eaLnBrk="1" fontAlgn="b" latinLnBrk="0" hangingPunct="1"/>
                      <a:r>
                        <a:rPr lang="en-CA" sz="1600" b="0" i="0" u="none" strike="noStrike" kern="1200">
                          <a:solidFill>
                            <a:srgbClr val="000000"/>
                          </a:solidFill>
                          <a:effectLst/>
                          <a:latin typeface="Calibri" panose="020F0502020204030204" pitchFamily="34" charset="0"/>
                          <a:ea typeface="+mn-ea"/>
                          <a:cs typeface="+mn-cs"/>
                        </a:rPr>
                        <a:t>15</a:t>
                      </a:r>
                    </a:p>
                  </a:txBody>
                  <a:tcPr marL="6350" marR="6350" marT="6350" marB="0" anchor="b"/>
                </a:tc>
                <a:tc>
                  <a:txBody>
                    <a:bodyPr/>
                    <a:lstStyle/>
                    <a:p>
                      <a:pPr marL="0" algn="r" defTabSz="914400" rtl="0" eaLnBrk="1" fontAlgn="b" latinLnBrk="0" hangingPunct="1"/>
                      <a:r>
                        <a:rPr lang="en-CA" sz="1600" b="0" i="0" u="none" strike="noStrike" kern="1200">
                          <a:solidFill>
                            <a:srgbClr val="000000"/>
                          </a:solidFill>
                          <a:effectLst/>
                          <a:latin typeface="Calibri" panose="020F0502020204030204" pitchFamily="34" charset="0"/>
                          <a:ea typeface="+mn-ea"/>
                          <a:cs typeface="+mn-cs"/>
                        </a:rPr>
                        <a:t>1</a:t>
                      </a:r>
                    </a:p>
                  </a:txBody>
                  <a:tcPr marL="6350" marR="6350" marT="6350" marB="0" anchor="b"/>
                </a:tc>
                <a:extLst>
                  <a:ext uri="{0D108BD9-81ED-4DB2-BD59-A6C34878D82A}">
                    <a16:rowId xmlns:a16="http://schemas.microsoft.com/office/drawing/2014/main" val="1055685187"/>
                  </a:ext>
                </a:extLst>
              </a:tr>
              <a:tr h="410543">
                <a:tc>
                  <a:txBody>
                    <a:bodyPr/>
                    <a:lstStyle/>
                    <a:p>
                      <a:pPr marL="0" algn="r" defTabSz="914400" rtl="0" eaLnBrk="1" fontAlgn="b" latinLnBrk="0" hangingPunct="1"/>
                      <a:r>
                        <a:rPr lang="en-CA" sz="1600" b="0" i="0" u="none" strike="noStrike" kern="1200">
                          <a:solidFill>
                            <a:srgbClr val="000000"/>
                          </a:solidFill>
                          <a:effectLst/>
                          <a:latin typeface="Calibri" panose="020F0502020204030204" pitchFamily="34" charset="0"/>
                          <a:ea typeface="+mn-ea"/>
                          <a:cs typeface="+mn-cs"/>
                        </a:rPr>
                        <a:t>25.96767</a:t>
                      </a:r>
                    </a:p>
                  </a:txBody>
                  <a:tcPr marL="6350" marR="6350" marT="6350" marB="0" anchor="b"/>
                </a:tc>
                <a:tc>
                  <a:txBody>
                    <a:bodyPr/>
                    <a:lstStyle/>
                    <a:p>
                      <a:pPr marL="0" algn="r" defTabSz="914400" rtl="0" eaLnBrk="1" fontAlgn="b" latinLnBrk="0" hangingPunct="1"/>
                      <a:r>
                        <a:rPr lang="en-CA" sz="1600" b="0" i="0" u="none" strike="noStrike" kern="1200">
                          <a:solidFill>
                            <a:srgbClr val="000000"/>
                          </a:solidFill>
                          <a:effectLst/>
                          <a:latin typeface="Calibri" panose="020F0502020204030204" pitchFamily="34" charset="0"/>
                          <a:ea typeface="+mn-ea"/>
                          <a:cs typeface="+mn-cs"/>
                        </a:rPr>
                        <a:t>23.48</a:t>
                      </a:r>
                    </a:p>
                  </a:txBody>
                  <a:tcPr marL="6350" marR="6350" marT="6350" marB="0" anchor="b"/>
                </a:tc>
                <a:tc>
                  <a:txBody>
                    <a:bodyPr/>
                    <a:lstStyle/>
                    <a:p>
                      <a:pPr marL="0" algn="r" defTabSz="914400" rtl="0" eaLnBrk="1" fontAlgn="b" latinLnBrk="0" hangingPunct="1"/>
                      <a:r>
                        <a:rPr lang="en-CA" sz="1600" b="0" i="0" u="none" strike="noStrike" kern="1200">
                          <a:solidFill>
                            <a:srgbClr val="000000"/>
                          </a:solidFill>
                          <a:effectLst/>
                          <a:latin typeface="Calibri" panose="020F0502020204030204" pitchFamily="34" charset="0"/>
                          <a:ea typeface="+mn-ea"/>
                          <a:cs typeface="+mn-cs"/>
                        </a:rPr>
                        <a:t>1.51</a:t>
                      </a:r>
                    </a:p>
                  </a:txBody>
                  <a:tcPr marL="6350" marR="6350" marT="6350" marB="0" anchor="b"/>
                </a:tc>
                <a:tc>
                  <a:txBody>
                    <a:bodyPr/>
                    <a:lstStyle/>
                    <a:p>
                      <a:pPr marL="0" algn="r" defTabSz="914400" rtl="0" eaLnBrk="1" fontAlgn="b" latinLnBrk="0" hangingPunct="1"/>
                      <a:r>
                        <a:rPr lang="en-CA" sz="1600" b="0" i="0" u="none" strike="noStrike" kern="1200">
                          <a:solidFill>
                            <a:srgbClr val="000000"/>
                          </a:solidFill>
                          <a:effectLst/>
                          <a:latin typeface="Calibri" panose="020F0502020204030204" pitchFamily="34" charset="0"/>
                          <a:ea typeface="+mn-ea"/>
                          <a:cs typeface="+mn-cs"/>
                        </a:rPr>
                        <a:t>15</a:t>
                      </a:r>
                    </a:p>
                  </a:txBody>
                  <a:tcPr marL="6350" marR="6350" marT="6350" marB="0" anchor="b"/>
                </a:tc>
                <a:tc>
                  <a:txBody>
                    <a:bodyPr/>
                    <a:lstStyle/>
                    <a:p>
                      <a:pPr marL="0" algn="r" defTabSz="914400" rtl="0" eaLnBrk="1" fontAlgn="b" latinLnBrk="0" hangingPunct="1"/>
                      <a:r>
                        <a:rPr lang="en-CA" sz="1600" b="0" i="0" u="none" strike="noStrike" kern="1200">
                          <a:solidFill>
                            <a:srgbClr val="000000"/>
                          </a:solidFill>
                          <a:effectLst/>
                          <a:latin typeface="Calibri" panose="020F0502020204030204" pitchFamily="34" charset="0"/>
                          <a:ea typeface="+mn-ea"/>
                          <a:cs typeface="+mn-cs"/>
                        </a:rPr>
                        <a:t>30</a:t>
                      </a:r>
                    </a:p>
                  </a:txBody>
                  <a:tcPr marL="6350" marR="6350" marT="6350" marB="0" anchor="b"/>
                </a:tc>
                <a:tc>
                  <a:txBody>
                    <a:bodyPr/>
                    <a:lstStyle/>
                    <a:p>
                      <a:pPr marL="0" algn="r" defTabSz="914400" rtl="0" eaLnBrk="1" fontAlgn="b" latinLnBrk="0" hangingPunct="1"/>
                      <a:r>
                        <a:rPr lang="en-CA" sz="1600" b="0" i="0" u="none" strike="noStrike" kern="1200">
                          <a:solidFill>
                            <a:srgbClr val="000000"/>
                          </a:solidFill>
                          <a:effectLst/>
                          <a:latin typeface="Calibri" panose="020F0502020204030204" pitchFamily="34" charset="0"/>
                          <a:ea typeface="+mn-ea"/>
                          <a:cs typeface="+mn-cs"/>
                        </a:rPr>
                        <a:t>5</a:t>
                      </a:r>
                    </a:p>
                  </a:txBody>
                  <a:tcPr marL="6350" marR="6350" marT="6350" marB="0" anchor="b"/>
                </a:tc>
                <a:extLst>
                  <a:ext uri="{0D108BD9-81ED-4DB2-BD59-A6C34878D82A}">
                    <a16:rowId xmlns:a16="http://schemas.microsoft.com/office/drawing/2014/main" val="3695485181"/>
                  </a:ext>
                </a:extLst>
              </a:tr>
              <a:tr h="410543">
                <a:tc>
                  <a:txBody>
                    <a:bodyPr/>
                    <a:lstStyle/>
                    <a:p>
                      <a:pPr marL="0" algn="r" defTabSz="914400" rtl="0" eaLnBrk="1" fontAlgn="b" latinLnBrk="0" hangingPunct="1"/>
                      <a:r>
                        <a:rPr lang="en-CA" sz="1600" b="0" i="0" u="none" strike="noStrike" kern="1200">
                          <a:solidFill>
                            <a:srgbClr val="000000"/>
                          </a:solidFill>
                          <a:effectLst/>
                          <a:latin typeface="Calibri" panose="020F0502020204030204" pitchFamily="34" charset="0"/>
                          <a:ea typeface="+mn-ea"/>
                          <a:cs typeface="+mn-cs"/>
                        </a:rPr>
                        <a:t>25.96767</a:t>
                      </a:r>
                    </a:p>
                  </a:txBody>
                  <a:tcPr marL="6350" marR="6350" marT="6350" marB="0" anchor="b"/>
                </a:tc>
                <a:tc>
                  <a:txBody>
                    <a:bodyPr/>
                    <a:lstStyle/>
                    <a:p>
                      <a:pPr marL="0" algn="r" defTabSz="914400" rtl="0" eaLnBrk="1" fontAlgn="b" latinLnBrk="0" hangingPunct="1"/>
                      <a:r>
                        <a:rPr lang="en-CA" sz="1600" b="0" i="0" u="none" strike="noStrike" kern="1200">
                          <a:solidFill>
                            <a:srgbClr val="000000"/>
                          </a:solidFill>
                          <a:effectLst/>
                          <a:latin typeface="Calibri" panose="020F0502020204030204" pitchFamily="34" charset="0"/>
                          <a:ea typeface="+mn-ea"/>
                          <a:cs typeface="+mn-cs"/>
                        </a:rPr>
                        <a:t>23.48</a:t>
                      </a:r>
                    </a:p>
                  </a:txBody>
                  <a:tcPr marL="6350" marR="6350" marT="6350" marB="0" anchor="b"/>
                </a:tc>
                <a:tc>
                  <a:txBody>
                    <a:bodyPr/>
                    <a:lstStyle/>
                    <a:p>
                      <a:pPr marL="0" algn="r" defTabSz="914400" rtl="0" eaLnBrk="1" fontAlgn="b" latinLnBrk="0" hangingPunct="1"/>
                      <a:r>
                        <a:rPr lang="en-CA" sz="1600" b="0" i="0" u="none" strike="noStrike" kern="1200">
                          <a:solidFill>
                            <a:srgbClr val="000000"/>
                          </a:solidFill>
                          <a:effectLst/>
                          <a:latin typeface="Calibri" panose="020F0502020204030204" pitchFamily="34" charset="0"/>
                          <a:ea typeface="+mn-ea"/>
                          <a:cs typeface="+mn-cs"/>
                        </a:rPr>
                        <a:t>1.51</a:t>
                      </a:r>
                    </a:p>
                  </a:txBody>
                  <a:tcPr marL="6350" marR="6350" marT="6350" marB="0" anchor="b"/>
                </a:tc>
                <a:tc>
                  <a:txBody>
                    <a:bodyPr/>
                    <a:lstStyle/>
                    <a:p>
                      <a:pPr marL="0" algn="r" defTabSz="914400" rtl="0" eaLnBrk="1" fontAlgn="b" latinLnBrk="0" hangingPunct="1"/>
                      <a:r>
                        <a:rPr lang="en-CA" sz="1600" b="0" i="0" u="none" strike="noStrike" kern="1200">
                          <a:solidFill>
                            <a:srgbClr val="000000"/>
                          </a:solidFill>
                          <a:effectLst/>
                          <a:latin typeface="Calibri" panose="020F0502020204030204" pitchFamily="34" charset="0"/>
                          <a:ea typeface="+mn-ea"/>
                          <a:cs typeface="+mn-cs"/>
                        </a:rPr>
                        <a:t>30</a:t>
                      </a:r>
                    </a:p>
                  </a:txBody>
                  <a:tcPr marL="6350" marR="6350" marT="6350" marB="0" anchor="b"/>
                </a:tc>
                <a:tc>
                  <a:txBody>
                    <a:bodyPr/>
                    <a:lstStyle/>
                    <a:p>
                      <a:pPr marL="0" algn="r" defTabSz="914400" rtl="0" eaLnBrk="1" fontAlgn="b" latinLnBrk="0" hangingPunct="1"/>
                      <a:r>
                        <a:rPr lang="en-CA" sz="1600" b="0" i="0" u="none" strike="noStrike" kern="1200">
                          <a:solidFill>
                            <a:srgbClr val="000000"/>
                          </a:solidFill>
                          <a:effectLst/>
                          <a:latin typeface="Calibri" panose="020F0502020204030204" pitchFamily="34" charset="0"/>
                          <a:ea typeface="+mn-ea"/>
                          <a:cs typeface="+mn-cs"/>
                        </a:rPr>
                        <a:t>15</a:t>
                      </a:r>
                    </a:p>
                  </a:txBody>
                  <a:tcPr marL="6350" marR="6350" marT="6350" marB="0" anchor="b"/>
                </a:tc>
                <a:tc>
                  <a:txBody>
                    <a:bodyPr/>
                    <a:lstStyle/>
                    <a:p>
                      <a:pPr marL="0" algn="r" defTabSz="914400" rtl="0" eaLnBrk="1" fontAlgn="b" latinLnBrk="0" hangingPunct="1"/>
                      <a:r>
                        <a:rPr lang="en-CA" sz="1600" b="0" i="0" u="none" strike="noStrike" kern="1200">
                          <a:solidFill>
                            <a:srgbClr val="000000"/>
                          </a:solidFill>
                          <a:effectLst/>
                          <a:latin typeface="Calibri" panose="020F0502020204030204" pitchFamily="34" charset="0"/>
                          <a:ea typeface="+mn-ea"/>
                          <a:cs typeface="+mn-cs"/>
                        </a:rPr>
                        <a:t>5</a:t>
                      </a:r>
                    </a:p>
                  </a:txBody>
                  <a:tcPr marL="6350" marR="6350" marT="6350" marB="0" anchor="b"/>
                </a:tc>
                <a:extLst>
                  <a:ext uri="{0D108BD9-81ED-4DB2-BD59-A6C34878D82A}">
                    <a16:rowId xmlns:a16="http://schemas.microsoft.com/office/drawing/2014/main" val="1019234433"/>
                  </a:ext>
                </a:extLst>
              </a:tr>
              <a:tr h="410543">
                <a:tc>
                  <a:txBody>
                    <a:bodyPr/>
                    <a:lstStyle/>
                    <a:p>
                      <a:pPr marL="0" algn="r" defTabSz="914400" rtl="0" eaLnBrk="1" fontAlgn="b" latinLnBrk="0" hangingPunct="1"/>
                      <a:r>
                        <a:rPr lang="en-CA" sz="1600" b="0" i="0" u="none" strike="noStrike" kern="1200">
                          <a:solidFill>
                            <a:srgbClr val="000000"/>
                          </a:solidFill>
                          <a:effectLst/>
                          <a:latin typeface="Calibri" panose="020F0502020204030204" pitchFamily="34" charset="0"/>
                          <a:ea typeface="+mn-ea"/>
                          <a:cs typeface="+mn-cs"/>
                        </a:rPr>
                        <a:t>25.96767</a:t>
                      </a:r>
                    </a:p>
                  </a:txBody>
                  <a:tcPr marL="6350" marR="6350" marT="6350" marB="0" anchor="b"/>
                </a:tc>
                <a:tc>
                  <a:txBody>
                    <a:bodyPr/>
                    <a:lstStyle/>
                    <a:p>
                      <a:pPr marL="0" algn="r" defTabSz="914400" rtl="0" eaLnBrk="1" fontAlgn="b" latinLnBrk="0" hangingPunct="1"/>
                      <a:r>
                        <a:rPr lang="en-CA" sz="1600" b="0" i="0" u="none" strike="noStrike" kern="1200">
                          <a:solidFill>
                            <a:srgbClr val="000000"/>
                          </a:solidFill>
                          <a:effectLst/>
                          <a:latin typeface="Calibri" panose="020F0502020204030204" pitchFamily="34" charset="0"/>
                          <a:ea typeface="+mn-ea"/>
                          <a:cs typeface="+mn-cs"/>
                        </a:rPr>
                        <a:t>23.48</a:t>
                      </a:r>
                    </a:p>
                  </a:txBody>
                  <a:tcPr marL="6350" marR="6350" marT="6350" marB="0" anchor="b"/>
                </a:tc>
                <a:tc>
                  <a:txBody>
                    <a:bodyPr/>
                    <a:lstStyle/>
                    <a:p>
                      <a:pPr marL="0" algn="r" defTabSz="914400" rtl="0" eaLnBrk="1" fontAlgn="b" latinLnBrk="0" hangingPunct="1"/>
                      <a:r>
                        <a:rPr lang="en-CA" sz="1600" b="0" i="0" u="none" strike="noStrike" kern="1200">
                          <a:solidFill>
                            <a:srgbClr val="000000"/>
                          </a:solidFill>
                          <a:effectLst/>
                          <a:latin typeface="Calibri" panose="020F0502020204030204" pitchFamily="34" charset="0"/>
                          <a:ea typeface="+mn-ea"/>
                          <a:cs typeface="+mn-cs"/>
                        </a:rPr>
                        <a:t>1.51</a:t>
                      </a:r>
                    </a:p>
                  </a:txBody>
                  <a:tcPr marL="6350" marR="6350" marT="6350" marB="0" anchor="b"/>
                </a:tc>
                <a:tc>
                  <a:txBody>
                    <a:bodyPr/>
                    <a:lstStyle/>
                    <a:p>
                      <a:pPr marL="0" algn="r" defTabSz="914400" rtl="0" eaLnBrk="1" fontAlgn="b" latinLnBrk="0" hangingPunct="1"/>
                      <a:r>
                        <a:rPr lang="en-CA" sz="1600" b="0" i="0" u="none" strike="noStrike" kern="1200">
                          <a:solidFill>
                            <a:srgbClr val="000000"/>
                          </a:solidFill>
                          <a:effectLst/>
                          <a:latin typeface="Calibri" panose="020F0502020204030204" pitchFamily="34" charset="0"/>
                          <a:ea typeface="+mn-ea"/>
                          <a:cs typeface="+mn-cs"/>
                        </a:rPr>
                        <a:t>15</a:t>
                      </a:r>
                    </a:p>
                  </a:txBody>
                  <a:tcPr marL="6350" marR="6350" marT="6350" marB="0" anchor="b"/>
                </a:tc>
                <a:tc>
                  <a:txBody>
                    <a:bodyPr/>
                    <a:lstStyle/>
                    <a:p>
                      <a:pPr marL="0" algn="r" defTabSz="914400" rtl="0" eaLnBrk="1" fontAlgn="b" latinLnBrk="0" hangingPunct="1"/>
                      <a:r>
                        <a:rPr lang="en-CA" sz="1600" b="0" i="0" u="none" strike="noStrike" kern="1200">
                          <a:solidFill>
                            <a:srgbClr val="000000"/>
                          </a:solidFill>
                          <a:effectLst/>
                          <a:latin typeface="Calibri" panose="020F0502020204030204" pitchFamily="34" charset="0"/>
                          <a:ea typeface="+mn-ea"/>
                          <a:cs typeface="+mn-cs"/>
                        </a:rPr>
                        <a:t>40</a:t>
                      </a:r>
                    </a:p>
                  </a:txBody>
                  <a:tcPr marL="6350" marR="6350" marT="6350" marB="0" anchor="b"/>
                </a:tc>
                <a:tc>
                  <a:txBody>
                    <a:bodyPr/>
                    <a:lstStyle/>
                    <a:p>
                      <a:pPr marL="0" algn="r" defTabSz="914400" rtl="0" eaLnBrk="1" fontAlgn="b" latinLnBrk="0" hangingPunct="1"/>
                      <a:r>
                        <a:rPr lang="en-CA" sz="1600" b="0" i="0" u="none" strike="noStrike" kern="1200">
                          <a:solidFill>
                            <a:srgbClr val="000000"/>
                          </a:solidFill>
                          <a:effectLst/>
                          <a:latin typeface="Calibri" panose="020F0502020204030204" pitchFamily="34" charset="0"/>
                          <a:ea typeface="+mn-ea"/>
                          <a:cs typeface="+mn-cs"/>
                        </a:rPr>
                        <a:t>5</a:t>
                      </a:r>
                    </a:p>
                  </a:txBody>
                  <a:tcPr marL="6350" marR="6350" marT="6350" marB="0" anchor="b"/>
                </a:tc>
                <a:extLst>
                  <a:ext uri="{0D108BD9-81ED-4DB2-BD59-A6C34878D82A}">
                    <a16:rowId xmlns:a16="http://schemas.microsoft.com/office/drawing/2014/main" val="1211814480"/>
                  </a:ext>
                </a:extLst>
              </a:tr>
              <a:tr h="410543">
                <a:tc>
                  <a:txBody>
                    <a:bodyPr/>
                    <a:lstStyle/>
                    <a:p>
                      <a:pPr marL="0" algn="r" defTabSz="914400" rtl="0" eaLnBrk="1" fontAlgn="b" latinLnBrk="0" hangingPunct="1"/>
                      <a:r>
                        <a:rPr lang="en-CA" sz="1600" b="0" i="0" u="none" strike="noStrike" kern="1200">
                          <a:solidFill>
                            <a:srgbClr val="000000"/>
                          </a:solidFill>
                          <a:effectLst/>
                          <a:latin typeface="Calibri" panose="020F0502020204030204" pitchFamily="34" charset="0"/>
                          <a:ea typeface="+mn-ea"/>
                          <a:cs typeface="+mn-cs"/>
                        </a:rPr>
                        <a:t>25.96767</a:t>
                      </a:r>
                    </a:p>
                  </a:txBody>
                  <a:tcPr marL="6350" marR="6350" marT="6350" marB="0" anchor="b"/>
                </a:tc>
                <a:tc>
                  <a:txBody>
                    <a:bodyPr/>
                    <a:lstStyle/>
                    <a:p>
                      <a:pPr marL="0" algn="r" defTabSz="914400" rtl="0" eaLnBrk="1" fontAlgn="b" latinLnBrk="0" hangingPunct="1"/>
                      <a:r>
                        <a:rPr lang="en-CA" sz="1600" b="0" i="0" u="none" strike="noStrike" kern="1200" dirty="0">
                          <a:solidFill>
                            <a:srgbClr val="000000"/>
                          </a:solidFill>
                          <a:effectLst/>
                          <a:latin typeface="Calibri" panose="020F0502020204030204" pitchFamily="34" charset="0"/>
                          <a:ea typeface="+mn-ea"/>
                          <a:cs typeface="+mn-cs"/>
                        </a:rPr>
                        <a:t>23.48</a:t>
                      </a:r>
                    </a:p>
                  </a:txBody>
                  <a:tcPr marL="6350" marR="6350" marT="6350" marB="0" anchor="b"/>
                </a:tc>
                <a:tc>
                  <a:txBody>
                    <a:bodyPr/>
                    <a:lstStyle/>
                    <a:p>
                      <a:pPr marL="0" algn="r" defTabSz="914400" rtl="0" eaLnBrk="1" fontAlgn="b" latinLnBrk="0" hangingPunct="1"/>
                      <a:r>
                        <a:rPr lang="en-CA" sz="1600" b="0" i="0" u="none" strike="noStrike" kern="1200" dirty="0">
                          <a:solidFill>
                            <a:srgbClr val="000000"/>
                          </a:solidFill>
                          <a:effectLst/>
                          <a:latin typeface="Calibri" panose="020F0502020204030204" pitchFamily="34" charset="0"/>
                          <a:ea typeface="+mn-ea"/>
                          <a:cs typeface="+mn-cs"/>
                        </a:rPr>
                        <a:t>1.51</a:t>
                      </a:r>
                    </a:p>
                  </a:txBody>
                  <a:tcPr marL="6350" marR="6350" marT="6350" marB="0" anchor="b"/>
                </a:tc>
                <a:tc>
                  <a:txBody>
                    <a:bodyPr/>
                    <a:lstStyle/>
                    <a:p>
                      <a:pPr marL="0" algn="r" defTabSz="914400" rtl="0" eaLnBrk="1" fontAlgn="b" latinLnBrk="0" hangingPunct="1"/>
                      <a:r>
                        <a:rPr lang="en-CA" sz="1600" b="0" i="0" u="none" strike="noStrike" kern="1200">
                          <a:solidFill>
                            <a:srgbClr val="000000"/>
                          </a:solidFill>
                          <a:effectLst/>
                          <a:latin typeface="Calibri" panose="020F0502020204030204" pitchFamily="34" charset="0"/>
                          <a:ea typeface="+mn-ea"/>
                          <a:cs typeface="+mn-cs"/>
                        </a:rPr>
                        <a:t>40</a:t>
                      </a:r>
                    </a:p>
                  </a:txBody>
                  <a:tcPr marL="6350" marR="6350" marT="6350" marB="0" anchor="b"/>
                </a:tc>
                <a:tc>
                  <a:txBody>
                    <a:bodyPr/>
                    <a:lstStyle/>
                    <a:p>
                      <a:pPr marL="0" algn="r" defTabSz="914400" rtl="0" eaLnBrk="1" fontAlgn="b" latinLnBrk="0" hangingPunct="1"/>
                      <a:r>
                        <a:rPr lang="en-CA" sz="1600" b="0" i="0" u="none" strike="noStrike" kern="1200">
                          <a:solidFill>
                            <a:srgbClr val="000000"/>
                          </a:solidFill>
                          <a:effectLst/>
                          <a:latin typeface="Calibri" panose="020F0502020204030204" pitchFamily="34" charset="0"/>
                          <a:ea typeface="+mn-ea"/>
                          <a:cs typeface="+mn-cs"/>
                        </a:rPr>
                        <a:t>15</a:t>
                      </a:r>
                    </a:p>
                  </a:txBody>
                  <a:tcPr marL="6350" marR="6350" marT="6350" marB="0" anchor="b"/>
                </a:tc>
                <a:tc>
                  <a:txBody>
                    <a:bodyPr/>
                    <a:lstStyle/>
                    <a:p>
                      <a:pPr marL="0" algn="r" defTabSz="914400" rtl="0" eaLnBrk="1" fontAlgn="b" latinLnBrk="0" hangingPunct="1"/>
                      <a:r>
                        <a:rPr lang="en-CA" sz="1600" b="0" i="0" u="none" strike="noStrike" kern="1200">
                          <a:solidFill>
                            <a:srgbClr val="000000"/>
                          </a:solidFill>
                          <a:effectLst/>
                          <a:latin typeface="Calibri" panose="020F0502020204030204" pitchFamily="34" charset="0"/>
                          <a:ea typeface="+mn-ea"/>
                          <a:cs typeface="+mn-cs"/>
                        </a:rPr>
                        <a:t>5</a:t>
                      </a:r>
                    </a:p>
                  </a:txBody>
                  <a:tcPr marL="6350" marR="6350" marT="6350" marB="0" anchor="b"/>
                </a:tc>
                <a:extLst>
                  <a:ext uri="{0D108BD9-81ED-4DB2-BD59-A6C34878D82A}">
                    <a16:rowId xmlns:a16="http://schemas.microsoft.com/office/drawing/2014/main" val="140685769"/>
                  </a:ext>
                </a:extLst>
              </a:tr>
              <a:tr h="410543">
                <a:tc>
                  <a:txBody>
                    <a:bodyPr/>
                    <a:lstStyle/>
                    <a:p>
                      <a:pPr marL="0" algn="r" defTabSz="914400" rtl="0" eaLnBrk="1" fontAlgn="b" latinLnBrk="0" hangingPunct="1"/>
                      <a:r>
                        <a:rPr lang="en-CA" sz="1600" b="0" i="0" u="none" strike="noStrike" kern="1200">
                          <a:solidFill>
                            <a:srgbClr val="000000"/>
                          </a:solidFill>
                          <a:effectLst/>
                          <a:latin typeface="Calibri" panose="020F0502020204030204" pitchFamily="34" charset="0"/>
                          <a:ea typeface="+mn-ea"/>
                          <a:cs typeface="+mn-cs"/>
                        </a:rPr>
                        <a:t>25.96767</a:t>
                      </a:r>
                    </a:p>
                  </a:txBody>
                  <a:tcPr marL="6350" marR="6350" marT="6350" marB="0" anchor="b"/>
                </a:tc>
                <a:tc>
                  <a:txBody>
                    <a:bodyPr/>
                    <a:lstStyle/>
                    <a:p>
                      <a:pPr marL="0" algn="r" defTabSz="914400" rtl="0" eaLnBrk="1" fontAlgn="b" latinLnBrk="0" hangingPunct="1"/>
                      <a:r>
                        <a:rPr lang="en-CA" sz="1600" b="0" i="0" u="none" strike="noStrike" kern="1200">
                          <a:solidFill>
                            <a:srgbClr val="000000"/>
                          </a:solidFill>
                          <a:effectLst/>
                          <a:latin typeface="Calibri" panose="020F0502020204030204" pitchFamily="34" charset="0"/>
                          <a:ea typeface="+mn-ea"/>
                          <a:cs typeface="+mn-cs"/>
                        </a:rPr>
                        <a:t>23.48</a:t>
                      </a:r>
                    </a:p>
                  </a:txBody>
                  <a:tcPr marL="6350" marR="6350" marT="6350" marB="0" anchor="b"/>
                </a:tc>
                <a:tc>
                  <a:txBody>
                    <a:bodyPr/>
                    <a:lstStyle/>
                    <a:p>
                      <a:pPr marL="0" algn="r" defTabSz="914400" rtl="0" eaLnBrk="1" fontAlgn="b" latinLnBrk="0" hangingPunct="1"/>
                      <a:r>
                        <a:rPr lang="en-CA" sz="1600" b="0" i="0" u="none" strike="noStrike" kern="1200">
                          <a:solidFill>
                            <a:srgbClr val="000000"/>
                          </a:solidFill>
                          <a:effectLst/>
                          <a:latin typeface="Calibri" panose="020F0502020204030204" pitchFamily="34" charset="0"/>
                          <a:ea typeface="+mn-ea"/>
                          <a:cs typeface="+mn-cs"/>
                        </a:rPr>
                        <a:t>1.51</a:t>
                      </a:r>
                    </a:p>
                  </a:txBody>
                  <a:tcPr marL="6350" marR="6350" marT="6350" marB="0" anchor="b"/>
                </a:tc>
                <a:tc>
                  <a:txBody>
                    <a:bodyPr/>
                    <a:lstStyle/>
                    <a:p>
                      <a:pPr marL="0" algn="r" defTabSz="914400" rtl="0" eaLnBrk="1" fontAlgn="b" latinLnBrk="0" hangingPunct="1"/>
                      <a:r>
                        <a:rPr lang="en-CA" sz="1600" b="0" i="0" u="none" strike="noStrike" kern="1200">
                          <a:solidFill>
                            <a:srgbClr val="000000"/>
                          </a:solidFill>
                          <a:effectLst/>
                          <a:latin typeface="Calibri" panose="020F0502020204030204" pitchFamily="34" charset="0"/>
                          <a:ea typeface="+mn-ea"/>
                          <a:cs typeface="+mn-cs"/>
                        </a:rPr>
                        <a:t>10</a:t>
                      </a:r>
                    </a:p>
                  </a:txBody>
                  <a:tcPr marL="6350" marR="6350" marT="6350" marB="0" anchor="b"/>
                </a:tc>
                <a:tc>
                  <a:txBody>
                    <a:bodyPr/>
                    <a:lstStyle/>
                    <a:p>
                      <a:pPr marL="0" algn="r" defTabSz="914400" rtl="0" eaLnBrk="1" fontAlgn="b" latinLnBrk="0" hangingPunct="1"/>
                      <a:r>
                        <a:rPr lang="en-CA" sz="1600" b="0" i="0" u="none" strike="noStrike" kern="1200">
                          <a:solidFill>
                            <a:srgbClr val="000000"/>
                          </a:solidFill>
                          <a:effectLst/>
                          <a:latin typeface="Calibri" panose="020F0502020204030204" pitchFamily="34" charset="0"/>
                          <a:ea typeface="+mn-ea"/>
                          <a:cs typeface="+mn-cs"/>
                        </a:rPr>
                        <a:t>15</a:t>
                      </a:r>
                    </a:p>
                  </a:txBody>
                  <a:tcPr marL="6350" marR="6350" marT="6350" marB="0" anchor="b"/>
                </a:tc>
                <a:tc>
                  <a:txBody>
                    <a:bodyPr/>
                    <a:lstStyle/>
                    <a:p>
                      <a:pPr marL="0" algn="r" defTabSz="914400" rtl="0" eaLnBrk="1" fontAlgn="b" latinLnBrk="0" hangingPunct="1"/>
                      <a:r>
                        <a:rPr lang="en-CA" sz="1600" b="0" i="0" u="none" strike="noStrike" kern="1200" dirty="0">
                          <a:solidFill>
                            <a:srgbClr val="000000"/>
                          </a:solidFill>
                          <a:effectLst/>
                          <a:latin typeface="Calibri" panose="020F0502020204030204" pitchFamily="34" charset="0"/>
                          <a:ea typeface="+mn-ea"/>
                          <a:cs typeface="+mn-cs"/>
                        </a:rPr>
                        <a:t>5</a:t>
                      </a:r>
                    </a:p>
                  </a:txBody>
                  <a:tcPr marL="6350" marR="6350" marT="6350" marB="0" anchor="b"/>
                </a:tc>
                <a:extLst>
                  <a:ext uri="{0D108BD9-81ED-4DB2-BD59-A6C34878D82A}">
                    <a16:rowId xmlns:a16="http://schemas.microsoft.com/office/drawing/2014/main" val="227228057"/>
                  </a:ext>
                </a:extLst>
              </a:tr>
              <a:tr h="410543">
                <a:tc>
                  <a:txBody>
                    <a:bodyPr/>
                    <a:lstStyle/>
                    <a:p>
                      <a:pPr marL="0" algn="r" defTabSz="914400" rtl="0" eaLnBrk="1" fontAlgn="b" latinLnBrk="0" hangingPunct="1"/>
                      <a:r>
                        <a:rPr lang="en-CA" sz="1600" b="0" i="0" u="none" strike="noStrike" kern="1200">
                          <a:solidFill>
                            <a:srgbClr val="000000"/>
                          </a:solidFill>
                          <a:effectLst/>
                          <a:latin typeface="Calibri" panose="020F0502020204030204" pitchFamily="34" charset="0"/>
                          <a:ea typeface="+mn-ea"/>
                          <a:cs typeface="+mn-cs"/>
                        </a:rPr>
                        <a:t>25.96767</a:t>
                      </a:r>
                    </a:p>
                  </a:txBody>
                  <a:tcPr marL="6350" marR="6350" marT="6350" marB="0" anchor="b"/>
                </a:tc>
                <a:tc>
                  <a:txBody>
                    <a:bodyPr/>
                    <a:lstStyle/>
                    <a:p>
                      <a:pPr marL="0" algn="r" defTabSz="914400" rtl="0" eaLnBrk="1" fontAlgn="b" latinLnBrk="0" hangingPunct="1"/>
                      <a:r>
                        <a:rPr lang="en-CA" sz="1600" b="0" i="0" u="none" strike="noStrike" kern="1200">
                          <a:solidFill>
                            <a:srgbClr val="000000"/>
                          </a:solidFill>
                          <a:effectLst/>
                          <a:latin typeface="Calibri" panose="020F0502020204030204" pitchFamily="34" charset="0"/>
                          <a:ea typeface="+mn-ea"/>
                          <a:cs typeface="+mn-cs"/>
                        </a:rPr>
                        <a:t>23.48</a:t>
                      </a:r>
                    </a:p>
                  </a:txBody>
                  <a:tcPr marL="6350" marR="6350" marT="6350" marB="0" anchor="b"/>
                </a:tc>
                <a:tc>
                  <a:txBody>
                    <a:bodyPr/>
                    <a:lstStyle/>
                    <a:p>
                      <a:pPr marL="0" algn="r" defTabSz="914400" rtl="0" eaLnBrk="1" fontAlgn="b" latinLnBrk="0" hangingPunct="1"/>
                      <a:r>
                        <a:rPr lang="en-CA" sz="1600" b="0" i="0" u="none" strike="noStrike" kern="1200">
                          <a:solidFill>
                            <a:srgbClr val="000000"/>
                          </a:solidFill>
                          <a:effectLst/>
                          <a:latin typeface="Calibri" panose="020F0502020204030204" pitchFamily="34" charset="0"/>
                          <a:ea typeface="+mn-ea"/>
                          <a:cs typeface="+mn-cs"/>
                        </a:rPr>
                        <a:t>1.51</a:t>
                      </a:r>
                    </a:p>
                  </a:txBody>
                  <a:tcPr marL="6350" marR="6350" marT="6350" marB="0" anchor="b"/>
                </a:tc>
                <a:tc>
                  <a:txBody>
                    <a:bodyPr/>
                    <a:lstStyle/>
                    <a:p>
                      <a:pPr marL="0" algn="r" defTabSz="914400" rtl="0" eaLnBrk="1" fontAlgn="b" latinLnBrk="0" hangingPunct="1"/>
                      <a:r>
                        <a:rPr lang="en-CA" sz="1600" b="0" i="0" u="none" strike="noStrike" kern="1200" dirty="0">
                          <a:solidFill>
                            <a:srgbClr val="000000"/>
                          </a:solidFill>
                          <a:effectLst/>
                          <a:latin typeface="Calibri" panose="020F0502020204030204" pitchFamily="34" charset="0"/>
                          <a:ea typeface="+mn-ea"/>
                          <a:cs typeface="+mn-cs"/>
                        </a:rPr>
                        <a:t>15</a:t>
                      </a:r>
                    </a:p>
                  </a:txBody>
                  <a:tcPr marL="6350" marR="6350" marT="6350" marB="0" anchor="b"/>
                </a:tc>
                <a:tc>
                  <a:txBody>
                    <a:bodyPr/>
                    <a:lstStyle/>
                    <a:p>
                      <a:pPr marL="0" algn="r" defTabSz="914400" rtl="0" eaLnBrk="1" fontAlgn="b" latinLnBrk="0" hangingPunct="1"/>
                      <a:r>
                        <a:rPr lang="en-CA" sz="1600" b="0" i="0" u="none" strike="noStrike" kern="1200" dirty="0">
                          <a:solidFill>
                            <a:srgbClr val="000000"/>
                          </a:solidFill>
                          <a:effectLst/>
                          <a:latin typeface="Calibri" panose="020F0502020204030204" pitchFamily="34" charset="0"/>
                          <a:ea typeface="+mn-ea"/>
                          <a:cs typeface="+mn-cs"/>
                        </a:rPr>
                        <a:t>10</a:t>
                      </a:r>
                    </a:p>
                  </a:txBody>
                  <a:tcPr marL="6350" marR="6350" marT="6350" marB="0" anchor="b"/>
                </a:tc>
                <a:tc>
                  <a:txBody>
                    <a:bodyPr/>
                    <a:lstStyle/>
                    <a:p>
                      <a:pPr marL="0" algn="r" defTabSz="914400" rtl="0" eaLnBrk="1" fontAlgn="b" latinLnBrk="0" hangingPunct="1"/>
                      <a:r>
                        <a:rPr lang="en-CA" sz="1600" b="0" i="0" u="none" strike="noStrike" kern="1200" dirty="0">
                          <a:solidFill>
                            <a:srgbClr val="000000"/>
                          </a:solidFill>
                          <a:effectLst/>
                          <a:latin typeface="Calibri" panose="020F0502020204030204" pitchFamily="34" charset="0"/>
                          <a:ea typeface="+mn-ea"/>
                          <a:cs typeface="+mn-cs"/>
                        </a:rPr>
                        <a:t>5</a:t>
                      </a:r>
                    </a:p>
                  </a:txBody>
                  <a:tcPr marL="6350" marR="6350" marT="6350" marB="0" anchor="b"/>
                </a:tc>
                <a:extLst>
                  <a:ext uri="{0D108BD9-81ED-4DB2-BD59-A6C34878D82A}">
                    <a16:rowId xmlns:a16="http://schemas.microsoft.com/office/drawing/2014/main" val="1138308193"/>
                  </a:ext>
                </a:extLst>
              </a:tr>
            </a:tbl>
          </a:graphicData>
        </a:graphic>
      </p:graphicFrame>
      <p:sp>
        <p:nvSpPr>
          <p:cNvPr id="5" name="TextBox 3">
            <a:extLst>
              <a:ext uri="{FF2B5EF4-FFF2-40B4-BE49-F238E27FC236}">
                <a16:creationId xmlns:a16="http://schemas.microsoft.com/office/drawing/2014/main" id="{66E2D04B-B435-4345-A85F-82E8C9AC7F79}"/>
              </a:ext>
            </a:extLst>
          </p:cNvPr>
          <p:cNvSpPr txBox="1">
            <a:spLocks noChangeArrowheads="1"/>
          </p:cNvSpPr>
          <p:nvPr/>
        </p:nvSpPr>
        <p:spPr bwMode="auto">
          <a:xfrm>
            <a:off x="280887" y="1241509"/>
            <a:ext cx="10125175" cy="284950"/>
          </a:xfrm>
          <a:prstGeom prst="rect">
            <a:avLst/>
          </a:prstGeom>
          <a:solidFill>
            <a:schemeClr val="bg1"/>
          </a:solidFill>
          <a:ln>
            <a:noFill/>
          </a:ln>
          <a:effectLst>
            <a:outerShdw dist="25400" dir="5400000" algn="tl" rotWithShape="0">
              <a:srgbClr val="408B70"/>
            </a:outerShdw>
          </a:effectLst>
          <a:extLs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27432" numCol="1" anchor="b" anchorCtr="0" compatLnSpc="1">
            <a:prstTxWarp prst="textNoShape">
              <a:avLst/>
            </a:prstTxWarp>
            <a:spAutoFit/>
          </a:bodyPr>
          <a:lstStyle>
            <a:defPPr>
              <a:defRPr lang="en-US"/>
            </a:defPPr>
            <a:lvl1pPr marL="342900" indent="-342900" defTabSz="1019175" eaLnBrk="0" hangingPunct="0">
              <a:lnSpc>
                <a:spcPct val="110000"/>
              </a:lnSpc>
              <a:spcBef>
                <a:spcPct val="30000"/>
              </a:spcBef>
              <a:buClr>
                <a:srgbClr val="336699"/>
              </a:buClr>
              <a:buFont typeface="Wingdings 3" pitchFamily="18" charset="2"/>
              <a:defRPr sz="1300" b="1" kern="0">
                <a:solidFill>
                  <a:srgbClr val="234035"/>
                </a:solidFill>
                <a:latin typeface="+mj-lt"/>
                <a:cs typeface="Calibri" pitchFamily="34" charset="0"/>
              </a:defRPr>
            </a:lvl1pPr>
            <a:lvl2pPr marL="228600" indent="-228600" defTabSz="1019175" eaLnBrk="0" hangingPunct="0">
              <a:lnSpc>
                <a:spcPct val="110000"/>
              </a:lnSpc>
              <a:spcBef>
                <a:spcPct val="30000"/>
              </a:spcBef>
              <a:buClr>
                <a:srgbClr val="BA1714"/>
              </a:buClr>
              <a:buSzPct val="80000"/>
              <a:buFont typeface="Wingdings" pitchFamily="2" charset="2"/>
              <a:buChar char="n"/>
              <a:defRPr sz="1400">
                <a:latin typeface="+mj-lt"/>
                <a:cs typeface="Calibri" pitchFamily="34" charset="0"/>
              </a:defRPr>
            </a:lvl2pPr>
            <a:lvl3pPr marL="457200" indent="-171450" defTabSz="1019175" eaLnBrk="0" hangingPunct="0">
              <a:lnSpc>
                <a:spcPct val="110000"/>
              </a:lnSpc>
              <a:spcBef>
                <a:spcPct val="30000"/>
              </a:spcBef>
              <a:buClr>
                <a:schemeClr val="bg2"/>
              </a:buClr>
              <a:buFont typeface="Arial" pitchFamily="34" charset="0"/>
              <a:buChar char="–"/>
              <a:defRPr sz="1400">
                <a:latin typeface="+mj-lt"/>
                <a:cs typeface="Calibri" pitchFamily="34" charset="0"/>
              </a:defRPr>
            </a:lvl3pPr>
            <a:lvl4pPr marL="741363" indent="-160338" defTabSz="1019175" eaLnBrk="0" hangingPunct="0">
              <a:lnSpc>
                <a:spcPct val="110000"/>
              </a:lnSpc>
              <a:spcBef>
                <a:spcPct val="30000"/>
              </a:spcBef>
              <a:buClr>
                <a:schemeClr val="bg2"/>
              </a:buClr>
              <a:buFont typeface="Arial" pitchFamily="34" charset="0"/>
              <a:buChar char="–"/>
              <a:defRPr sz="1400">
                <a:latin typeface="+mj-lt"/>
                <a:cs typeface="Calibri" pitchFamily="34" charset="0"/>
              </a:defRPr>
            </a:lvl4pPr>
            <a:lvl5pPr marL="2292350" indent="-254000" defTabSz="1019175" eaLnBrk="0" hangingPunct="0">
              <a:spcBef>
                <a:spcPct val="20000"/>
              </a:spcBef>
              <a:buChar char="»"/>
              <a:defRPr sz="1600">
                <a:latin typeface="+mn-lt"/>
                <a:cs typeface="+mn-cs"/>
              </a:defRPr>
            </a:lvl5pPr>
            <a:lvl6pPr marL="2749550" indent="-254000" defTabSz="1019175" fontAlgn="base">
              <a:spcBef>
                <a:spcPct val="20000"/>
              </a:spcBef>
              <a:spcAft>
                <a:spcPct val="0"/>
              </a:spcAft>
              <a:buChar char="»"/>
              <a:defRPr sz="1600">
                <a:latin typeface="+mn-lt"/>
                <a:cs typeface="+mn-cs"/>
              </a:defRPr>
            </a:lvl6pPr>
            <a:lvl7pPr marL="3206750" indent="-254000" defTabSz="1019175" fontAlgn="base">
              <a:spcBef>
                <a:spcPct val="20000"/>
              </a:spcBef>
              <a:spcAft>
                <a:spcPct val="0"/>
              </a:spcAft>
              <a:buChar char="»"/>
              <a:defRPr sz="1600">
                <a:latin typeface="+mn-lt"/>
                <a:cs typeface="+mn-cs"/>
              </a:defRPr>
            </a:lvl7pPr>
            <a:lvl8pPr marL="3663950" indent="-254000" defTabSz="1019175" fontAlgn="base">
              <a:spcBef>
                <a:spcPct val="20000"/>
              </a:spcBef>
              <a:spcAft>
                <a:spcPct val="0"/>
              </a:spcAft>
              <a:buChar char="»"/>
              <a:defRPr sz="1600">
                <a:latin typeface="+mn-lt"/>
                <a:cs typeface="+mn-cs"/>
              </a:defRPr>
            </a:lvl8pPr>
            <a:lvl9pPr marL="4121150" indent="-254000" defTabSz="1019175" fontAlgn="base">
              <a:spcBef>
                <a:spcPct val="20000"/>
              </a:spcBef>
              <a:spcAft>
                <a:spcPct val="0"/>
              </a:spcAft>
              <a:buChar char="»"/>
              <a:defRPr sz="1600">
                <a:latin typeface="+mn-lt"/>
                <a:cs typeface="+mn-cs"/>
              </a:defRPr>
            </a:lvl9pPr>
          </a:lstStyle>
          <a:p>
            <a:r>
              <a:rPr lang="en-CA" sz="1600" dirty="0">
                <a:solidFill>
                  <a:schemeClr val="tx1"/>
                </a:solidFill>
                <a:latin typeface="Calibri" panose="020F0502020204030204" pitchFamily="34" charset="0"/>
              </a:rPr>
              <a:t>Top 10 Total Annual Return Results on Test Data from Top Performing Training Set Combinations</a:t>
            </a:r>
          </a:p>
        </p:txBody>
      </p:sp>
    </p:spTree>
    <p:extLst>
      <p:ext uri="{BB962C8B-B14F-4D97-AF65-F5344CB8AC3E}">
        <p14:creationId xmlns:p14="http://schemas.microsoft.com/office/powerpoint/2010/main" val="4171343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F0524-3FB6-4008-8EF1-A374F2C8FA66}"/>
              </a:ext>
            </a:extLst>
          </p:cNvPr>
          <p:cNvSpPr>
            <a:spLocks noGrp="1"/>
          </p:cNvSpPr>
          <p:nvPr>
            <p:ph type="title"/>
          </p:nvPr>
        </p:nvSpPr>
        <p:spPr/>
        <p:txBody>
          <a:bodyPr/>
          <a:lstStyle/>
          <a:p>
            <a:r>
              <a:rPr lang="en-US" dirty="0"/>
              <a:t>Results – Support Vector Machine Regression Prediction</a:t>
            </a:r>
          </a:p>
        </p:txBody>
      </p:sp>
      <p:sp>
        <p:nvSpPr>
          <p:cNvPr id="3" name="Slide Number Placeholder 2">
            <a:extLst>
              <a:ext uri="{FF2B5EF4-FFF2-40B4-BE49-F238E27FC236}">
                <a16:creationId xmlns:a16="http://schemas.microsoft.com/office/drawing/2014/main" id="{AD43CAD1-67B5-4655-A645-41D2FFD995B4}"/>
              </a:ext>
            </a:extLst>
          </p:cNvPr>
          <p:cNvSpPr>
            <a:spLocks noGrp="1"/>
          </p:cNvSpPr>
          <p:nvPr>
            <p:ph type="sldNum" sz="quarter" idx="12"/>
          </p:nvPr>
        </p:nvSpPr>
        <p:spPr/>
        <p:txBody>
          <a:bodyPr/>
          <a:lstStyle/>
          <a:p>
            <a:fld id="{D2C46B30-1E6E-4EFB-A798-3E7E3624535A}" type="slidenum">
              <a:rPr lang="en-US" smtClean="0"/>
              <a:t>43</a:t>
            </a:fld>
            <a:endParaRPr lang="en-US" dirty="0"/>
          </a:p>
        </p:txBody>
      </p:sp>
      <p:graphicFrame>
        <p:nvGraphicFramePr>
          <p:cNvPr id="10" name="Table 9">
            <a:extLst>
              <a:ext uri="{FF2B5EF4-FFF2-40B4-BE49-F238E27FC236}">
                <a16:creationId xmlns:a16="http://schemas.microsoft.com/office/drawing/2014/main" id="{B47E5966-1302-4747-8411-5E5809A66A76}"/>
              </a:ext>
            </a:extLst>
          </p:cNvPr>
          <p:cNvGraphicFramePr>
            <a:graphicFrameLocks noGrp="1"/>
          </p:cNvGraphicFramePr>
          <p:nvPr>
            <p:extLst>
              <p:ext uri="{D42A27DB-BD31-4B8C-83A1-F6EECF244321}">
                <p14:modId xmlns:p14="http://schemas.microsoft.com/office/powerpoint/2010/main" val="2176840245"/>
              </p:ext>
            </p:extLst>
          </p:nvPr>
        </p:nvGraphicFramePr>
        <p:xfrm>
          <a:off x="5857623" y="1909376"/>
          <a:ext cx="4548441" cy="2433320"/>
        </p:xfrm>
        <a:graphic>
          <a:graphicData uri="http://schemas.openxmlformats.org/drawingml/2006/table">
            <a:tbl>
              <a:tblPr firstRow="1" bandRow="1">
                <a:tableStyleId>{5C22544A-7EE6-4342-B048-85BDC9FD1C3A}</a:tableStyleId>
              </a:tblPr>
              <a:tblGrid>
                <a:gridCol w="1516147">
                  <a:extLst>
                    <a:ext uri="{9D8B030D-6E8A-4147-A177-3AD203B41FA5}">
                      <a16:colId xmlns:a16="http://schemas.microsoft.com/office/drawing/2014/main" val="3696369518"/>
                    </a:ext>
                  </a:extLst>
                </a:gridCol>
                <a:gridCol w="1210160">
                  <a:extLst>
                    <a:ext uri="{9D8B030D-6E8A-4147-A177-3AD203B41FA5}">
                      <a16:colId xmlns:a16="http://schemas.microsoft.com/office/drawing/2014/main" val="2323926974"/>
                    </a:ext>
                  </a:extLst>
                </a:gridCol>
                <a:gridCol w="1822134">
                  <a:extLst>
                    <a:ext uri="{9D8B030D-6E8A-4147-A177-3AD203B41FA5}">
                      <a16:colId xmlns:a16="http://schemas.microsoft.com/office/drawing/2014/main" val="1119457534"/>
                    </a:ext>
                  </a:extLst>
                </a:gridCol>
              </a:tblGrid>
              <a:tr h="370840">
                <a:tc>
                  <a:txBody>
                    <a:bodyPr/>
                    <a:lstStyle/>
                    <a:p>
                      <a:r>
                        <a:rPr lang="en-CA" sz="1600" dirty="0">
                          <a:latin typeface="Calibri" panose="020F0502020204030204" pitchFamily="34" charset="0"/>
                          <a:cs typeface="Calibri" panose="020F0502020204030204" pitchFamily="34" charset="0"/>
                        </a:rPr>
                        <a:t>Parameter</a:t>
                      </a:r>
                    </a:p>
                  </a:txBody>
                  <a:tcPr>
                    <a:solidFill>
                      <a:schemeClr val="accent1">
                        <a:lumMod val="50000"/>
                      </a:schemeClr>
                    </a:solidFill>
                  </a:tcPr>
                </a:tc>
                <a:tc>
                  <a:txBody>
                    <a:bodyPr/>
                    <a:lstStyle/>
                    <a:p>
                      <a:r>
                        <a:rPr lang="en-CA" sz="1600" dirty="0">
                          <a:latin typeface="Calibri" panose="020F0502020204030204" pitchFamily="34" charset="0"/>
                          <a:cs typeface="Calibri" panose="020F0502020204030204" pitchFamily="34" charset="0"/>
                        </a:rPr>
                        <a:t>Result</a:t>
                      </a:r>
                    </a:p>
                  </a:txBody>
                  <a:tcPr>
                    <a:solidFill>
                      <a:schemeClr val="accent1">
                        <a:lumMod val="50000"/>
                      </a:schemeClr>
                    </a:solidFill>
                  </a:tcPr>
                </a:tc>
                <a:tc>
                  <a:txBody>
                    <a:bodyPr/>
                    <a:lstStyle/>
                    <a:p>
                      <a:r>
                        <a:rPr lang="en-CA" sz="1600" dirty="0">
                          <a:latin typeface="Calibri" panose="020F0502020204030204" pitchFamily="34" charset="0"/>
                          <a:cs typeface="Calibri" panose="020F0502020204030204" pitchFamily="34" charset="0"/>
                        </a:rPr>
                        <a:t>Baseline – Results</a:t>
                      </a:r>
                    </a:p>
                  </a:txBody>
                  <a:tcPr>
                    <a:solidFill>
                      <a:schemeClr val="accent1">
                        <a:lumMod val="50000"/>
                      </a:schemeClr>
                    </a:solidFill>
                  </a:tcPr>
                </a:tc>
                <a:extLst>
                  <a:ext uri="{0D108BD9-81ED-4DB2-BD59-A6C34878D82A}">
                    <a16:rowId xmlns:a16="http://schemas.microsoft.com/office/drawing/2014/main" val="1104181831"/>
                  </a:ext>
                </a:extLst>
              </a:tr>
              <a:tr h="370840">
                <a:tc>
                  <a:txBody>
                    <a:bodyPr/>
                    <a:lstStyle/>
                    <a:p>
                      <a:r>
                        <a:rPr lang="en-CA" sz="1600" dirty="0" err="1">
                          <a:latin typeface="Calibri" panose="020F0502020204030204" pitchFamily="34" charset="0"/>
                          <a:cs typeface="Calibri" panose="020F0502020204030204" pitchFamily="34" charset="0"/>
                        </a:rPr>
                        <a:t>TotaAnnReturn</a:t>
                      </a:r>
                      <a:endParaRPr lang="en-CA" sz="1600" dirty="0">
                        <a:latin typeface="Calibri" panose="020F0502020204030204" pitchFamily="34" charset="0"/>
                        <a:cs typeface="Calibri" panose="020F0502020204030204" pitchFamily="34" charset="0"/>
                      </a:endParaRPr>
                    </a:p>
                  </a:txBody>
                  <a:tcPr/>
                </a:tc>
                <a:tc>
                  <a:txBody>
                    <a:bodyPr/>
                    <a:lstStyle/>
                    <a:p>
                      <a:r>
                        <a:rPr lang="en-CA" sz="1600" dirty="0">
                          <a:highlight>
                            <a:srgbClr val="00FF00"/>
                          </a:highlight>
                          <a:latin typeface="Calibri" panose="020F0502020204030204" pitchFamily="34" charset="0"/>
                          <a:cs typeface="Calibri" panose="020F0502020204030204" pitchFamily="34" charset="0"/>
                        </a:rPr>
                        <a:t>27.96</a:t>
                      </a:r>
                    </a:p>
                  </a:txBody>
                  <a:tcPr/>
                </a:tc>
                <a:tc>
                  <a:txBody>
                    <a:bodyPr/>
                    <a:lstStyle/>
                    <a:p>
                      <a:r>
                        <a:rPr lang="en-CA" sz="1600" dirty="0">
                          <a:latin typeface="Calibri" panose="020F0502020204030204" pitchFamily="34" charset="0"/>
                          <a:cs typeface="Calibri" panose="020F0502020204030204" pitchFamily="34" charset="0"/>
                        </a:rPr>
                        <a:t>19.87</a:t>
                      </a:r>
                    </a:p>
                  </a:txBody>
                  <a:tcPr/>
                </a:tc>
                <a:extLst>
                  <a:ext uri="{0D108BD9-81ED-4DB2-BD59-A6C34878D82A}">
                    <a16:rowId xmlns:a16="http://schemas.microsoft.com/office/drawing/2014/main" val="1215669066"/>
                  </a:ext>
                </a:extLst>
              </a:tr>
              <a:tr h="370840">
                <a:tc>
                  <a:txBody>
                    <a:bodyPr/>
                    <a:lstStyle/>
                    <a:p>
                      <a:r>
                        <a:rPr lang="en-CA" sz="1600" dirty="0">
                          <a:latin typeface="Calibri" panose="020F0502020204030204" pitchFamily="34" charset="0"/>
                          <a:cs typeface="Calibri" panose="020F0502020204030204" pitchFamily="34" charset="0"/>
                        </a:rPr>
                        <a:t>CAGR</a:t>
                      </a:r>
                    </a:p>
                  </a:txBody>
                  <a:tcPr/>
                </a:tc>
                <a:tc>
                  <a:txBody>
                    <a:bodyPr/>
                    <a:lstStyle/>
                    <a:p>
                      <a:r>
                        <a:rPr lang="en-CA" sz="1600" dirty="0">
                          <a:highlight>
                            <a:srgbClr val="00FF00"/>
                          </a:highlight>
                          <a:latin typeface="Calibri" panose="020F0502020204030204" pitchFamily="34" charset="0"/>
                          <a:cs typeface="Calibri" panose="020F0502020204030204" pitchFamily="34" charset="0"/>
                        </a:rPr>
                        <a:t>25.16</a:t>
                      </a:r>
                    </a:p>
                  </a:txBody>
                  <a:tcPr/>
                </a:tc>
                <a:tc>
                  <a:txBody>
                    <a:bodyPr/>
                    <a:lstStyle/>
                    <a:p>
                      <a:r>
                        <a:rPr lang="en-CA" sz="1600" dirty="0">
                          <a:latin typeface="Calibri" panose="020F0502020204030204" pitchFamily="34" charset="0"/>
                          <a:cs typeface="Calibri" panose="020F0502020204030204" pitchFamily="34" charset="0"/>
                        </a:rPr>
                        <a:t>18.25</a:t>
                      </a:r>
                    </a:p>
                  </a:txBody>
                  <a:tcPr/>
                </a:tc>
                <a:extLst>
                  <a:ext uri="{0D108BD9-81ED-4DB2-BD59-A6C34878D82A}">
                    <a16:rowId xmlns:a16="http://schemas.microsoft.com/office/drawing/2014/main" val="3705582384"/>
                  </a:ext>
                </a:extLst>
              </a:tr>
              <a:tr h="370840">
                <a:tc>
                  <a:txBody>
                    <a:bodyPr/>
                    <a:lstStyle/>
                    <a:p>
                      <a:r>
                        <a:rPr lang="en-CA" sz="1600" dirty="0">
                          <a:latin typeface="Calibri" panose="020F0502020204030204" pitchFamily="34" charset="0"/>
                          <a:cs typeface="Calibri" panose="020F0502020204030204" pitchFamily="34" charset="0"/>
                        </a:rPr>
                        <a:t>Sharpe Ratio</a:t>
                      </a:r>
                    </a:p>
                  </a:txBody>
                  <a:tcPr/>
                </a:tc>
                <a:tc>
                  <a:txBody>
                    <a:bodyPr/>
                    <a:lstStyle/>
                    <a:p>
                      <a:r>
                        <a:rPr lang="en-CA" sz="1600" dirty="0">
                          <a:highlight>
                            <a:srgbClr val="00FF00"/>
                          </a:highlight>
                          <a:latin typeface="Calibri" panose="020F0502020204030204" pitchFamily="34" charset="0"/>
                          <a:cs typeface="Calibri" panose="020F0502020204030204" pitchFamily="34" charset="0"/>
                        </a:rPr>
                        <a:t>1.62</a:t>
                      </a:r>
                    </a:p>
                  </a:txBody>
                  <a:tcPr/>
                </a:tc>
                <a:tc>
                  <a:txBody>
                    <a:bodyPr/>
                    <a:lstStyle/>
                    <a:p>
                      <a:r>
                        <a:rPr lang="en-CA" sz="1600" dirty="0">
                          <a:latin typeface="Calibri" panose="020F0502020204030204" pitchFamily="34" charset="0"/>
                          <a:cs typeface="Calibri" panose="020F0502020204030204" pitchFamily="34" charset="0"/>
                        </a:rPr>
                        <a:t>1.40</a:t>
                      </a:r>
                    </a:p>
                  </a:txBody>
                  <a:tcPr/>
                </a:tc>
                <a:extLst>
                  <a:ext uri="{0D108BD9-81ED-4DB2-BD59-A6C34878D82A}">
                    <a16:rowId xmlns:a16="http://schemas.microsoft.com/office/drawing/2014/main" val="3830085207"/>
                  </a:ext>
                </a:extLst>
              </a:tr>
              <a:tr h="370840">
                <a:tc>
                  <a:txBody>
                    <a:bodyPr/>
                    <a:lstStyle/>
                    <a:p>
                      <a:r>
                        <a:rPr lang="en-CA" sz="1600" dirty="0">
                          <a:latin typeface="Calibri" panose="020F0502020204030204" pitchFamily="34" charset="0"/>
                          <a:cs typeface="Calibri" panose="020F0502020204030204" pitchFamily="34" charset="0"/>
                        </a:rPr>
                        <a:t>Standard Deviation</a:t>
                      </a:r>
                    </a:p>
                  </a:txBody>
                  <a:tcPr/>
                </a:tc>
                <a:tc>
                  <a:txBody>
                    <a:bodyPr/>
                    <a:lstStyle/>
                    <a:p>
                      <a:r>
                        <a:rPr lang="en-CA" sz="1600" dirty="0">
                          <a:highlight>
                            <a:srgbClr val="FF0000"/>
                          </a:highlight>
                          <a:latin typeface="Calibri" panose="020F0502020204030204" pitchFamily="34" charset="0"/>
                          <a:cs typeface="Calibri" panose="020F0502020204030204" pitchFamily="34" charset="0"/>
                        </a:rPr>
                        <a:t>15.16</a:t>
                      </a:r>
                    </a:p>
                  </a:txBody>
                  <a:tcPr/>
                </a:tc>
                <a:tc>
                  <a:txBody>
                    <a:bodyPr/>
                    <a:lstStyle/>
                    <a:p>
                      <a:r>
                        <a:rPr lang="en-CA" sz="1600" dirty="0">
                          <a:latin typeface="Calibri" panose="020F0502020204030204" pitchFamily="34" charset="0"/>
                          <a:cs typeface="Calibri" panose="020F0502020204030204" pitchFamily="34" charset="0"/>
                        </a:rPr>
                        <a:t>13.13</a:t>
                      </a:r>
                    </a:p>
                  </a:txBody>
                  <a:tcPr/>
                </a:tc>
                <a:extLst>
                  <a:ext uri="{0D108BD9-81ED-4DB2-BD59-A6C34878D82A}">
                    <a16:rowId xmlns:a16="http://schemas.microsoft.com/office/drawing/2014/main" val="3460207914"/>
                  </a:ext>
                </a:extLst>
              </a:tr>
              <a:tr h="370840">
                <a:tc>
                  <a:txBody>
                    <a:bodyPr/>
                    <a:lstStyle/>
                    <a:p>
                      <a:endParaRPr lang="en-CA" sz="1600" dirty="0">
                        <a:latin typeface="Calibri" panose="020F0502020204030204" pitchFamily="34" charset="0"/>
                        <a:cs typeface="Calibri" panose="020F0502020204030204" pitchFamily="34" charset="0"/>
                      </a:endParaRPr>
                    </a:p>
                  </a:txBody>
                  <a:tcPr/>
                </a:tc>
                <a:tc>
                  <a:txBody>
                    <a:bodyPr/>
                    <a:lstStyle/>
                    <a:p>
                      <a:endParaRPr lang="en-CA" sz="1600" dirty="0">
                        <a:latin typeface="Calibri" panose="020F0502020204030204" pitchFamily="34" charset="0"/>
                        <a:cs typeface="Calibri" panose="020F0502020204030204" pitchFamily="34" charset="0"/>
                      </a:endParaRPr>
                    </a:p>
                  </a:txBody>
                  <a:tcPr/>
                </a:tc>
                <a:tc>
                  <a:txBody>
                    <a:bodyPr/>
                    <a:lstStyle/>
                    <a:p>
                      <a:endParaRPr lang="en-CA" sz="1600"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2013944956"/>
                  </a:ext>
                </a:extLst>
              </a:tr>
            </a:tbl>
          </a:graphicData>
        </a:graphic>
      </p:graphicFrame>
      <p:graphicFrame>
        <p:nvGraphicFramePr>
          <p:cNvPr id="12" name="Table 11">
            <a:extLst>
              <a:ext uri="{FF2B5EF4-FFF2-40B4-BE49-F238E27FC236}">
                <a16:creationId xmlns:a16="http://schemas.microsoft.com/office/drawing/2014/main" id="{52333F06-2E5C-4314-A6D9-E11F609EE4AE}"/>
              </a:ext>
            </a:extLst>
          </p:cNvPr>
          <p:cNvGraphicFramePr>
            <a:graphicFrameLocks noGrp="1"/>
          </p:cNvGraphicFramePr>
          <p:nvPr>
            <p:extLst>
              <p:ext uri="{D42A27DB-BD31-4B8C-83A1-F6EECF244321}">
                <p14:modId xmlns:p14="http://schemas.microsoft.com/office/powerpoint/2010/main" val="2573400468"/>
              </p:ext>
            </p:extLst>
          </p:nvPr>
        </p:nvGraphicFramePr>
        <p:xfrm>
          <a:off x="5857623" y="3956380"/>
          <a:ext cx="4548440" cy="1854200"/>
        </p:xfrm>
        <a:graphic>
          <a:graphicData uri="http://schemas.openxmlformats.org/drawingml/2006/table">
            <a:tbl>
              <a:tblPr firstRow="1" bandRow="1">
                <a:tableStyleId>{5C22544A-7EE6-4342-B048-85BDC9FD1C3A}</a:tableStyleId>
              </a:tblPr>
              <a:tblGrid>
                <a:gridCol w="2274220">
                  <a:extLst>
                    <a:ext uri="{9D8B030D-6E8A-4147-A177-3AD203B41FA5}">
                      <a16:colId xmlns:a16="http://schemas.microsoft.com/office/drawing/2014/main" val="1324191977"/>
                    </a:ext>
                  </a:extLst>
                </a:gridCol>
                <a:gridCol w="2274220">
                  <a:extLst>
                    <a:ext uri="{9D8B030D-6E8A-4147-A177-3AD203B41FA5}">
                      <a16:colId xmlns:a16="http://schemas.microsoft.com/office/drawing/2014/main" val="3715317216"/>
                    </a:ext>
                  </a:extLst>
                </a:gridCol>
              </a:tblGrid>
              <a:tr h="370840">
                <a:tc gridSpan="2">
                  <a:txBody>
                    <a:bodyPr/>
                    <a:lstStyle/>
                    <a:p>
                      <a:pPr algn="ctr"/>
                      <a:r>
                        <a:rPr lang="en-CA" sz="1600" dirty="0">
                          <a:latin typeface="Calibri" panose="020F0502020204030204" pitchFamily="34" charset="0"/>
                          <a:cs typeface="Calibri" panose="020F0502020204030204" pitchFamily="34" charset="0"/>
                        </a:rPr>
                        <a:t>Hyperparameter Combinations</a:t>
                      </a:r>
                    </a:p>
                  </a:txBody>
                  <a:tcPr>
                    <a:solidFill>
                      <a:schemeClr val="accent1">
                        <a:lumMod val="50000"/>
                      </a:schemeClr>
                    </a:solidFill>
                  </a:tcPr>
                </a:tc>
                <a:tc hMerge="1">
                  <a:txBody>
                    <a:bodyPr/>
                    <a:lstStyle/>
                    <a:p>
                      <a:endParaRPr lang="en-CA" dirty="0"/>
                    </a:p>
                  </a:txBody>
                  <a:tcPr/>
                </a:tc>
                <a:extLst>
                  <a:ext uri="{0D108BD9-81ED-4DB2-BD59-A6C34878D82A}">
                    <a16:rowId xmlns:a16="http://schemas.microsoft.com/office/drawing/2014/main" val="953840711"/>
                  </a:ext>
                </a:extLst>
              </a:tr>
              <a:tr h="370840">
                <a:tc>
                  <a:txBody>
                    <a:bodyPr/>
                    <a:lstStyle/>
                    <a:p>
                      <a:r>
                        <a:rPr lang="en-CA" sz="1600" dirty="0" err="1">
                          <a:latin typeface="Calibri" panose="020F0502020204030204" pitchFamily="34" charset="0"/>
                          <a:cs typeface="Calibri" panose="020F0502020204030204" pitchFamily="34" charset="0"/>
                        </a:rPr>
                        <a:t>Aperiods</a:t>
                      </a:r>
                      <a:endParaRPr lang="en-CA" sz="1600" dirty="0">
                        <a:latin typeface="Calibri" panose="020F0502020204030204" pitchFamily="34" charset="0"/>
                        <a:cs typeface="Calibri" panose="020F0502020204030204" pitchFamily="34" charset="0"/>
                      </a:endParaRPr>
                    </a:p>
                  </a:txBody>
                  <a:tcPr/>
                </a:tc>
                <a:tc>
                  <a:txBody>
                    <a:bodyPr/>
                    <a:lstStyle/>
                    <a:p>
                      <a:r>
                        <a:rPr lang="en-CA" sz="1600" dirty="0">
                          <a:latin typeface="Calibri" panose="020F0502020204030204" pitchFamily="34" charset="0"/>
                          <a:cs typeface="Calibri" panose="020F0502020204030204" pitchFamily="34" charset="0"/>
                        </a:rPr>
                        <a:t>15</a:t>
                      </a:r>
                    </a:p>
                  </a:txBody>
                  <a:tcPr/>
                </a:tc>
                <a:extLst>
                  <a:ext uri="{0D108BD9-81ED-4DB2-BD59-A6C34878D82A}">
                    <a16:rowId xmlns:a16="http://schemas.microsoft.com/office/drawing/2014/main" val="2710732545"/>
                  </a:ext>
                </a:extLst>
              </a:tr>
              <a:tr h="370840">
                <a:tc>
                  <a:txBody>
                    <a:bodyPr/>
                    <a:lstStyle/>
                    <a:p>
                      <a:r>
                        <a:rPr lang="en-CA" sz="1600" dirty="0" err="1">
                          <a:latin typeface="Calibri" panose="020F0502020204030204" pitchFamily="34" charset="0"/>
                          <a:cs typeface="Calibri" panose="020F0502020204030204" pitchFamily="34" charset="0"/>
                        </a:rPr>
                        <a:t>Bperiods</a:t>
                      </a:r>
                      <a:endParaRPr lang="en-CA" sz="1600" dirty="0">
                        <a:latin typeface="Calibri" panose="020F0502020204030204" pitchFamily="34" charset="0"/>
                        <a:cs typeface="Calibri" panose="020F0502020204030204" pitchFamily="34" charset="0"/>
                      </a:endParaRPr>
                    </a:p>
                  </a:txBody>
                  <a:tcPr/>
                </a:tc>
                <a:tc>
                  <a:txBody>
                    <a:bodyPr/>
                    <a:lstStyle/>
                    <a:p>
                      <a:r>
                        <a:rPr lang="en-CA" sz="1600" dirty="0">
                          <a:latin typeface="Calibri" panose="020F0502020204030204" pitchFamily="34" charset="0"/>
                          <a:cs typeface="Calibri" panose="020F0502020204030204" pitchFamily="34" charset="0"/>
                        </a:rPr>
                        <a:t>20</a:t>
                      </a:r>
                    </a:p>
                  </a:txBody>
                  <a:tcPr/>
                </a:tc>
                <a:extLst>
                  <a:ext uri="{0D108BD9-81ED-4DB2-BD59-A6C34878D82A}">
                    <a16:rowId xmlns:a16="http://schemas.microsoft.com/office/drawing/2014/main" val="3771957111"/>
                  </a:ext>
                </a:extLst>
              </a:tr>
              <a:tr h="370840">
                <a:tc>
                  <a:txBody>
                    <a:bodyPr/>
                    <a:lstStyle/>
                    <a:p>
                      <a:r>
                        <a:rPr lang="en-CA" sz="1600" dirty="0" err="1">
                          <a:latin typeface="Calibri" panose="020F0502020204030204" pitchFamily="34" charset="0"/>
                          <a:cs typeface="Calibri" panose="020F0502020204030204" pitchFamily="34" charset="0"/>
                        </a:rPr>
                        <a:t>Speriods</a:t>
                      </a:r>
                      <a:endParaRPr lang="en-CA" sz="1600" dirty="0">
                        <a:latin typeface="Calibri" panose="020F0502020204030204" pitchFamily="34" charset="0"/>
                        <a:cs typeface="Calibri" panose="020F0502020204030204" pitchFamily="34" charset="0"/>
                      </a:endParaRPr>
                    </a:p>
                  </a:txBody>
                  <a:tcPr/>
                </a:tc>
                <a:tc>
                  <a:txBody>
                    <a:bodyPr/>
                    <a:lstStyle/>
                    <a:p>
                      <a:r>
                        <a:rPr lang="en-CA" sz="1600" dirty="0">
                          <a:latin typeface="Calibri" panose="020F0502020204030204" pitchFamily="34" charset="0"/>
                          <a:cs typeface="Calibri" panose="020F0502020204030204" pitchFamily="34" charset="0"/>
                        </a:rPr>
                        <a:t>5</a:t>
                      </a:r>
                    </a:p>
                  </a:txBody>
                  <a:tcPr/>
                </a:tc>
                <a:extLst>
                  <a:ext uri="{0D108BD9-81ED-4DB2-BD59-A6C34878D82A}">
                    <a16:rowId xmlns:a16="http://schemas.microsoft.com/office/drawing/2014/main" val="2368889077"/>
                  </a:ext>
                </a:extLst>
              </a:tr>
              <a:tr h="370840">
                <a:tc>
                  <a:txBody>
                    <a:bodyPr/>
                    <a:lstStyle/>
                    <a:p>
                      <a:r>
                        <a:rPr lang="en-CA" sz="1600" dirty="0">
                          <a:latin typeface="Calibri" panose="020F0502020204030204" pitchFamily="34" charset="0"/>
                          <a:cs typeface="Calibri" panose="020F0502020204030204" pitchFamily="34" charset="0"/>
                        </a:rPr>
                        <a:t>Frequency</a:t>
                      </a:r>
                    </a:p>
                  </a:txBody>
                  <a:tcPr/>
                </a:tc>
                <a:tc>
                  <a:txBody>
                    <a:bodyPr/>
                    <a:lstStyle/>
                    <a:p>
                      <a:r>
                        <a:rPr lang="en-CA" sz="1600" dirty="0">
                          <a:latin typeface="Calibri" panose="020F0502020204030204" pitchFamily="34" charset="0"/>
                          <a:cs typeface="Calibri" panose="020F0502020204030204" pitchFamily="34" charset="0"/>
                        </a:rPr>
                        <a:t>20W-THU</a:t>
                      </a:r>
                    </a:p>
                  </a:txBody>
                  <a:tcPr/>
                </a:tc>
                <a:extLst>
                  <a:ext uri="{0D108BD9-81ED-4DB2-BD59-A6C34878D82A}">
                    <a16:rowId xmlns:a16="http://schemas.microsoft.com/office/drawing/2014/main" val="1992960034"/>
                  </a:ext>
                </a:extLst>
              </a:tr>
            </a:tbl>
          </a:graphicData>
        </a:graphic>
      </p:graphicFrame>
      <p:sp>
        <p:nvSpPr>
          <p:cNvPr id="8" name="TextBox 3">
            <a:extLst>
              <a:ext uri="{FF2B5EF4-FFF2-40B4-BE49-F238E27FC236}">
                <a16:creationId xmlns:a16="http://schemas.microsoft.com/office/drawing/2014/main" id="{BE21F796-175E-424C-8A41-8C140CE11924}"/>
              </a:ext>
            </a:extLst>
          </p:cNvPr>
          <p:cNvSpPr txBox="1">
            <a:spLocks noChangeArrowheads="1"/>
          </p:cNvSpPr>
          <p:nvPr/>
        </p:nvSpPr>
        <p:spPr bwMode="auto">
          <a:xfrm>
            <a:off x="280887" y="1241509"/>
            <a:ext cx="10125175" cy="284950"/>
          </a:xfrm>
          <a:prstGeom prst="rect">
            <a:avLst/>
          </a:prstGeom>
          <a:solidFill>
            <a:schemeClr val="bg1"/>
          </a:solidFill>
          <a:ln>
            <a:noFill/>
          </a:ln>
          <a:effectLst>
            <a:outerShdw dist="25400" dir="5400000" algn="tl" rotWithShape="0">
              <a:srgbClr val="408B70"/>
            </a:outerShdw>
          </a:effectLst>
          <a:extLs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27432" numCol="1" anchor="b" anchorCtr="0" compatLnSpc="1">
            <a:prstTxWarp prst="textNoShape">
              <a:avLst/>
            </a:prstTxWarp>
            <a:spAutoFit/>
          </a:bodyPr>
          <a:lstStyle>
            <a:defPPr>
              <a:defRPr lang="en-US"/>
            </a:defPPr>
            <a:lvl1pPr marL="342900" indent="-342900" defTabSz="1019175" eaLnBrk="0" hangingPunct="0">
              <a:lnSpc>
                <a:spcPct val="110000"/>
              </a:lnSpc>
              <a:spcBef>
                <a:spcPct val="30000"/>
              </a:spcBef>
              <a:buClr>
                <a:srgbClr val="336699"/>
              </a:buClr>
              <a:buFont typeface="Wingdings 3" pitchFamily="18" charset="2"/>
              <a:defRPr sz="1300" b="1" kern="0">
                <a:solidFill>
                  <a:srgbClr val="234035"/>
                </a:solidFill>
                <a:latin typeface="+mj-lt"/>
                <a:cs typeface="Calibri" pitchFamily="34" charset="0"/>
              </a:defRPr>
            </a:lvl1pPr>
            <a:lvl2pPr marL="228600" indent="-228600" defTabSz="1019175" eaLnBrk="0" hangingPunct="0">
              <a:lnSpc>
                <a:spcPct val="110000"/>
              </a:lnSpc>
              <a:spcBef>
                <a:spcPct val="30000"/>
              </a:spcBef>
              <a:buClr>
                <a:srgbClr val="BA1714"/>
              </a:buClr>
              <a:buSzPct val="80000"/>
              <a:buFont typeface="Wingdings" pitchFamily="2" charset="2"/>
              <a:buChar char="n"/>
              <a:defRPr sz="1400">
                <a:latin typeface="+mj-lt"/>
                <a:cs typeface="Calibri" pitchFamily="34" charset="0"/>
              </a:defRPr>
            </a:lvl2pPr>
            <a:lvl3pPr marL="457200" indent="-171450" defTabSz="1019175" eaLnBrk="0" hangingPunct="0">
              <a:lnSpc>
                <a:spcPct val="110000"/>
              </a:lnSpc>
              <a:spcBef>
                <a:spcPct val="30000"/>
              </a:spcBef>
              <a:buClr>
                <a:schemeClr val="bg2"/>
              </a:buClr>
              <a:buFont typeface="Arial" pitchFamily="34" charset="0"/>
              <a:buChar char="–"/>
              <a:defRPr sz="1400">
                <a:latin typeface="+mj-lt"/>
                <a:cs typeface="Calibri" pitchFamily="34" charset="0"/>
              </a:defRPr>
            </a:lvl3pPr>
            <a:lvl4pPr marL="741363" indent="-160338" defTabSz="1019175" eaLnBrk="0" hangingPunct="0">
              <a:lnSpc>
                <a:spcPct val="110000"/>
              </a:lnSpc>
              <a:spcBef>
                <a:spcPct val="30000"/>
              </a:spcBef>
              <a:buClr>
                <a:schemeClr val="bg2"/>
              </a:buClr>
              <a:buFont typeface="Arial" pitchFamily="34" charset="0"/>
              <a:buChar char="–"/>
              <a:defRPr sz="1400">
                <a:latin typeface="+mj-lt"/>
                <a:cs typeface="Calibri" pitchFamily="34" charset="0"/>
              </a:defRPr>
            </a:lvl4pPr>
            <a:lvl5pPr marL="2292350" indent="-254000" defTabSz="1019175" eaLnBrk="0" hangingPunct="0">
              <a:spcBef>
                <a:spcPct val="20000"/>
              </a:spcBef>
              <a:buChar char="»"/>
              <a:defRPr sz="1600">
                <a:latin typeface="+mn-lt"/>
                <a:cs typeface="+mn-cs"/>
              </a:defRPr>
            </a:lvl5pPr>
            <a:lvl6pPr marL="2749550" indent="-254000" defTabSz="1019175" fontAlgn="base">
              <a:spcBef>
                <a:spcPct val="20000"/>
              </a:spcBef>
              <a:spcAft>
                <a:spcPct val="0"/>
              </a:spcAft>
              <a:buChar char="»"/>
              <a:defRPr sz="1600">
                <a:latin typeface="+mn-lt"/>
                <a:cs typeface="+mn-cs"/>
              </a:defRPr>
            </a:lvl6pPr>
            <a:lvl7pPr marL="3206750" indent="-254000" defTabSz="1019175" fontAlgn="base">
              <a:spcBef>
                <a:spcPct val="20000"/>
              </a:spcBef>
              <a:spcAft>
                <a:spcPct val="0"/>
              </a:spcAft>
              <a:buChar char="»"/>
              <a:defRPr sz="1600">
                <a:latin typeface="+mn-lt"/>
                <a:cs typeface="+mn-cs"/>
              </a:defRPr>
            </a:lvl7pPr>
            <a:lvl8pPr marL="3663950" indent="-254000" defTabSz="1019175" fontAlgn="base">
              <a:spcBef>
                <a:spcPct val="20000"/>
              </a:spcBef>
              <a:spcAft>
                <a:spcPct val="0"/>
              </a:spcAft>
              <a:buChar char="»"/>
              <a:defRPr sz="1600">
                <a:latin typeface="+mn-lt"/>
                <a:cs typeface="+mn-cs"/>
              </a:defRPr>
            </a:lvl8pPr>
            <a:lvl9pPr marL="4121150" indent="-254000" defTabSz="1019175" fontAlgn="base">
              <a:spcBef>
                <a:spcPct val="20000"/>
              </a:spcBef>
              <a:spcAft>
                <a:spcPct val="0"/>
              </a:spcAft>
              <a:buChar char="»"/>
              <a:defRPr sz="1600">
                <a:latin typeface="+mn-lt"/>
                <a:cs typeface="+mn-cs"/>
              </a:defRPr>
            </a:lvl9pPr>
          </a:lstStyle>
          <a:p>
            <a:r>
              <a:rPr lang="en-CA" sz="1600" dirty="0">
                <a:solidFill>
                  <a:schemeClr val="tx1"/>
                </a:solidFill>
                <a:latin typeface="Calibri" panose="020F0502020204030204" pitchFamily="34" charset="0"/>
              </a:rPr>
              <a:t>Best (Top Total Annual Return) Optimized Returns on Training Data</a:t>
            </a:r>
          </a:p>
        </p:txBody>
      </p:sp>
      <p:pic>
        <p:nvPicPr>
          <p:cNvPr id="4" name="Picture 3">
            <a:extLst>
              <a:ext uri="{FF2B5EF4-FFF2-40B4-BE49-F238E27FC236}">
                <a16:creationId xmlns:a16="http://schemas.microsoft.com/office/drawing/2014/main" id="{6CBAF366-2231-491B-A1C2-FEC2CAB9FD59}"/>
              </a:ext>
            </a:extLst>
          </p:cNvPr>
          <p:cNvPicPr>
            <a:picLocks noChangeAspect="1"/>
          </p:cNvPicPr>
          <p:nvPr/>
        </p:nvPicPr>
        <p:blipFill>
          <a:blip r:embed="rId2"/>
          <a:stretch>
            <a:fillRect/>
          </a:stretch>
        </p:blipFill>
        <p:spPr>
          <a:xfrm>
            <a:off x="87092" y="1852889"/>
            <a:ext cx="5770531" cy="3901204"/>
          </a:xfrm>
          <a:prstGeom prst="rect">
            <a:avLst/>
          </a:prstGeom>
        </p:spPr>
      </p:pic>
    </p:spTree>
    <p:extLst>
      <p:ext uri="{BB962C8B-B14F-4D97-AF65-F5344CB8AC3E}">
        <p14:creationId xmlns:p14="http://schemas.microsoft.com/office/powerpoint/2010/main" val="255567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F0524-3FB6-4008-8EF1-A374F2C8FA66}"/>
              </a:ext>
            </a:extLst>
          </p:cNvPr>
          <p:cNvSpPr>
            <a:spLocks noGrp="1"/>
          </p:cNvSpPr>
          <p:nvPr>
            <p:ph type="title"/>
          </p:nvPr>
        </p:nvSpPr>
        <p:spPr/>
        <p:txBody>
          <a:bodyPr/>
          <a:lstStyle/>
          <a:p>
            <a:r>
              <a:rPr lang="en-US" dirty="0"/>
              <a:t>Results – Support Vector Machine Regression Prediction</a:t>
            </a:r>
          </a:p>
        </p:txBody>
      </p:sp>
      <p:sp>
        <p:nvSpPr>
          <p:cNvPr id="3" name="Slide Number Placeholder 2">
            <a:extLst>
              <a:ext uri="{FF2B5EF4-FFF2-40B4-BE49-F238E27FC236}">
                <a16:creationId xmlns:a16="http://schemas.microsoft.com/office/drawing/2014/main" id="{AD43CAD1-67B5-4655-A645-41D2FFD995B4}"/>
              </a:ext>
            </a:extLst>
          </p:cNvPr>
          <p:cNvSpPr>
            <a:spLocks noGrp="1"/>
          </p:cNvSpPr>
          <p:nvPr>
            <p:ph type="sldNum" sz="quarter" idx="12"/>
          </p:nvPr>
        </p:nvSpPr>
        <p:spPr/>
        <p:txBody>
          <a:bodyPr/>
          <a:lstStyle/>
          <a:p>
            <a:fld id="{D2C46B30-1E6E-4EFB-A798-3E7E3624535A}" type="slidenum">
              <a:rPr lang="en-US" smtClean="0"/>
              <a:t>44</a:t>
            </a:fld>
            <a:endParaRPr lang="en-US" dirty="0"/>
          </a:p>
        </p:txBody>
      </p:sp>
      <p:graphicFrame>
        <p:nvGraphicFramePr>
          <p:cNvPr id="10" name="Table 9">
            <a:extLst>
              <a:ext uri="{FF2B5EF4-FFF2-40B4-BE49-F238E27FC236}">
                <a16:creationId xmlns:a16="http://schemas.microsoft.com/office/drawing/2014/main" id="{B47E5966-1302-4747-8411-5E5809A66A76}"/>
              </a:ext>
            </a:extLst>
          </p:cNvPr>
          <p:cNvGraphicFramePr>
            <a:graphicFrameLocks noGrp="1"/>
          </p:cNvGraphicFramePr>
          <p:nvPr>
            <p:extLst>
              <p:ext uri="{D42A27DB-BD31-4B8C-83A1-F6EECF244321}">
                <p14:modId xmlns:p14="http://schemas.microsoft.com/office/powerpoint/2010/main" val="775388188"/>
              </p:ext>
            </p:extLst>
          </p:nvPr>
        </p:nvGraphicFramePr>
        <p:xfrm>
          <a:off x="5857623" y="1875862"/>
          <a:ext cx="4548439" cy="2225040"/>
        </p:xfrm>
        <a:graphic>
          <a:graphicData uri="http://schemas.openxmlformats.org/drawingml/2006/table">
            <a:tbl>
              <a:tblPr firstRow="1" bandRow="1">
                <a:tableStyleId>{5C22544A-7EE6-4342-B048-85BDC9FD1C3A}</a:tableStyleId>
              </a:tblPr>
              <a:tblGrid>
                <a:gridCol w="2427686">
                  <a:extLst>
                    <a:ext uri="{9D8B030D-6E8A-4147-A177-3AD203B41FA5}">
                      <a16:colId xmlns:a16="http://schemas.microsoft.com/office/drawing/2014/main" val="3696369518"/>
                    </a:ext>
                  </a:extLst>
                </a:gridCol>
                <a:gridCol w="2120753">
                  <a:extLst>
                    <a:ext uri="{9D8B030D-6E8A-4147-A177-3AD203B41FA5}">
                      <a16:colId xmlns:a16="http://schemas.microsoft.com/office/drawing/2014/main" val="2323926974"/>
                    </a:ext>
                  </a:extLst>
                </a:gridCol>
              </a:tblGrid>
              <a:tr h="370840">
                <a:tc>
                  <a:txBody>
                    <a:bodyPr/>
                    <a:lstStyle/>
                    <a:p>
                      <a:r>
                        <a:rPr lang="en-CA" sz="1600" dirty="0">
                          <a:latin typeface="Calibri" panose="020F0502020204030204" pitchFamily="34" charset="0"/>
                          <a:cs typeface="Calibri" panose="020F0502020204030204" pitchFamily="34" charset="0"/>
                        </a:rPr>
                        <a:t>Parameter</a:t>
                      </a:r>
                    </a:p>
                  </a:txBody>
                  <a:tcPr>
                    <a:solidFill>
                      <a:schemeClr val="accent1">
                        <a:lumMod val="50000"/>
                      </a:schemeClr>
                    </a:solidFill>
                  </a:tcPr>
                </a:tc>
                <a:tc>
                  <a:txBody>
                    <a:bodyPr/>
                    <a:lstStyle/>
                    <a:p>
                      <a:r>
                        <a:rPr lang="en-CA" sz="1600" dirty="0">
                          <a:latin typeface="Calibri" panose="020F0502020204030204" pitchFamily="34" charset="0"/>
                          <a:cs typeface="Calibri" panose="020F0502020204030204" pitchFamily="34" charset="0"/>
                        </a:rPr>
                        <a:t>Result</a:t>
                      </a:r>
                    </a:p>
                  </a:txBody>
                  <a:tcPr>
                    <a:solidFill>
                      <a:schemeClr val="accent1">
                        <a:lumMod val="50000"/>
                      </a:schemeClr>
                    </a:solidFill>
                  </a:tcPr>
                </a:tc>
                <a:extLst>
                  <a:ext uri="{0D108BD9-81ED-4DB2-BD59-A6C34878D82A}">
                    <a16:rowId xmlns:a16="http://schemas.microsoft.com/office/drawing/2014/main" val="1104181831"/>
                  </a:ext>
                </a:extLst>
              </a:tr>
              <a:tr h="370840">
                <a:tc>
                  <a:txBody>
                    <a:bodyPr/>
                    <a:lstStyle/>
                    <a:p>
                      <a:r>
                        <a:rPr lang="en-CA" sz="1600" dirty="0" err="1">
                          <a:latin typeface="Calibri" panose="020F0502020204030204" pitchFamily="34" charset="0"/>
                          <a:cs typeface="Calibri" panose="020F0502020204030204" pitchFamily="34" charset="0"/>
                        </a:rPr>
                        <a:t>TotaAnnReturn</a:t>
                      </a:r>
                      <a:endParaRPr lang="en-CA" sz="1600" dirty="0">
                        <a:latin typeface="Calibri" panose="020F0502020204030204" pitchFamily="34" charset="0"/>
                        <a:cs typeface="Calibri" panose="020F0502020204030204" pitchFamily="34" charset="0"/>
                      </a:endParaRPr>
                    </a:p>
                  </a:txBody>
                  <a:tcPr/>
                </a:tc>
                <a:tc>
                  <a:txBody>
                    <a:bodyPr/>
                    <a:lstStyle/>
                    <a:p>
                      <a:r>
                        <a:rPr lang="en-CA" sz="1600" dirty="0">
                          <a:latin typeface="Calibri" panose="020F0502020204030204" pitchFamily="34" charset="0"/>
                          <a:cs typeface="Calibri" panose="020F0502020204030204" pitchFamily="34" charset="0"/>
                        </a:rPr>
                        <a:t>67.20</a:t>
                      </a:r>
                    </a:p>
                  </a:txBody>
                  <a:tcPr/>
                </a:tc>
                <a:extLst>
                  <a:ext uri="{0D108BD9-81ED-4DB2-BD59-A6C34878D82A}">
                    <a16:rowId xmlns:a16="http://schemas.microsoft.com/office/drawing/2014/main" val="1215669066"/>
                  </a:ext>
                </a:extLst>
              </a:tr>
              <a:tr h="370840">
                <a:tc>
                  <a:txBody>
                    <a:bodyPr/>
                    <a:lstStyle/>
                    <a:p>
                      <a:r>
                        <a:rPr lang="en-CA" sz="1600" dirty="0">
                          <a:latin typeface="Calibri" panose="020F0502020204030204" pitchFamily="34" charset="0"/>
                          <a:cs typeface="Calibri" panose="020F0502020204030204" pitchFamily="34" charset="0"/>
                        </a:rPr>
                        <a:t>CAGR</a:t>
                      </a:r>
                    </a:p>
                  </a:txBody>
                  <a:tcPr/>
                </a:tc>
                <a:tc>
                  <a:txBody>
                    <a:bodyPr/>
                    <a:lstStyle/>
                    <a:p>
                      <a:r>
                        <a:rPr lang="en-CA" sz="1600" dirty="0">
                          <a:latin typeface="Calibri" panose="020F0502020204030204" pitchFamily="34" charset="0"/>
                          <a:cs typeface="Calibri" panose="020F0502020204030204" pitchFamily="34" charset="0"/>
                        </a:rPr>
                        <a:t>23.97</a:t>
                      </a:r>
                    </a:p>
                  </a:txBody>
                  <a:tcPr/>
                </a:tc>
                <a:extLst>
                  <a:ext uri="{0D108BD9-81ED-4DB2-BD59-A6C34878D82A}">
                    <a16:rowId xmlns:a16="http://schemas.microsoft.com/office/drawing/2014/main" val="3705582384"/>
                  </a:ext>
                </a:extLst>
              </a:tr>
              <a:tr h="370840">
                <a:tc>
                  <a:txBody>
                    <a:bodyPr/>
                    <a:lstStyle/>
                    <a:p>
                      <a:r>
                        <a:rPr lang="en-CA" sz="1600" dirty="0">
                          <a:latin typeface="Calibri" panose="020F0502020204030204" pitchFamily="34" charset="0"/>
                          <a:cs typeface="Calibri" panose="020F0502020204030204" pitchFamily="34" charset="0"/>
                        </a:rPr>
                        <a:t>Sharpe Ratio</a:t>
                      </a:r>
                    </a:p>
                  </a:txBody>
                  <a:tcPr/>
                </a:tc>
                <a:tc>
                  <a:txBody>
                    <a:bodyPr/>
                    <a:lstStyle/>
                    <a:p>
                      <a:r>
                        <a:rPr lang="en-CA" sz="1600" dirty="0">
                          <a:latin typeface="Calibri" panose="020F0502020204030204" pitchFamily="34" charset="0"/>
                          <a:cs typeface="Calibri" panose="020F0502020204030204" pitchFamily="34" charset="0"/>
                        </a:rPr>
                        <a:t>1.15</a:t>
                      </a:r>
                    </a:p>
                  </a:txBody>
                  <a:tcPr/>
                </a:tc>
                <a:extLst>
                  <a:ext uri="{0D108BD9-81ED-4DB2-BD59-A6C34878D82A}">
                    <a16:rowId xmlns:a16="http://schemas.microsoft.com/office/drawing/2014/main" val="3830085207"/>
                  </a:ext>
                </a:extLst>
              </a:tr>
              <a:tr h="370840">
                <a:tc>
                  <a:txBody>
                    <a:bodyPr/>
                    <a:lstStyle/>
                    <a:p>
                      <a:r>
                        <a:rPr lang="en-CA" sz="1600" dirty="0">
                          <a:latin typeface="Calibri" panose="020F0502020204030204" pitchFamily="34" charset="0"/>
                          <a:cs typeface="Calibri" panose="020F0502020204030204" pitchFamily="34" charset="0"/>
                        </a:rPr>
                        <a:t>Standard Deviation</a:t>
                      </a:r>
                    </a:p>
                  </a:txBody>
                  <a:tcPr/>
                </a:tc>
                <a:tc>
                  <a:txBody>
                    <a:bodyPr/>
                    <a:lstStyle/>
                    <a:p>
                      <a:r>
                        <a:rPr lang="en-CA" sz="1600" dirty="0">
                          <a:latin typeface="Calibri" panose="020F0502020204030204" pitchFamily="34" charset="0"/>
                          <a:cs typeface="Calibri" panose="020F0502020204030204" pitchFamily="34" charset="0"/>
                        </a:rPr>
                        <a:t>22.29</a:t>
                      </a:r>
                    </a:p>
                  </a:txBody>
                  <a:tcPr/>
                </a:tc>
                <a:extLst>
                  <a:ext uri="{0D108BD9-81ED-4DB2-BD59-A6C34878D82A}">
                    <a16:rowId xmlns:a16="http://schemas.microsoft.com/office/drawing/2014/main" val="3460207914"/>
                  </a:ext>
                </a:extLst>
              </a:tr>
              <a:tr h="370840">
                <a:tc>
                  <a:txBody>
                    <a:bodyPr/>
                    <a:lstStyle/>
                    <a:p>
                      <a:endParaRPr lang="en-CA" sz="1600" dirty="0">
                        <a:latin typeface="Calibri" panose="020F0502020204030204" pitchFamily="34" charset="0"/>
                        <a:cs typeface="Calibri" panose="020F0502020204030204" pitchFamily="34" charset="0"/>
                      </a:endParaRPr>
                    </a:p>
                  </a:txBody>
                  <a:tcPr/>
                </a:tc>
                <a:tc>
                  <a:txBody>
                    <a:bodyPr/>
                    <a:lstStyle/>
                    <a:p>
                      <a:endParaRPr lang="en-CA" sz="1600"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2013944956"/>
                  </a:ext>
                </a:extLst>
              </a:tr>
            </a:tbl>
          </a:graphicData>
        </a:graphic>
      </p:graphicFrame>
      <p:graphicFrame>
        <p:nvGraphicFramePr>
          <p:cNvPr id="12" name="Table 11">
            <a:extLst>
              <a:ext uri="{FF2B5EF4-FFF2-40B4-BE49-F238E27FC236}">
                <a16:creationId xmlns:a16="http://schemas.microsoft.com/office/drawing/2014/main" id="{52333F06-2E5C-4314-A6D9-E11F609EE4AE}"/>
              </a:ext>
            </a:extLst>
          </p:cNvPr>
          <p:cNvGraphicFramePr>
            <a:graphicFrameLocks noGrp="1"/>
          </p:cNvGraphicFramePr>
          <p:nvPr>
            <p:extLst>
              <p:ext uri="{D42A27DB-BD31-4B8C-83A1-F6EECF244321}">
                <p14:modId xmlns:p14="http://schemas.microsoft.com/office/powerpoint/2010/main" val="158357728"/>
              </p:ext>
            </p:extLst>
          </p:nvPr>
        </p:nvGraphicFramePr>
        <p:xfrm>
          <a:off x="5857623" y="3956380"/>
          <a:ext cx="4548440" cy="1854200"/>
        </p:xfrm>
        <a:graphic>
          <a:graphicData uri="http://schemas.openxmlformats.org/drawingml/2006/table">
            <a:tbl>
              <a:tblPr firstRow="1" bandRow="1">
                <a:tableStyleId>{5C22544A-7EE6-4342-B048-85BDC9FD1C3A}</a:tableStyleId>
              </a:tblPr>
              <a:tblGrid>
                <a:gridCol w="2274220">
                  <a:extLst>
                    <a:ext uri="{9D8B030D-6E8A-4147-A177-3AD203B41FA5}">
                      <a16:colId xmlns:a16="http://schemas.microsoft.com/office/drawing/2014/main" val="1324191977"/>
                    </a:ext>
                  </a:extLst>
                </a:gridCol>
                <a:gridCol w="2274220">
                  <a:extLst>
                    <a:ext uri="{9D8B030D-6E8A-4147-A177-3AD203B41FA5}">
                      <a16:colId xmlns:a16="http://schemas.microsoft.com/office/drawing/2014/main" val="3715317216"/>
                    </a:ext>
                  </a:extLst>
                </a:gridCol>
              </a:tblGrid>
              <a:tr h="370840">
                <a:tc gridSpan="2">
                  <a:txBody>
                    <a:bodyPr/>
                    <a:lstStyle/>
                    <a:p>
                      <a:pPr algn="ctr"/>
                      <a:r>
                        <a:rPr lang="en-CA" sz="1600" dirty="0">
                          <a:latin typeface="Calibri" panose="020F0502020204030204" pitchFamily="34" charset="0"/>
                          <a:cs typeface="Calibri" panose="020F0502020204030204" pitchFamily="34" charset="0"/>
                        </a:rPr>
                        <a:t>Hyperparameter Combinations</a:t>
                      </a:r>
                    </a:p>
                  </a:txBody>
                  <a:tcPr>
                    <a:solidFill>
                      <a:schemeClr val="accent1">
                        <a:lumMod val="50000"/>
                      </a:schemeClr>
                    </a:solidFill>
                  </a:tcPr>
                </a:tc>
                <a:tc hMerge="1">
                  <a:txBody>
                    <a:bodyPr/>
                    <a:lstStyle/>
                    <a:p>
                      <a:endParaRPr lang="en-CA" dirty="0"/>
                    </a:p>
                  </a:txBody>
                  <a:tcPr/>
                </a:tc>
                <a:extLst>
                  <a:ext uri="{0D108BD9-81ED-4DB2-BD59-A6C34878D82A}">
                    <a16:rowId xmlns:a16="http://schemas.microsoft.com/office/drawing/2014/main" val="953840711"/>
                  </a:ext>
                </a:extLst>
              </a:tr>
              <a:tr h="370840">
                <a:tc>
                  <a:txBody>
                    <a:bodyPr/>
                    <a:lstStyle/>
                    <a:p>
                      <a:r>
                        <a:rPr lang="en-CA" sz="1600" dirty="0" err="1">
                          <a:latin typeface="Calibri" panose="020F0502020204030204" pitchFamily="34" charset="0"/>
                          <a:cs typeface="Calibri" panose="020F0502020204030204" pitchFamily="34" charset="0"/>
                        </a:rPr>
                        <a:t>Aperiods</a:t>
                      </a:r>
                      <a:endParaRPr lang="en-CA" sz="1600" dirty="0">
                        <a:latin typeface="Calibri" panose="020F0502020204030204" pitchFamily="34" charset="0"/>
                        <a:cs typeface="Calibri" panose="020F0502020204030204" pitchFamily="34" charset="0"/>
                      </a:endParaRPr>
                    </a:p>
                  </a:txBody>
                  <a:tcPr/>
                </a:tc>
                <a:tc>
                  <a:txBody>
                    <a:bodyPr/>
                    <a:lstStyle/>
                    <a:p>
                      <a:r>
                        <a:rPr lang="en-CA" sz="1600" dirty="0">
                          <a:latin typeface="Calibri" panose="020F0502020204030204" pitchFamily="34" charset="0"/>
                          <a:cs typeface="Calibri" panose="020F0502020204030204" pitchFamily="34" charset="0"/>
                        </a:rPr>
                        <a:t>15</a:t>
                      </a:r>
                    </a:p>
                  </a:txBody>
                  <a:tcPr/>
                </a:tc>
                <a:extLst>
                  <a:ext uri="{0D108BD9-81ED-4DB2-BD59-A6C34878D82A}">
                    <a16:rowId xmlns:a16="http://schemas.microsoft.com/office/drawing/2014/main" val="2710732545"/>
                  </a:ext>
                </a:extLst>
              </a:tr>
              <a:tr h="370840">
                <a:tc>
                  <a:txBody>
                    <a:bodyPr/>
                    <a:lstStyle/>
                    <a:p>
                      <a:r>
                        <a:rPr lang="en-CA" sz="1600" dirty="0" err="1">
                          <a:latin typeface="Calibri" panose="020F0502020204030204" pitchFamily="34" charset="0"/>
                          <a:cs typeface="Calibri" panose="020F0502020204030204" pitchFamily="34" charset="0"/>
                        </a:rPr>
                        <a:t>Bperiods</a:t>
                      </a:r>
                      <a:endParaRPr lang="en-CA" sz="1600" dirty="0">
                        <a:latin typeface="Calibri" panose="020F0502020204030204" pitchFamily="34" charset="0"/>
                        <a:cs typeface="Calibri" panose="020F0502020204030204" pitchFamily="34" charset="0"/>
                      </a:endParaRPr>
                    </a:p>
                  </a:txBody>
                  <a:tcPr/>
                </a:tc>
                <a:tc>
                  <a:txBody>
                    <a:bodyPr/>
                    <a:lstStyle/>
                    <a:p>
                      <a:r>
                        <a:rPr lang="en-CA" sz="1600" dirty="0">
                          <a:latin typeface="Calibri" panose="020F0502020204030204" pitchFamily="34" charset="0"/>
                          <a:cs typeface="Calibri" panose="020F0502020204030204" pitchFamily="34" charset="0"/>
                        </a:rPr>
                        <a:t>20</a:t>
                      </a:r>
                    </a:p>
                  </a:txBody>
                  <a:tcPr/>
                </a:tc>
                <a:extLst>
                  <a:ext uri="{0D108BD9-81ED-4DB2-BD59-A6C34878D82A}">
                    <a16:rowId xmlns:a16="http://schemas.microsoft.com/office/drawing/2014/main" val="3771957111"/>
                  </a:ext>
                </a:extLst>
              </a:tr>
              <a:tr h="370840">
                <a:tc>
                  <a:txBody>
                    <a:bodyPr/>
                    <a:lstStyle/>
                    <a:p>
                      <a:r>
                        <a:rPr lang="en-CA" sz="1600" dirty="0" err="1">
                          <a:latin typeface="Calibri" panose="020F0502020204030204" pitchFamily="34" charset="0"/>
                          <a:cs typeface="Calibri" panose="020F0502020204030204" pitchFamily="34" charset="0"/>
                        </a:rPr>
                        <a:t>Speriods</a:t>
                      </a:r>
                      <a:endParaRPr lang="en-CA" sz="1600" dirty="0">
                        <a:latin typeface="Calibri" panose="020F0502020204030204" pitchFamily="34" charset="0"/>
                        <a:cs typeface="Calibri" panose="020F0502020204030204" pitchFamily="34" charset="0"/>
                      </a:endParaRPr>
                    </a:p>
                  </a:txBody>
                  <a:tcPr/>
                </a:tc>
                <a:tc>
                  <a:txBody>
                    <a:bodyPr/>
                    <a:lstStyle/>
                    <a:p>
                      <a:r>
                        <a:rPr lang="en-CA" sz="1600" dirty="0">
                          <a:latin typeface="Calibri" panose="020F0502020204030204" pitchFamily="34" charset="0"/>
                          <a:cs typeface="Calibri" panose="020F0502020204030204" pitchFamily="34" charset="0"/>
                        </a:rPr>
                        <a:t>5</a:t>
                      </a:r>
                    </a:p>
                  </a:txBody>
                  <a:tcPr/>
                </a:tc>
                <a:extLst>
                  <a:ext uri="{0D108BD9-81ED-4DB2-BD59-A6C34878D82A}">
                    <a16:rowId xmlns:a16="http://schemas.microsoft.com/office/drawing/2014/main" val="2368889077"/>
                  </a:ext>
                </a:extLst>
              </a:tr>
              <a:tr h="370840">
                <a:tc>
                  <a:txBody>
                    <a:bodyPr/>
                    <a:lstStyle/>
                    <a:p>
                      <a:r>
                        <a:rPr lang="en-CA" sz="1600" dirty="0">
                          <a:latin typeface="Calibri" panose="020F0502020204030204" pitchFamily="34" charset="0"/>
                          <a:cs typeface="Calibri" panose="020F0502020204030204" pitchFamily="34" charset="0"/>
                        </a:rPr>
                        <a:t>Frequency</a:t>
                      </a:r>
                    </a:p>
                  </a:txBody>
                  <a:tcPr/>
                </a:tc>
                <a:tc>
                  <a:txBody>
                    <a:bodyPr/>
                    <a:lstStyle/>
                    <a:p>
                      <a:r>
                        <a:rPr lang="en-CA" sz="1600" dirty="0">
                          <a:latin typeface="Calibri" panose="020F0502020204030204" pitchFamily="34" charset="0"/>
                          <a:cs typeface="Calibri" panose="020F0502020204030204" pitchFamily="34" charset="0"/>
                        </a:rPr>
                        <a:t>20W-THU</a:t>
                      </a:r>
                    </a:p>
                  </a:txBody>
                  <a:tcPr/>
                </a:tc>
                <a:extLst>
                  <a:ext uri="{0D108BD9-81ED-4DB2-BD59-A6C34878D82A}">
                    <a16:rowId xmlns:a16="http://schemas.microsoft.com/office/drawing/2014/main" val="1992960034"/>
                  </a:ext>
                </a:extLst>
              </a:tr>
            </a:tbl>
          </a:graphicData>
        </a:graphic>
      </p:graphicFrame>
      <p:pic>
        <p:nvPicPr>
          <p:cNvPr id="4" name="Picture 3">
            <a:extLst>
              <a:ext uri="{FF2B5EF4-FFF2-40B4-BE49-F238E27FC236}">
                <a16:creationId xmlns:a16="http://schemas.microsoft.com/office/drawing/2014/main" id="{1F4246BD-DED3-4575-AD82-5C7C50AAADD9}"/>
              </a:ext>
            </a:extLst>
          </p:cNvPr>
          <p:cNvPicPr>
            <a:picLocks noChangeAspect="1"/>
          </p:cNvPicPr>
          <p:nvPr/>
        </p:nvPicPr>
        <p:blipFill>
          <a:blip r:embed="rId2"/>
          <a:stretch>
            <a:fillRect/>
          </a:stretch>
        </p:blipFill>
        <p:spPr>
          <a:xfrm>
            <a:off x="127815" y="1853002"/>
            <a:ext cx="5729808" cy="3798412"/>
          </a:xfrm>
          <a:prstGeom prst="rect">
            <a:avLst/>
          </a:prstGeom>
        </p:spPr>
      </p:pic>
      <p:sp>
        <p:nvSpPr>
          <p:cNvPr id="9" name="TextBox 3">
            <a:extLst>
              <a:ext uri="{FF2B5EF4-FFF2-40B4-BE49-F238E27FC236}">
                <a16:creationId xmlns:a16="http://schemas.microsoft.com/office/drawing/2014/main" id="{81954A12-FD36-4616-931C-FC51194E3E5C}"/>
              </a:ext>
            </a:extLst>
          </p:cNvPr>
          <p:cNvSpPr txBox="1">
            <a:spLocks noChangeArrowheads="1"/>
          </p:cNvSpPr>
          <p:nvPr/>
        </p:nvSpPr>
        <p:spPr bwMode="auto">
          <a:xfrm>
            <a:off x="280887" y="1241509"/>
            <a:ext cx="10125175" cy="284950"/>
          </a:xfrm>
          <a:prstGeom prst="rect">
            <a:avLst/>
          </a:prstGeom>
          <a:solidFill>
            <a:schemeClr val="bg1"/>
          </a:solidFill>
          <a:ln>
            <a:noFill/>
          </a:ln>
          <a:effectLst>
            <a:outerShdw dist="25400" dir="5400000" algn="tl" rotWithShape="0">
              <a:srgbClr val="408B70"/>
            </a:outerShdw>
          </a:effectLst>
          <a:extLs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27432" numCol="1" anchor="b" anchorCtr="0" compatLnSpc="1">
            <a:prstTxWarp prst="textNoShape">
              <a:avLst/>
            </a:prstTxWarp>
            <a:spAutoFit/>
          </a:bodyPr>
          <a:lstStyle>
            <a:defPPr>
              <a:defRPr lang="en-US"/>
            </a:defPPr>
            <a:lvl1pPr marL="342900" indent="-342900" defTabSz="1019175" eaLnBrk="0" hangingPunct="0">
              <a:lnSpc>
                <a:spcPct val="110000"/>
              </a:lnSpc>
              <a:spcBef>
                <a:spcPct val="30000"/>
              </a:spcBef>
              <a:buClr>
                <a:srgbClr val="336699"/>
              </a:buClr>
              <a:buFont typeface="Wingdings 3" pitchFamily="18" charset="2"/>
              <a:defRPr sz="1300" b="1" kern="0">
                <a:solidFill>
                  <a:srgbClr val="234035"/>
                </a:solidFill>
                <a:latin typeface="+mj-lt"/>
                <a:cs typeface="Calibri" pitchFamily="34" charset="0"/>
              </a:defRPr>
            </a:lvl1pPr>
            <a:lvl2pPr marL="228600" indent="-228600" defTabSz="1019175" eaLnBrk="0" hangingPunct="0">
              <a:lnSpc>
                <a:spcPct val="110000"/>
              </a:lnSpc>
              <a:spcBef>
                <a:spcPct val="30000"/>
              </a:spcBef>
              <a:buClr>
                <a:srgbClr val="BA1714"/>
              </a:buClr>
              <a:buSzPct val="80000"/>
              <a:buFont typeface="Wingdings" pitchFamily="2" charset="2"/>
              <a:buChar char="n"/>
              <a:defRPr sz="1400">
                <a:latin typeface="+mj-lt"/>
                <a:cs typeface="Calibri" pitchFamily="34" charset="0"/>
              </a:defRPr>
            </a:lvl2pPr>
            <a:lvl3pPr marL="457200" indent="-171450" defTabSz="1019175" eaLnBrk="0" hangingPunct="0">
              <a:lnSpc>
                <a:spcPct val="110000"/>
              </a:lnSpc>
              <a:spcBef>
                <a:spcPct val="30000"/>
              </a:spcBef>
              <a:buClr>
                <a:schemeClr val="bg2"/>
              </a:buClr>
              <a:buFont typeface="Arial" pitchFamily="34" charset="0"/>
              <a:buChar char="–"/>
              <a:defRPr sz="1400">
                <a:latin typeface="+mj-lt"/>
                <a:cs typeface="Calibri" pitchFamily="34" charset="0"/>
              </a:defRPr>
            </a:lvl3pPr>
            <a:lvl4pPr marL="741363" indent="-160338" defTabSz="1019175" eaLnBrk="0" hangingPunct="0">
              <a:lnSpc>
                <a:spcPct val="110000"/>
              </a:lnSpc>
              <a:spcBef>
                <a:spcPct val="30000"/>
              </a:spcBef>
              <a:buClr>
                <a:schemeClr val="bg2"/>
              </a:buClr>
              <a:buFont typeface="Arial" pitchFamily="34" charset="0"/>
              <a:buChar char="–"/>
              <a:defRPr sz="1400">
                <a:latin typeface="+mj-lt"/>
                <a:cs typeface="Calibri" pitchFamily="34" charset="0"/>
              </a:defRPr>
            </a:lvl4pPr>
            <a:lvl5pPr marL="2292350" indent="-254000" defTabSz="1019175" eaLnBrk="0" hangingPunct="0">
              <a:spcBef>
                <a:spcPct val="20000"/>
              </a:spcBef>
              <a:buChar char="»"/>
              <a:defRPr sz="1600">
                <a:latin typeface="+mn-lt"/>
                <a:cs typeface="+mn-cs"/>
              </a:defRPr>
            </a:lvl5pPr>
            <a:lvl6pPr marL="2749550" indent="-254000" defTabSz="1019175" fontAlgn="base">
              <a:spcBef>
                <a:spcPct val="20000"/>
              </a:spcBef>
              <a:spcAft>
                <a:spcPct val="0"/>
              </a:spcAft>
              <a:buChar char="»"/>
              <a:defRPr sz="1600">
                <a:latin typeface="+mn-lt"/>
                <a:cs typeface="+mn-cs"/>
              </a:defRPr>
            </a:lvl6pPr>
            <a:lvl7pPr marL="3206750" indent="-254000" defTabSz="1019175" fontAlgn="base">
              <a:spcBef>
                <a:spcPct val="20000"/>
              </a:spcBef>
              <a:spcAft>
                <a:spcPct val="0"/>
              </a:spcAft>
              <a:buChar char="»"/>
              <a:defRPr sz="1600">
                <a:latin typeface="+mn-lt"/>
                <a:cs typeface="+mn-cs"/>
              </a:defRPr>
            </a:lvl7pPr>
            <a:lvl8pPr marL="3663950" indent="-254000" defTabSz="1019175" fontAlgn="base">
              <a:spcBef>
                <a:spcPct val="20000"/>
              </a:spcBef>
              <a:spcAft>
                <a:spcPct val="0"/>
              </a:spcAft>
              <a:buChar char="»"/>
              <a:defRPr sz="1600">
                <a:latin typeface="+mn-lt"/>
                <a:cs typeface="+mn-cs"/>
              </a:defRPr>
            </a:lvl8pPr>
            <a:lvl9pPr marL="4121150" indent="-254000" defTabSz="1019175" fontAlgn="base">
              <a:spcBef>
                <a:spcPct val="20000"/>
              </a:spcBef>
              <a:spcAft>
                <a:spcPct val="0"/>
              </a:spcAft>
              <a:buChar char="»"/>
              <a:defRPr sz="1600">
                <a:latin typeface="+mn-lt"/>
                <a:cs typeface="+mn-cs"/>
              </a:defRPr>
            </a:lvl9pPr>
          </a:lstStyle>
          <a:p>
            <a:r>
              <a:rPr lang="en-CA" sz="1600" dirty="0">
                <a:solidFill>
                  <a:schemeClr val="tx1"/>
                </a:solidFill>
                <a:latin typeface="Calibri" panose="020F0502020204030204" pitchFamily="34" charset="0"/>
              </a:rPr>
              <a:t>Equity Curve for Full Dataset (2010-2019) Using Best Training and Test Set Parameters</a:t>
            </a:r>
          </a:p>
        </p:txBody>
      </p:sp>
    </p:spTree>
    <p:extLst>
      <p:ext uri="{BB962C8B-B14F-4D97-AF65-F5344CB8AC3E}">
        <p14:creationId xmlns:p14="http://schemas.microsoft.com/office/powerpoint/2010/main" val="1242349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F8F44F-0FBB-4210-A091-F691C1B13C5C}"/>
              </a:ext>
            </a:extLst>
          </p:cNvPr>
          <p:cNvSpPr>
            <a:spLocks noGrp="1"/>
          </p:cNvSpPr>
          <p:nvPr>
            <p:ph type="title"/>
          </p:nvPr>
        </p:nvSpPr>
        <p:spPr/>
        <p:txBody>
          <a:bodyPr/>
          <a:lstStyle/>
          <a:p>
            <a:r>
              <a:rPr lang="en-CA" dirty="0"/>
              <a:t>Random Forest Regression</a:t>
            </a:r>
          </a:p>
        </p:txBody>
      </p:sp>
      <p:sp>
        <p:nvSpPr>
          <p:cNvPr id="3" name="Slide Number Placeholder 2">
            <a:extLst>
              <a:ext uri="{FF2B5EF4-FFF2-40B4-BE49-F238E27FC236}">
                <a16:creationId xmlns:a16="http://schemas.microsoft.com/office/drawing/2014/main" id="{45459BF5-EA9C-4529-88F6-596F9D21E754}"/>
              </a:ext>
            </a:extLst>
          </p:cNvPr>
          <p:cNvSpPr>
            <a:spLocks noGrp="1"/>
          </p:cNvSpPr>
          <p:nvPr>
            <p:ph type="sldNum" sz="quarter" idx="12"/>
          </p:nvPr>
        </p:nvSpPr>
        <p:spPr/>
        <p:txBody>
          <a:bodyPr/>
          <a:lstStyle/>
          <a:p>
            <a:fld id="{D2C46B30-1E6E-4EFB-A798-3E7E3624535A}" type="slidenum">
              <a:rPr lang="en-US" smtClean="0"/>
              <a:t>45</a:t>
            </a:fld>
            <a:endParaRPr lang="en-US" dirty="0"/>
          </a:p>
        </p:txBody>
      </p:sp>
      <p:sp>
        <p:nvSpPr>
          <p:cNvPr id="4" name="Text Placeholder 3">
            <a:extLst>
              <a:ext uri="{FF2B5EF4-FFF2-40B4-BE49-F238E27FC236}">
                <a16:creationId xmlns:a16="http://schemas.microsoft.com/office/drawing/2014/main" id="{5EA80AC5-7FD4-438F-84E0-87AA9D402FC9}"/>
              </a:ext>
            </a:extLst>
          </p:cNvPr>
          <p:cNvSpPr>
            <a:spLocks noGrp="1"/>
          </p:cNvSpPr>
          <p:nvPr>
            <p:ph type="body" sz="quarter" idx="13"/>
          </p:nvPr>
        </p:nvSpPr>
        <p:spPr/>
        <p:txBody>
          <a:bodyPr/>
          <a:lstStyle/>
          <a:p>
            <a:endParaRPr lang="en-CA"/>
          </a:p>
        </p:txBody>
      </p:sp>
      <p:sp>
        <p:nvSpPr>
          <p:cNvPr id="5" name="Rectangle 4">
            <a:extLst>
              <a:ext uri="{FF2B5EF4-FFF2-40B4-BE49-F238E27FC236}">
                <a16:creationId xmlns:a16="http://schemas.microsoft.com/office/drawing/2014/main" id="{91DD1253-C9C8-43E4-990D-28290A5A8D27}"/>
              </a:ext>
            </a:extLst>
          </p:cNvPr>
          <p:cNvSpPr/>
          <p:nvPr/>
        </p:nvSpPr>
        <p:spPr>
          <a:xfrm>
            <a:off x="0" y="0"/>
            <a:ext cx="10693400" cy="756126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 name="Rectangle 5">
            <a:extLst>
              <a:ext uri="{FF2B5EF4-FFF2-40B4-BE49-F238E27FC236}">
                <a16:creationId xmlns:a16="http://schemas.microsoft.com/office/drawing/2014/main" id="{98B85FA3-BBF8-4A03-BB60-D35967EA9B9C}"/>
              </a:ext>
            </a:extLst>
          </p:cNvPr>
          <p:cNvSpPr/>
          <p:nvPr/>
        </p:nvSpPr>
        <p:spPr>
          <a:xfrm>
            <a:off x="-653116" y="3118911"/>
            <a:ext cx="11999631" cy="1323439"/>
          </a:xfrm>
          <a:prstGeom prst="rect">
            <a:avLst/>
          </a:prstGeom>
          <a:noFill/>
        </p:spPr>
        <p:txBody>
          <a:bodyPr wrap="square" lIns="91440" tIns="45720" rIns="91440" bIns="45720">
            <a:spAutoFit/>
          </a:bodyPr>
          <a:lstStyle/>
          <a:p>
            <a:pPr algn="ctr"/>
            <a:r>
              <a:rPr lang="en-US" sz="4000" b="0" cap="none" spc="0" dirty="0">
                <a:ln w="0"/>
                <a:solidFill>
                  <a:schemeClr val="tx1"/>
                </a:solidFill>
                <a:effectLst>
                  <a:outerShdw blurRad="38100" dist="19050" dir="2700000" algn="tl" rotWithShape="0">
                    <a:schemeClr val="dk1">
                      <a:alpha val="40000"/>
                    </a:schemeClr>
                  </a:outerShdw>
                </a:effectLst>
              </a:rPr>
              <a:t>Rotational Momentum With </a:t>
            </a:r>
          </a:p>
          <a:p>
            <a:pPr algn="ctr"/>
            <a:r>
              <a:rPr lang="en-US" sz="4000" b="0" cap="none" spc="0" dirty="0">
                <a:ln w="0"/>
                <a:solidFill>
                  <a:schemeClr val="tx1"/>
                </a:solidFill>
                <a:effectLst>
                  <a:outerShdw blurRad="38100" dist="19050" dir="2700000" algn="tl" rotWithShape="0">
                    <a:schemeClr val="dk1">
                      <a:alpha val="40000"/>
                    </a:schemeClr>
                  </a:outerShdw>
                </a:effectLst>
              </a:rPr>
              <a:t>Random Forest Classification Predictions</a:t>
            </a:r>
          </a:p>
        </p:txBody>
      </p:sp>
    </p:spTree>
    <p:extLst>
      <p:ext uri="{BB962C8B-B14F-4D97-AF65-F5344CB8AC3E}">
        <p14:creationId xmlns:p14="http://schemas.microsoft.com/office/powerpoint/2010/main" val="1497484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F0524-3FB6-4008-8EF1-A374F2C8FA66}"/>
              </a:ext>
            </a:extLst>
          </p:cNvPr>
          <p:cNvSpPr>
            <a:spLocks noGrp="1"/>
          </p:cNvSpPr>
          <p:nvPr>
            <p:ph type="title"/>
          </p:nvPr>
        </p:nvSpPr>
        <p:spPr>
          <a:xfrm>
            <a:off x="288925" y="461219"/>
            <a:ext cx="8674100" cy="430887"/>
          </a:xfrm>
        </p:spPr>
        <p:txBody>
          <a:bodyPr/>
          <a:lstStyle/>
          <a:p>
            <a:r>
              <a:rPr lang="en-US" dirty="0"/>
              <a:t>Results – Random Forest Classification Prediction</a:t>
            </a:r>
          </a:p>
        </p:txBody>
      </p:sp>
      <p:sp>
        <p:nvSpPr>
          <p:cNvPr id="3" name="Slide Number Placeholder 2">
            <a:extLst>
              <a:ext uri="{FF2B5EF4-FFF2-40B4-BE49-F238E27FC236}">
                <a16:creationId xmlns:a16="http://schemas.microsoft.com/office/drawing/2014/main" id="{AD43CAD1-67B5-4655-A645-41D2FFD995B4}"/>
              </a:ext>
            </a:extLst>
          </p:cNvPr>
          <p:cNvSpPr>
            <a:spLocks noGrp="1"/>
          </p:cNvSpPr>
          <p:nvPr>
            <p:ph type="sldNum" sz="quarter" idx="12"/>
          </p:nvPr>
        </p:nvSpPr>
        <p:spPr/>
        <p:txBody>
          <a:bodyPr/>
          <a:lstStyle/>
          <a:p>
            <a:fld id="{D2C46B30-1E6E-4EFB-A798-3E7E3624535A}" type="slidenum">
              <a:rPr lang="en-US" smtClean="0"/>
              <a:t>46</a:t>
            </a:fld>
            <a:endParaRPr lang="en-US" dirty="0"/>
          </a:p>
        </p:txBody>
      </p:sp>
      <p:graphicFrame>
        <p:nvGraphicFramePr>
          <p:cNvPr id="9" name="Table 8">
            <a:extLst>
              <a:ext uri="{FF2B5EF4-FFF2-40B4-BE49-F238E27FC236}">
                <a16:creationId xmlns:a16="http://schemas.microsoft.com/office/drawing/2014/main" id="{BBE7C1B4-CD90-45B0-9644-90D2B2266B05}"/>
              </a:ext>
            </a:extLst>
          </p:cNvPr>
          <p:cNvGraphicFramePr>
            <a:graphicFrameLocks noGrp="1"/>
          </p:cNvGraphicFramePr>
          <p:nvPr>
            <p:extLst>
              <p:ext uri="{D42A27DB-BD31-4B8C-83A1-F6EECF244321}">
                <p14:modId xmlns:p14="http://schemas.microsoft.com/office/powerpoint/2010/main" val="3351822724"/>
              </p:ext>
            </p:extLst>
          </p:nvPr>
        </p:nvGraphicFramePr>
        <p:xfrm>
          <a:off x="288925" y="1875861"/>
          <a:ext cx="10117140" cy="4445287"/>
        </p:xfrm>
        <a:graphic>
          <a:graphicData uri="http://schemas.openxmlformats.org/drawingml/2006/table">
            <a:tbl>
              <a:tblPr firstRow="1" bandRow="1">
                <a:tableStyleId>{5C22544A-7EE6-4342-B048-85BDC9FD1C3A}</a:tableStyleId>
              </a:tblPr>
              <a:tblGrid>
                <a:gridCol w="1686190">
                  <a:extLst>
                    <a:ext uri="{9D8B030D-6E8A-4147-A177-3AD203B41FA5}">
                      <a16:colId xmlns:a16="http://schemas.microsoft.com/office/drawing/2014/main" val="680097496"/>
                    </a:ext>
                  </a:extLst>
                </a:gridCol>
                <a:gridCol w="1686190">
                  <a:extLst>
                    <a:ext uri="{9D8B030D-6E8A-4147-A177-3AD203B41FA5}">
                      <a16:colId xmlns:a16="http://schemas.microsoft.com/office/drawing/2014/main" val="1242979511"/>
                    </a:ext>
                  </a:extLst>
                </a:gridCol>
                <a:gridCol w="1686190">
                  <a:extLst>
                    <a:ext uri="{9D8B030D-6E8A-4147-A177-3AD203B41FA5}">
                      <a16:colId xmlns:a16="http://schemas.microsoft.com/office/drawing/2014/main" val="558097184"/>
                    </a:ext>
                  </a:extLst>
                </a:gridCol>
                <a:gridCol w="1686190">
                  <a:extLst>
                    <a:ext uri="{9D8B030D-6E8A-4147-A177-3AD203B41FA5}">
                      <a16:colId xmlns:a16="http://schemas.microsoft.com/office/drawing/2014/main" val="210709351"/>
                    </a:ext>
                  </a:extLst>
                </a:gridCol>
                <a:gridCol w="1686190">
                  <a:extLst>
                    <a:ext uri="{9D8B030D-6E8A-4147-A177-3AD203B41FA5}">
                      <a16:colId xmlns:a16="http://schemas.microsoft.com/office/drawing/2014/main" val="51222232"/>
                    </a:ext>
                  </a:extLst>
                </a:gridCol>
                <a:gridCol w="1686190">
                  <a:extLst>
                    <a:ext uri="{9D8B030D-6E8A-4147-A177-3AD203B41FA5}">
                      <a16:colId xmlns:a16="http://schemas.microsoft.com/office/drawing/2014/main" val="655926181"/>
                    </a:ext>
                  </a:extLst>
                </a:gridCol>
              </a:tblGrid>
              <a:tr h="404117">
                <a:tc>
                  <a:txBody>
                    <a:bodyPr/>
                    <a:lstStyle/>
                    <a:p>
                      <a:r>
                        <a:rPr lang="en-CA" sz="1600" b="1" i="0" u="none" dirty="0" err="1">
                          <a:latin typeface="Calibri" panose="020F0502020204030204" pitchFamily="34" charset="0"/>
                          <a:cs typeface="Calibri" panose="020F0502020204030204" pitchFamily="34" charset="0"/>
                        </a:rPr>
                        <a:t>TotaAnnReturn</a:t>
                      </a:r>
                      <a:endParaRPr lang="en-CA" sz="1600" b="1" i="0" u="none" dirty="0">
                        <a:latin typeface="Calibri" panose="020F0502020204030204" pitchFamily="34" charset="0"/>
                        <a:cs typeface="Calibri" panose="020F0502020204030204" pitchFamily="34" charset="0"/>
                      </a:endParaRPr>
                    </a:p>
                  </a:txBody>
                  <a:tcPr>
                    <a:solidFill>
                      <a:schemeClr val="accent1">
                        <a:lumMod val="50000"/>
                      </a:schemeClr>
                    </a:solidFill>
                  </a:tcPr>
                </a:tc>
                <a:tc>
                  <a:txBody>
                    <a:bodyPr/>
                    <a:lstStyle/>
                    <a:p>
                      <a:r>
                        <a:rPr lang="en-CA" sz="1600" b="1" i="0" u="none" dirty="0">
                          <a:latin typeface="Calibri" panose="020F0502020204030204" pitchFamily="34" charset="0"/>
                          <a:cs typeface="Calibri" panose="020F0502020204030204" pitchFamily="34" charset="0"/>
                        </a:rPr>
                        <a:t>CAGR</a:t>
                      </a:r>
                    </a:p>
                  </a:txBody>
                  <a:tcPr>
                    <a:solidFill>
                      <a:schemeClr val="bg2">
                        <a:lumMod val="25000"/>
                      </a:schemeClr>
                    </a:solidFill>
                  </a:tcPr>
                </a:tc>
                <a:tc>
                  <a:txBody>
                    <a:bodyPr/>
                    <a:lstStyle/>
                    <a:p>
                      <a:r>
                        <a:rPr lang="en-CA" sz="1600" b="1" i="0" u="none" dirty="0">
                          <a:latin typeface="Calibri" panose="020F0502020204030204" pitchFamily="34" charset="0"/>
                          <a:cs typeface="Calibri" panose="020F0502020204030204" pitchFamily="34" charset="0"/>
                        </a:rPr>
                        <a:t>Sharpe Ratio</a:t>
                      </a:r>
                    </a:p>
                  </a:txBody>
                  <a:tcPr>
                    <a:solidFill>
                      <a:schemeClr val="bg2">
                        <a:lumMod val="25000"/>
                      </a:schemeClr>
                    </a:solidFill>
                  </a:tcPr>
                </a:tc>
                <a:tc>
                  <a:txBody>
                    <a:bodyPr/>
                    <a:lstStyle/>
                    <a:p>
                      <a:r>
                        <a:rPr lang="en-CA" sz="1600" b="1" i="0" u="none" dirty="0" err="1">
                          <a:latin typeface="Calibri" panose="020F0502020204030204" pitchFamily="34" charset="0"/>
                          <a:cs typeface="Calibri" panose="020F0502020204030204" pitchFamily="34" charset="0"/>
                        </a:rPr>
                        <a:t>Aperiods</a:t>
                      </a:r>
                      <a:endParaRPr lang="en-CA" sz="1600" b="1" i="0" u="none" dirty="0">
                        <a:latin typeface="Calibri" panose="020F0502020204030204" pitchFamily="34" charset="0"/>
                        <a:cs typeface="Calibri" panose="020F0502020204030204" pitchFamily="34" charset="0"/>
                      </a:endParaRPr>
                    </a:p>
                  </a:txBody>
                  <a:tcPr>
                    <a:solidFill>
                      <a:schemeClr val="bg2">
                        <a:lumMod val="25000"/>
                      </a:schemeClr>
                    </a:solidFill>
                  </a:tcPr>
                </a:tc>
                <a:tc>
                  <a:txBody>
                    <a:bodyPr/>
                    <a:lstStyle/>
                    <a:p>
                      <a:r>
                        <a:rPr lang="en-CA" sz="1600" b="1" i="0" u="none" dirty="0" err="1">
                          <a:latin typeface="Calibri" panose="020F0502020204030204" pitchFamily="34" charset="0"/>
                          <a:cs typeface="Calibri" panose="020F0502020204030204" pitchFamily="34" charset="0"/>
                        </a:rPr>
                        <a:t>Bperiods</a:t>
                      </a:r>
                      <a:endParaRPr lang="en-CA" sz="1600" b="1" i="0" u="none" dirty="0">
                        <a:latin typeface="Calibri" panose="020F0502020204030204" pitchFamily="34" charset="0"/>
                        <a:cs typeface="Calibri" panose="020F0502020204030204" pitchFamily="34" charset="0"/>
                      </a:endParaRPr>
                    </a:p>
                  </a:txBody>
                  <a:tcPr>
                    <a:solidFill>
                      <a:schemeClr val="bg2">
                        <a:lumMod val="25000"/>
                      </a:schemeClr>
                    </a:solidFill>
                  </a:tcPr>
                </a:tc>
                <a:tc>
                  <a:txBody>
                    <a:bodyPr/>
                    <a:lstStyle/>
                    <a:p>
                      <a:r>
                        <a:rPr lang="en-CA" sz="1600" b="1" i="0" u="none" dirty="0" err="1">
                          <a:latin typeface="Calibri" panose="020F0502020204030204" pitchFamily="34" charset="0"/>
                          <a:cs typeface="Calibri" panose="020F0502020204030204" pitchFamily="34" charset="0"/>
                        </a:rPr>
                        <a:t>Speriods</a:t>
                      </a:r>
                      <a:endParaRPr lang="en-CA" sz="1600" b="1" i="0" u="none" dirty="0">
                        <a:latin typeface="Calibri" panose="020F0502020204030204" pitchFamily="34" charset="0"/>
                        <a:cs typeface="Calibri" panose="020F0502020204030204" pitchFamily="34" charset="0"/>
                      </a:endParaRPr>
                    </a:p>
                  </a:txBody>
                  <a:tcPr>
                    <a:solidFill>
                      <a:schemeClr val="bg2">
                        <a:lumMod val="25000"/>
                      </a:schemeClr>
                    </a:solidFill>
                  </a:tcPr>
                </a:tc>
                <a:extLst>
                  <a:ext uri="{0D108BD9-81ED-4DB2-BD59-A6C34878D82A}">
                    <a16:rowId xmlns:a16="http://schemas.microsoft.com/office/drawing/2014/main" val="586172539"/>
                  </a:ext>
                </a:extLst>
              </a:tr>
              <a:tr h="404117">
                <a:tc>
                  <a:txBody>
                    <a:bodyPr/>
                    <a:lstStyle/>
                    <a:p>
                      <a:pPr marL="0" algn="r" defTabSz="914400" rtl="0" eaLnBrk="1" fontAlgn="b" latinLnBrk="0" hangingPunct="1"/>
                      <a:r>
                        <a:rPr lang="en-CA" sz="1600" b="0" i="0" u="none" strike="noStrike" kern="1200" dirty="0">
                          <a:solidFill>
                            <a:srgbClr val="000000"/>
                          </a:solidFill>
                          <a:effectLst/>
                          <a:latin typeface="Calibri" panose="020F0502020204030204" pitchFamily="34" charset="0"/>
                          <a:ea typeface="+mn-ea"/>
                          <a:cs typeface="+mn-cs"/>
                        </a:rPr>
                        <a:t>32.6432</a:t>
                      </a:r>
                    </a:p>
                  </a:txBody>
                  <a:tcPr marL="6350" marR="6350" marT="6350" marB="0" anchor="b"/>
                </a:tc>
                <a:tc>
                  <a:txBody>
                    <a:bodyPr/>
                    <a:lstStyle/>
                    <a:p>
                      <a:pPr marL="0" algn="r" defTabSz="914400" rtl="0" eaLnBrk="1" fontAlgn="b" latinLnBrk="0" hangingPunct="1"/>
                      <a:r>
                        <a:rPr lang="en-CA" sz="1600" b="0" i="0" u="none" strike="noStrike" kern="1200">
                          <a:solidFill>
                            <a:srgbClr val="000000"/>
                          </a:solidFill>
                          <a:effectLst/>
                          <a:latin typeface="Calibri" panose="020F0502020204030204" pitchFamily="34" charset="0"/>
                          <a:ea typeface="+mn-ea"/>
                          <a:cs typeface="+mn-cs"/>
                        </a:rPr>
                        <a:t>17.86</a:t>
                      </a:r>
                    </a:p>
                  </a:txBody>
                  <a:tcPr marL="6350" marR="6350" marT="6350" marB="0" anchor="b"/>
                </a:tc>
                <a:tc>
                  <a:txBody>
                    <a:bodyPr/>
                    <a:lstStyle/>
                    <a:p>
                      <a:pPr marL="0" algn="r" defTabSz="914400" rtl="0" eaLnBrk="1" fontAlgn="b" latinLnBrk="0" hangingPunct="1"/>
                      <a:r>
                        <a:rPr lang="en-CA" sz="1600" b="0" i="0" u="none" strike="noStrike" kern="1200">
                          <a:solidFill>
                            <a:srgbClr val="000000"/>
                          </a:solidFill>
                          <a:effectLst/>
                          <a:latin typeface="Calibri" panose="020F0502020204030204" pitchFamily="34" charset="0"/>
                          <a:ea typeface="+mn-ea"/>
                          <a:cs typeface="+mn-cs"/>
                        </a:rPr>
                        <a:t>0.76</a:t>
                      </a:r>
                    </a:p>
                  </a:txBody>
                  <a:tcPr marL="6350" marR="6350" marT="6350" marB="0" anchor="b"/>
                </a:tc>
                <a:tc>
                  <a:txBody>
                    <a:bodyPr/>
                    <a:lstStyle/>
                    <a:p>
                      <a:pPr marL="0" algn="r" defTabSz="914400" rtl="0" eaLnBrk="1" fontAlgn="b" latinLnBrk="0" hangingPunct="1"/>
                      <a:r>
                        <a:rPr lang="en-CA" sz="1600" b="0" i="0" u="none" strike="noStrike" kern="1200">
                          <a:solidFill>
                            <a:srgbClr val="000000"/>
                          </a:solidFill>
                          <a:effectLst/>
                          <a:latin typeface="Calibri" panose="020F0502020204030204" pitchFamily="34" charset="0"/>
                          <a:ea typeface="+mn-ea"/>
                          <a:cs typeface="+mn-cs"/>
                        </a:rPr>
                        <a:t>15</a:t>
                      </a:r>
                    </a:p>
                  </a:txBody>
                  <a:tcPr marL="6350" marR="6350" marT="6350" marB="0" anchor="b"/>
                </a:tc>
                <a:tc>
                  <a:txBody>
                    <a:bodyPr/>
                    <a:lstStyle/>
                    <a:p>
                      <a:pPr marL="0" algn="r" defTabSz="914400" rtl="0" eaLnBrk="1" fontAlgn="b" latinLnBrk="0" hangingPunct="1"/>
                      <a:r>
                        <a:rPr lang="en-CA" sz="1600" b="0" i="0" u="none" strike="noStrike" kern="1200">
                          <a:solidFill>
                            <a:srgbClr val="000000"/>
                          </a:solidFill>
                          <a:effectLst/>
                          <a:latin typeface="Calibri" panose="020F0502020204030204" pitchFamily="34" charset="0"/>
                          <a:ea typeface="+mn-ea"/>
                          <a:cs typeface="+mn-cs"/>
                        </a:rPr>
                        <a:t>40</a:t>
                      </a:r>
                    </a:p>
                  </a:txBody>
                  <a:tcPr marL="6350" marR="6350" marT="6350" marB="0" anchor="b"/>
                </a:tc>
                <a:tc>
                  <a:txBody>
                    <a:bodyPr/>
                    <a:lstStyle/>
                    <a:p>
                      <a:pPr marL="0" algn="r" defTabSz="914400" rtl="0" eaLnBrk="1" fontAlgn="b" latinLnBrk="0" hangingPunct="1"/>
                      <a:r>
                        <a:rPr lang="en-CA" sz="1600" b="0" i="0" u="none" strike="noStrike" kern="1200">
                          <a:solidFill>
                            <a:srgbClr val="000000"/>
                          </a:solidFill>
                          <a:effectLst/>
                          <a:latin typeface="Calibri" panose="020F0502020204030204" pitchFamily="34" charset="0"/>
                          <a:ea typeface="+mn-ea"/>
                          <a:cs typeface="+mn-cs"/>
                        </a:rPr>
                        <a:t>1</a:t>
                      </a:r>
                    </a:p>
                  </a:txBody>
                  <a:tcPr marL="6350" marR="6350" marT="6350" marB="0" anchor="b"/>
                </a:tc>
                <a:extLst>
                  <a:ext uri="{0D108BD9-81ED-4DB2-BD59-A6C34878D82A}">
                    <a16:rowId xmlns:a16="http://schemas.microsoft.com/office/drawing/2014/main" val="684439890"/>
                  </a:ext>
                </a:extLst>
              </a:tr>
              <a:tr h="404117">
                <a:tc>
                  <a:txBody>
                    <a:bodyPr/>
                    <a:lstStyle/>
                    <a:p>
                      <a:pPr marL="0" algn="r" defTabSz="914400" rtl="0" eaLnBrk="1" fontAlgn="b" latinLnBrk="0" hangingPunct="1"/>
                      <a:r>
                        <a:rPr lang="en-CA" sz="1600" b="0" i="0" u="none" strike="noStrike" kern="1200">
                          <a:solidFill>
                            <a:srgbClr val="000000"/>
                          </a:solidFill>
                          <a:effectLst/>
                          <a:latin typeface="Calibri" panose="020F0502020204030204" pitchFamily="34" charset="0"/>
                          <a:ea typeface="+mn-ea"/>
                          <a:cs typeface="+mn-cs"/>
                        </a:rPr>
                        <a:t>32.6432</a:t>
                      </a:r>
                    </a:p>
                  </a:txBody>
                  <a:tcPr marL="6350" marR="6350" marT="6350" marB="0" anchor="b"/>
                </a:tc>
                <a:tc>
                  <a:txBody>
                    <a:bodyPr/>
                    <a:lstStyle/>
                    <a:p>
                      <a:pPr marL="0" algn="r" defTabSz="914400" rtl="0" eaLnBrk="1" fontAlgn="b" latinLnBrk="0" hangingPunct="1"/>
                      <a:r>
                        <a:rPr lang="en-CA" sz="1600" b="0" i="0" u="none" strike="noStrike" kern="1200">
                          <a:solidFill>
                            <a:srgbClr val="000000"/>
                          </a:solidFill>
                          <a:effectLst/>
                          <a:latin typeface="Calibri" panose="020F0502020204030204" pitchFamily="34" charset="0"/>
                          <a:ea typeface="+mn-ea"/>
                          <a:cs typeface="+mn-cs"/>
                        </a:rPr>
                        <a:t>17.86</a:t>
                      </a:r>
                    </a:p>
                  </a:txBody>
                  <a:tcPr marL="6350" marR="6350" marT="6350" marB="0" anchor="b"/>
                </a:tc>
                <a:tc>
                  <a:txBody>
                    <a:bodyPr/>
                    <a:lstStyle/>
                    <a:p>
                      <a:pPr marL="0" algn="r" defTabSz="914400" rtl="0" eaLnBrk="1" fontAlgn="b" latinLnBrk="0" hangingPunct="1"/>
                      <a:r>
                        <a:rPr lang="en-CA" sz="1600" b="0" i="0" u="none" strike="noStrike" kern="1200">
                          <a:solidFill>
                            <a:srgbClr val="000000"/>
                          </a:solidFill>
                          <a:effectLst/>
                          <a:latin typeface="Calibri" panose="020F0502020204030204" pitchFamily="34" charset="0"/>
                          <a:ea typeface="+mn-ea"/>
                          <a:cs typeface="+mn-cs"/>
                        </a:rPr>
                        <a:t>0.76</a:t>
                      </a:r>
                    </a:p>
                  </a:txBody>
                  <a:tcPr marL="6350" marR="6350" marT="6350" marB="0" anchor="b"/>
                </a:tc>
                <a:tc>
                  <a:txBody>
                    <a:bodyPr/>
                    <a:lstStyle/>
                    <a:p>
                      <a:pPr marL="0" algn="r" defTabSz="914400" rtl="0" eaLnBrk="1" fontAlgn="b" latinLnBrk="0" hangingPunct="1"/>
                      <a:r>
                        <a:rPr lang="en-CA" sz="1600" b="0" i="0" u="none" strike="noStrike" kern="1200">
                          <a:solidFill>
                            <a:srgbClr val="000000"/>
                          </a:solidFill>
                          <a:effectLst/>
                          <a:latin typeface="Calibri" panose="020F0502020204030204" pitchFamily="34" charset="0"/>
                          <a:ea typeface="+mn-ea"/>
                          <a:cs typeface="+mn-cs"/>
                        </a:rPr>
                        <a:t>40</a:t>
                      </a:r>
                    </a:p>
                  </a:txBody>
                  <a:tcPr marL="6350" marR="6350" marT="6350" marB="0" anchor="b"/>
                </a:tc>
                <a:tc>
                  <a:txBody>
                    <a:bodyPr/>
                    <a:lstStyle/>
                    <a:p>
                      <a:pPr marL="0" algn="r" defTabSz="914400" rtl="0" eaLnBrk="1" fontAlgn="b" latinLnBrk="0" hangingPunct="1"/>
                      <a:r>
                        <a:rPr lang="en-CA" sz="1600" b="0" i="0" u="none" strike="noStrike" kern="1200">
                          <a:solidFill>
                            <a:srgbClr val="000000"/>
                          </a:solidFill>
                          <a:effectLst/>
                          <a:latin typeface="Calibri" panose="020F0502020204030204" pitchFamily="34" charset="0"/>
                          <a:ea typeface="+mn-ea"/>
                          <a:cs typeface="+mn-cs"/>
                        </a:rPr>
                        <a:t>15</a:t>
                      </a:r>
                    </a:p>
                  </a:txBody>
                  <a:tcPr marL="6350" marR="6350" marT="6350" marB="0" anchor="b"/>
                </a:tc>
                <a:tc>
                  <a:txBody>
                    <a:bodyPr/>
                    <a:lstStyle/>
                    <a:p>
                      <a:pPr marL="0" algn="r" defTabSz="914400" rtl="0" eaLnBrk="1" fontAlgn="b" latinLnBrk="0" hangingPunct="1"/>
                      <a:r>
                        <a:rPr lang="en-CA" sz="1600" b="0" i="0" u="none" strike="noStrike" kern="1200">
                          <a:solidFill>
                            <a:srgbClr val="000000"/>
                          </a:solidFill>
                          <a:effectLst/>
                          <a:latin typeface="Calibri" panose="020F0502020204030204" pitchFamily="34" charset="0"/>
                          <a:ea typeface="+mn-ea"/>
                          <a:cs typeface="+mn-cs"/>
                        </a:rPr>
                        <a:t>1</a:t>
                      </a:r>
                    </a:p>
                  </a:txBody>
                  <a:tcPr marL="6350" marR="6350" marT="6350" marB="0" anchor="b"/>
                </a:tc>
                <a:extLst>
                  <a:ext uri="{0D108BD9-81ED-4DB2-BD59-A6C34878D82A}">
                    <a16:rowId xmlns:a16="http://schemas.microsoft.com/office/drawing/2014/main" val="3303055297"/>
                  </a:ext>
                </a:extLst>
              </a:tr>
              <a:tr h="404117">
                <a:tc>
                  <a:txBody>
                    <a:bodyPr/>
                    <a:lstStyle/>
                    <a:p>
                      <a:pPr marL="0" algn="r" defTabSz="914400" rtl="0" eaLnBrk="1" fontAlgn="b" latinLnBrk="0" hangingPunct="1"/>
                      <a:r>
                        <a:rPr lang="en-CA" sz="1600" b="0" i="0" u="none" strike="noStrike" kern="1200">
                          <a:solidFill>
                            <a:srgbClr val="000000"/>
                          </a:solidFill>
                          <a:effectLst/>
                          <a:latin typeface="Calibri" panose="020F0502020204030204" pitchFamily="34" charset="0"/>
                          <a:ea typeface="+mn-ea"/>
                          <a:cs typeface="+mn-cs"/>
                        </a:rPr>
                        <a:t>30.58837</a:t>
                      </a:r>
                    </a:p>
                  </a:txBody>
                  <a:tcPr marL="6350" marR="6350" marT="6350" marB="0" anchor="b"/>
                </a:tc>
                <a:tc>
                  <a:txBody>
                    <a:bodyPr/>
                    <a:lstStyle/>
                    <a:p>
                      <a:pPr marL="0" algn="r" defTabSz="914400" rtl="0" eaLnBrk="1" fontAlgn="b" latinLnBrk="0" hangingPunct="1"/>
                      <a:r>
                        <a:rPr lang="en-CA" sz="1600" b="0" i="0" u="none" strike="noStrike" kern="1200">
                          <a:solidFill>
                            <a:srgbClr val="000000"/>
                          </a:solidFill>
                          <a:effectLst/>
                          <a:latin typeface="Calibri" panose="020F0502020204030204" pitchFamily="34" charset="0"/>
                          <a:ea typeface="+mn-ea"/>
                          <a:cs typeface="+mn-cs"/>
                        </a:rPr>
                        <a:t>17.14</a:t>
                      </a:r>
                    </a:p>
                  </a:txBody>
                  <a:tcPr marL="6350" marR="6350" marT="6350" marB="0" anchor="b"/>
                </a:tc>
                <a:tc>
                  <a:txBody>
                    <a:bodyPr/>
                    <a:lstStyle/>
                    <a:p>
                      <a:pPr marL="0" algn="r" defTabSz="914400" rtl="0" eaLnBrk="1" fontAlgn="b" latinLnBrk="0" hangingPunct="1"/>
                      <a:r>
                        <a:rPr lang="en-CA" sz="1600" b="0" i="0" u="none" strike="noStrike" kern="1200">
                          <a:solidFill>
                            <a:srgbClr val="000000"/>
                          </a:solidFill>
                          <a:effectLst/>
                          <a:latin typeface="Calibri" panose="020F0502020204030204" pitchFamily="34" charset="0"/>
                          <a:ea typeface="+mn-ea"/>
                          <a:cs typeface="+mn-cs"/>
                        </a:rPr>
                        <a:t>0.74</a:t>
                      </a:r>
                    </a:p>
                  </a:txBody>
                  <a:tcPr marL="6350" marR="6350" marT="6350" marB="0" anchor="b"/>
                </a:tc>
                <a:tc>
                  <a:txBody>
                    <a:bodyPr/>
                    <a:lstStyle/>
                    <a:p>
                      <a:pPr marL="0" algn="r" defTabSz="914400" rtl="0" eaLnBrk="1" fontAlgn="b" latinLnBrk="0" hangingPunct="1"/>
                      <a:r>
                        <a:rPr lang="en-CA" sz="1600" b="0" i="0" u="none" strike="noStrike" kern="1200">
                          <a:solidFill>
                            <a:srgbClr val="000000"/>
                          </a:solidFill>
                          <a:effectLst/>
                          <a:latin typeface="Calibri" panose="020F0502020204030204" pitchFamily="34" charset="0"/>
                          <a:ea typeface="+mn-ea"/>
                          <a:cs typeface="+mn-cs"/>
                        </a:rPr>
                        <a:t>15</a:t>
                      </a:r>
                    </a:p>
                  </a:txBody>
                  <a:tcPr marL="6350" marR="6350" marT="6350" marB="0" anchor="b"/>
                </a:tc>
                <a:tc>
                  <a:txBody>
                    <a:bodyPr/>
                    <a:lstStyle/>
                    <a:p>
                      <a:pPr marL="0" algn="r" defTabSz="914400" rtl="0" eaLnBrk="1" fontAlgn="b" latinLnBrk="0" hangingPunct="1"/>
                      <a:r>
                        <a:rPr lang="en-CA" sz="1600" b="0" i="0" u="none" strike="noStrike" kern="1200">
                          <a:solidFill>
                            <a:srgbClr val="000000"/>
                          </a:solidFill>
                          <a:effectLst/>
                          <a:latin typeface="Calibri" panose="020F0502020204030204" pitchFamily="34" charset="0"/>
                          <a:ea typeface="+mn-ea"/>
                          <a:cs typeface="+mn-cs"/>
                        </a:rPr>
                        <a:t>30</a:t>
                      </a:r>
                    </a:p>
                  </a:txBody>
                  <a:tcPr marL="6350" marR="6350" marT="6350" marB="0" anchor="b"/>
                </a:tc>
                <a:tc>
                  <a:txBody>
                    <a:bodyPr/>
                    <a:lstStyle/>
                    <a:p>
                      <a:pPr marL="0" algn="r" defTabSz="914400" rtl="0" eaLnBrk="1" fontAlgn="b" latinLnBrk="0" hangingPunct="1"/>
                      <a:r>
                        <a:rPr lang="en-CA" sz="1600" b="0" i="0" u="none" strike="noStrike" kern="1200">
                          <a:solidFill>
                            <a:srgbClr val="000000"/>
                          </a:solidFill>
                          <a:effectLst/>
                          <a:latin typeface="Calibri" panose="020F0502020204030204" pitchFamily="34" charset="0"/>
                          <a:ea typeface="+mn-ea"/>
                          <a:cs typeface="+mn-cs"/>
                        </a:rPr>
                        <a:t>1</a:t>
                      </a:r>
                    </a:p>
                  </a:txBody>
                  <a:tcPr marL="6350" marR="6350" marT="6350" marB="0" anchor="b"/>
                </a:tc>
                <a:extLst>
                  <a:ext uri="{0D108BD9-81ED-4DB2-BD59-A6C34878D82A}">
                    <a16:rowId xmlns:a16="http://schemas.microsoft.com/office/drawing/2014/main" val="3421863013"/>
                  </a:ext>
                </a:extLst>
              </a:tr>
              <a:tr h="404117">
                <a:tc>
                  <a:txBody>
                    <a:bodyPr/>
                    <a:lstStyle/>
                    <a:p>
                      <a:pPr marL="0" algn="r" defTabSz="914400" rtl="0" eaLnBrk="1" fontAlgn="b" latinLnBrk="0" hangingPunct="1"/>
                      <a:r>
                        <a:rPr lang="en-CA" sz="1600" b="0" i="0" u="none" strike="noStrike" kern="1200">
                          <a:solidFill>
                            <a:srgbClr val="000000"/>
                          </a:solidFill>
                          <a:effectLst/>
                          <a:latin typeface="Calibri" panose="020F0502020204030204" pitchFamily="34" charset="0"/>
                          <a:ea typeface="+mn-ea"/>
                          <a:cs typeface="+mn-cs"/>
                        </a:rPr>
                        <a:t>30.58837</a:t>
                      </a:r>
                    </a:p>
                  </a:txBody>
                  <a:tcPr marL="6350" marR="6350" marT="6350" marB="0" anchor="b"/>
                </a:tc>
                <a:tc>
                  <a:txBody>
                    <a:bodyPr/>
                    <a:lstStyle/>
                    <a:p>
                      <a:pPr marL="0" algn="r" defTabSz="914400" rtl="0" eaLnBrk="1" fontAlgn="b" latinLnBrk="0" hangingPunct="1"/>
                      <a:r>
                        <a:rPr lang="en-CA" sz="1600" b="0" i="0" u="none" strike="noStrike" kern="1200">
                          <a:solidFill>
                            <a:srgbClr val="000000"/>
                          </a:solidFill>
                          <a:effectLst/>
                          <a:latin typeface="Calibri" panose="020F0502020204030204" pitchFamily="34" charset="0"/>
                          <a:ea typeface="+mn-ea"/>
                          <a:cs typeface="+mn-cs"/>
                        </a:rPr>
                        <a:t>17.14</a:t>
                      </a:r>
                    </a:p>
                  </a:txBody>
                  <a:tcPr marL="6350" marR="6350" marT="6350" marB="0" anchor="b"/>
                </a:tc>
                <a:tc>
                  <a:txBody>
                    <a:bodyPr/>
                    <a:lstStyle/>
                    <a:p>
                      <a:pPr marL="0" algn="r" defTabSz="914400" rtl="0" eaLnBrk="1" fontAlgn="b" latinLnBrk="0" hangingPunct="1"/>
                      <a:r>
                        <a:rPr lang="en-CA" sz="1600" b="0" i="0" u="none" strike="noStrike" kern="1200" dirty="0">
                          <a:solidFill>
                            <a:srgbClr val="000000"/>
                          </a:solidFill>
                          <a:effectLst/>
                          <a:latin typeface="Calibri" panose="020F0502020204030204" pitchFamily="34" charset="0"/>
                          <a:ea typeface="+mn-ea"/>
                          <a:cs typeface="+mn-cs"/>
                        </a:rPr>
                        <a:t>0.74</a:t>
                      </a:r>
                    </a:p>
                  </a:txBody>
                  <a:tcPr marL="6350" marR="6350" marT="6350" marB="0" anchor="b"/>
                </a:tc>
                <a:tc>
                  <a:txBody>
                    <a:bodyPr/>
                    <a:lstStyle/>
                    <a:p>
                      <a:pPr marL="0" algn="r" defTabSz="914400" rtl="0" eaLnBrk="1" fontAlgn="b" latinLnBrk="0" hangingPunct="1"/>
                      <a:r>
                        <a:rPr lang="en-CA" sz="1600" b="0" i="0" u="none" strike="noStrike" kern="1200">
                          <a:solidFill>
                            <a:srgbClr val="000000"/>
                          </a:solidFill>
                          <a:effectLst/>
                          <a:latin typeface="Calibri" panose="020F0502020204030204" pitchFamily="34" charset="0"/>
                          <a:ea typeface="+mn-ea"/>
                          <a:cs typeface="+mn-cs"/>
                        </a:rPr>
                        <a:t>30</a:t>
                      </a:r>
                    </a:p>
                  </a:txBody>
                  <a:tcPr marL="6350" marR="6350" marT="6350" marB="0" anchor="b"/>
                </a:tc>
                <a:tc>
                  <a:txBody>
                    <a:bodyPr/>
                    <a:lstStyle/>
                    <a:p>
                      <a:pPr marL="0" algn="r" defTabSz="914400" rtl="0" eaLnBrk="1" fontAlgn="b" latinLnBrk="0" hangingPunct="1"/>
                      <a:r>
                        <a:rPr lang="en-CA" sz="1600" b="0" i="0" u="none" strike="noStrike" kern="1200">
                          <a:solidFill>
                            <a:srgbClr val="000000"/>
                          </a:solidFill>
                          <a:effectLst/>
                          <a:latin typeface="Calibri" panose="020F0502020204030204" pitchFamily="34" charset="0"/>
                          <a:ea typeface="+mn-ea"/>
                          <a:cs typeface="+mn-cs"/>
                        </a:rPr>
                        <a:t>15</a:t>
                      </a:r>
                    </a:p>
                  </a:txBody>
                  <a:tcPr marL="6350" marR="6350" marT="6350" marB="0" anchor="b"/>
                </a:tc>
                <a:tc>
                  <a:txBody>
                    <a:bodyPr/>
                    <a:lstStyle/>
                    <a:p>
                      <a:pPr marL="0" algn="r" defTabSz="914400" rtl="0" eaLnBrk="1" fontAlgn="b" latinLnBrk="0" hangingPunct="1"/>
                      <a:r>
                        <a:rPr lang="en-CA" sz="1600" b="0" i="0" u="none" strike="noStrike" kern="1200">
                          <a:solidFill>
                            <a:srgbClr val="000000"/>
                          </a:solidFill>
                          <a:effectLst/>
                          <a:latin typeface="Calibri" panose="020F0502020204030204" pitchFamily="34" charset="0"/>
                          <a:ea typeface="+mn-ea"/>
                          <a:cs typeface="+mn-cs"/>
                        </a:rPr>
                        <a:t>1</a:t>
                      </a:r>
                    </a:p>
                  </a:txBody>
                  <a:tcPr marL="6350" marR="6350" marT="6350" marB="0" anchor="b"/>
                </a:tc>
                <a:extLst>
                  <a:ext uri="{0D108BD9-81ED-4DB2-BD59-A6C34878D82A}">
                    <a16:rowId xmlns:a16="http://schemas.microsoft.com/office/drawing/2014/main" val="1055685187"/>
                  </a:ext>
                </a:extLst>
              </a:tr>
              <a:tr h="404117">
                <a:tc>
                  <a:txBody>
                    <a:bodyPr/>
                    <a:lstStyle/>
                    <a:p>
                      <a:pPr marL="0" algn="r" defTabSz="914400" rtl="0" eaLnBrk="1" fontAlgn="b" latinLnBrk="0" hangingPunct="1"/>
                      <a:r>
                        <a:rPr lang="en-CA" sz="1600" b="0" i="0" u="none" strike="noStrike" kern="1200">
                          <a:solidFill>
                            <a:srgbClr val="000000"/>
                          </a:solidFill>
                          <a:effectLst/>
                          <a:latin typeface="Calibri" panose="020F0502020204030204" pitchFamily="34" charset="0"/>
                          <a:ea typeface="+mn-ea"/>
                          <a:cs typeface="+mn-cs"/>
                        </a:rPr>
                        <a:t>28.85201</a:t>
                      </a:r>
                    </a:p>
                  </a:txBody>
                  <a:tcPr marL="6350" marR="6350" marT="6350" marB="0" anchor="b"/>
                </a:tc>
                <a:tc>
                  <a:txBody>
                    <a:bodyPr/>
                    <a:lstStyle/>
                    <a:p>
                      <a:pPr marL="0" algn="r" defTabSz="914400" rtl="0" eaLnBrk="1" fontAlgn="b" latinLnBrk="0" hangingPunct="1"/>
                      <a:r>
                        <a:rPr lang="en-CA" sz="1600" b="0" i="0" u="none" strike="noStrike" kern="1200">
                          <a:solidFill>
                            <a:srgbClr val="000000"/>
                          </a:solidFill>
                          <a:effectLst/>
                          <a:latin typeface="Calibri" panose="020F0502020204030204" pitchFamily="34" charset="0"/>
                          <a:ea typeface="+mn-ea"/>
                          <a:cs typeface="+mn-cs"/>
                        </a:rPr>
                        <a:t>16.5</a:t>
                      </a:r>
                    </a:p>
                  </a:txBody>
                  <a:tcPr marL="6350" marR="6350" marT="6350" marB="0" anchor="b"/>
                </a:tc>
                <a:tc>
                  <a:txBody>
                    <a:bodyPr/>
                    <a:lstStyle/>
                    <a:p>
                      <a:pPr marL="0" algn="r" defTabSz="914400" rtl="0" eaLnBrk="1" fontAlgn="b" latinLnBrk="0" hangingPunct="1"/>
                      <a:r>
                        <a:rPr lang="en-CA" sz="1600" b="0" i="0" u="none" strike="noStrike" kern="1200" dirty="0">
                          <a:solidFill>
                            <a:srgbClr val="000000"/>
                          </a:solidFill>
                          <a:effectLst/>
                          <a:latin typeface="Calibri" panose="020F0502020204030204" pitchFamily="34" charset="0"/>
                          <a:ea typeface="+mn-ea"/>
                          <a:cs typeface="+mn-cs"/>
                        </a:rPr>
                        <a:t>0.72</a:t>
                      </a:r>
                    </a:p>
                  </a:txBody>
                  <a:tcPr marL="6350" marR="6350" marT="6350" marB="0" anchor="b"/>
                </a:tc>
                <a:tc>
                  <a:txBody>
                    <a:bodyPr/>
                    <a:lstStyle/>
                    <a:p>
                      <a:pPr marL="0" algn="r" defTabSz="914400" rtl="0" eaLnBrk="1" fontAlgn="b" latinLnBrk="0" hangingPunct="1"/>
                      <a:r>
                        <a:rPr lang="en-CA" sz="1600" b="0" i="0" u="none" strike="noStrike" kern="1200" dirty="0">
                          <a:solidFill>
                            <a:srgbClr val="000000"/>
                          </a:solidFill>
                          <a:effectLst/>
                          <a:latin typeface="Calibri" panose="020F0502020204030204" pitchFamily="34" charset="0"/>
                          <a:ea typeface="+mn-ea"/>
                          <a:cs typeface="+mn-cs"/>
                        </a:rPr>
                        <a:t>15</a:t>
                      </a:r>
                    </a:p>
                  </a:txBody>
                  <a:tcPr marL="6350" marR="6350" marT="6350" marB="0" anchor="b"/>
                </a:tc>
                <a:tc>
                  <a:txBody>
                    <a:bodyPr/>
                    <a:lstStyle/>
                    <a:p>
                      <a:pPr marL="0" algn="r" defTabSz="914400" rtl="0" eaLnBrk="1" fontAlgn="b" latinLnBrk="0" hangingPunct="1"/>
                      <a:r>
                        <a:rPr lang="en-CA" sz="1600" b="0" i="0" u="none" strike="noStrike" kern="1200">
                          <a:solidFill>
                            <a:srgbClr val="000000"/>
                          </a:solidFill>
                          <a:effectLst/>
                          <a:latin typeface="Calibri" panose="020F0502020204030204" pitchFamily="34" charset="0"/>
                          <a:ea typeface="+mn-ea"/>
                          <a:cs typeface="+mn-cs"/>
                        </a:rPr>
                        <a:t>50</a:t>
                      </a:r>
                    </a:p>
                  </a:txBody>
                  <a:tcPr marL="6350" marR="6350" marT="6350" marB="0" anchor="b"/>
                </a:tc>
                <a:tc>
                  <a:txBody>
                    <a:bodyPr/>
                    <a:lstStyle/>
                    <a:p>
                      <a:pPr marL="0" algn="r" defTabSz="914400" rtl="0" eaLnBrk="1" fontAlgn="b" latinLnBrk="0" hangingPunct="1"/>
                      <a:r>
                        <a:rPr lang="en-CA" sz="1600" b="0" i="0" u="none" strike="noStrike" kern="1200">
                          <a:solidFill>
                            <a:srgbClr val="000000"/>
                          </a:solidFill>
                          <a:effectLst/>
                          <a:latin typeface="Calibri" panose="020F0502020204030204" pitchFamily="34" charset="0"/>
                          <a:ea typeface="+mn-ea"/>
                          <a:cs typeface="+mn-cs"/>
                        </a:rPr>
                        <a:t>1</a:t>
                      </a:r>
                    </a:p>
                  </a:txBody>
                  <a:tcPr marL="6350" marR="6350" marT="6350" marB="0" anchor="b"/>
                </a:tc>
                <a:extLst>
                  <a:ext uri="{0D108BD9-81ED-4DB2-BD59-A6C34878D82A}">
                    <a16:rowId xmlns:a16="http://schemas.microsoft.com/office/drawing/2014/main" val="3695485181"/>
                  </a:ext>
                </a:extLst>
              </a:tr>
              <a:tr h="404117">
                <a:tc>
                  <a:txBody>
                    <a:bodyPr/>
                    <a:lstStyle/>
                    <a:p>
                      <a:pPr marL="0" algn="r" defTabSz="914400" rtl="0" eaLnBrk="1" fontAlgn="b" latinLnBrk="0" hangingPunct="1"/>
                      <a:r>
                        <a:rPr lang="en-CA" sz="1600" b="0" i="0" u="none" strike="noStrike" kern="1200">
                          <a:solidFill>
                            <a:srgbClr val="000000"/>
                          </a:solidFill>
                          <a:effectLst/>
                          <a:latin typeface="Calibri" panose="020F0502020204030204" pitchFamily="34" charset="0"/>
                          <a:ea typeface="+mn-ea"/>
                          <a:cs typeface="+mn-cs"/>
                        </a:rPr>
                        <a:t>28.85201</a:t>
                      </a:r>
                    </a:p>
                  </a:txBody>
                  <a:tcPr marL="6350" marR="6350" marT="6350" marB="0" anchor="b"/>
                </a:tc>
                <a:tc>
                  <a:txBody>
                    <a:bodyPr/>
                    <a:lstStyle/>
                    <a:p>
                      <a:pPr marL="0" algn="r" defTabSz="914400" rtl="0" eaLnBrk="1" fontAlgn="b" latinLnBrk="0" hangingPunct="1"/>
                      <a:r>
                        <a:rPr lang="en-CA" sz="1600" b="0" i="0" u="none" strike="noStrike" kern="1200">
                          <a:solidFill>
                            <a:srgbClr val="000000"/>
                          </a:solidFill>
                          <a:effectLst/>
                          <a:latin typeface="Calibri" panose="020F0502020204030204" pitchFamily="34" charset="0"/>
                          <a:ea typeface="+mn-ea"/>
                          <a:cs typeface="+mn-cs"/>
                        </a:rPr>
                        <a:t>16.5</a:t>
                      </a:r>
                    </a:p>
                  </a:txBody>
                  <a:tcPr marL="6350" marR="6350" marT="6350" marB="0" anchor="b"/>
                </a:tc>
                <a:tc>
                  <a:txBody>
                    <a:bodyPr/>
                    <a:lstStyle/>
                    <a:p>
                      <a:pPr marL="0" algn="r" defTabSz="914400" rtl="0" eaLnBrk="1" fontAlgn="b" latinLnBrk="0" hangingPunct="1"/>
                      <a:r>
                        <a:rPr lang="en-CA" sz="1600" b="0" i="0" u="none" strike="noStrike" kern="1200">
                          <a:solidFill>
                            <a:srgbClr val="000000"/>
                          </a:solidFill>
                          <a:effectLst/>
                          <a:latin typeface="Calibri" panose="020F0502020204030204" pitchFamily="34" charset="0"/>
                          <a:ea typeface="+mn-ea"/>
                          <a:cs typeface="+mn-cs"/>
                        </a:rPr>
                        <a:t>0.72</a:t>
                      </a:r>
                    </a:p>
                  </a:txBody>
                  <a:tcPr marL="6350" marR="6350" marT="6350" marB="0" anchor="b"/>
                </a:tc>
                <a:tc>
                  <a:txBody>
                    <a:bodyPr/>
                    <a:lstStyle/>
                    <a:p>
                      <a:pPr marL="0" algn="r" defTabSz="914400" rtl="0" eaLnBrk="1" fontAlgn="b" latinLnBrk="0" hangingPunct="1"/>
                      <a:r>
                        <a:rPr lang="en-CA" sz="1600" b="0" i="0" u="none" strike="noStrike" kern="1200">
                          <a:solidFill>
                            <a:srgbClr val="000000"/>
                          </a:solidFill>
                          <a:effectLst/>
                          <a:latin typeface="Calibri" panose="020F0502020204030204" pitchFamily="34" charset="0"/>
                          <a:ea typeface="+mn-ea"/>
                          <a:cs typeface="+mn-cs"/>
                        </a:rPr>
                        <a:t>50</a:t>
                      </a:r>
                    </a:p>
                  </a:txBody>
                  <a:tcPr marL="6350" marR="6350" marT="6350" marB="0" anchor="b"/>
                </a:tc>
                <a:tc>
                  <a:txBody>
                    <a:bodyPr/>
                    <a:lstStyle/>
                    <a:p>
                      <a:pPr marL="0" algn="r" defTabSz="914400" rtl="0" eaLnBrk="1" fontAlgn="b" latinLnBrk="0" hangingPunct="1"/>
                      <a:r>
                        <a:rPr lang="en-CA" sz="1600" b="0" i="0" u="none" strike="noStrike" kern="1200">
                          <a:solidFill>
                            <a:srgbClr val="000000"/>
                          </a:solidFill>
                          <a:effectLst/>
                          <a:latin typeface="Calibri" panose="020F0502020204030204" pitchFamily="34" charset="0"/>
                          <a:ea typeface="+mn-ea"/>
                          <a:cs typeface="+mn-cs"/>
                        </a:rPr>
                        <a:t>15</a:t>
                      </a:r>
                    </a:p>
                  </a:txBody>
                  <a:tcPr marL="6350" marR="6350" marT="6350" marB="0" anchor="b"/>
                </a:tc>
                <a:tc>
                  <a:txBody>
                    <a:bodyPr/>
                    <a:lstStyle/>
                    <a:p>
                      <a:pPr marL="0" algn="r" defTabSz="914400" rtl="0" eaLnBrk="1" fontAlgn="b" latinLnBrk="0" hangingPunct="1"/>
                      <a:r>
                        <a:rPr lang="en-CA" sz="1600" b="0" i="0" u="none" strike="noStrike" kern="1200">
                          <a:solidFill>
                            <a:srgbClr val="000000"/>
                          </a:solidFill>
                          <a:effectLst/>
                          <a:latin typeface="Calibri" panose="020F0502020204030204" pitchFamily="34" charset="0"/>
                          <a:ea typeface="+mn-ea"/>
                          <a:cs typeface="+mn-cs"/>
                        </a:rPr>
                        <a:t>1</a:t>
                      </a:r>
                    </a:p>
                  </a:txBody>
                  <a:tcPr marL="6350" marR="6350" marT="6350" marB="0" anchor="b"/>
                </a:tc>
                <a:extLst>
                  <a:ext uri="{0D108BD9-81ED-4DB2-BD59-A6C34878D82A}">
                    <a16:rowId xmlns:a16="http://schemas.microsoft.com/office/drawing/2014/main" val="1019234433"/>
                  </a:ext>
                </a:extLst>
              </a:tr>
              <a:tr h="404117">
                <a:tc>
                  <a:txBody>
                    <a:bodyPr/>
                    <a:lstStyle/>
                    <a:p>
                      <a:pPr marL="0" algn="r" defTabSz="914400" rtl="0" eaLnBrk="1" fontAlgn="b" latinLnBrk="0" hangingPunct="1"/>
                      <a:r>
                        <a:rPr lang="en-CA" sz="1600" b="0" i="0" u="none" strike="noStrike" kern="1200">
                          <a:solidFill>
                            <a:srgbClr val="000000"/>
                          </a:solidFill>
                          <a:effectLst/>
                          <a:latin typeface="Calibri" panose="020F0502020204030204" pitchFamily="34" charset="0"/>
                          <a:ea typeface="+mn-ea"/>
                          <a:cs typeface="+mn-cs"/>
                        </a:rPr>
                        <a:t>27.89963</a:t>
                      </a:r>
                    </a:p>
                  </a:txBody>
                  <a:tcPr marL="6350" marR="6350" marT="6350" marB="0" anchor="b"/>
                </a:tc>
                <a:tc>
                  <a:txBody>
                    <a:bodyPr/>
                    <a:lstStyle/>
                    <a:p>
                      <a:pPr marL="0" algn="r" defTabSz="914400" rtl="0" eaLnBrk="1" fontAlgn="b" latinLnBrk="0" hangingPunct="1"/>
                      <a:r>
                        <a:rPr lang="en-CA" sz="1600" b="0" i="0" u="none" strike="noStrike" kern="1200">
                          <a:solidFill>
                            <a:srgbClr val="000000"/>
                          </a:solidFill>
                          <a:effectLst/>
                          <a:latin typeface="Calibri" panose="020F0502020204030204" pitchFamily="34" charset="0"/>
                          <a:ea typeface="+mn-ea"/>
                          <a:cs typeface="+mn-cs"/>
                        </a:rPr>
                        <a:t>16.15</a:t>
                      </a:r>
                    </a:p>
                  </a:txBody>
                  <a:tcPr marL="6350" marR="6350" marT="6350" marB="0" anchor="b"/>
                </a:tc>
                <a:tc>
                  <a:txBody>
                    <a:bodyPr/>
                    <a:lstStyle/>
                    <a:p>
                      <a:pPr marL="0" algn="r" defTabSz="914400" rtl="0" eaLnBrk="1" fontAlgn="b" latinLnBrk="0" hangingPunct="1"/>
                      <a:r>
                        <a:rPr lang="en-CA" sz="1600" b="0" i="0" u="none" strike="noStrike" kern="1200">
                          <a:solidFill>
                            <a:srgbClr val="000000"/>
                          </a:solidFill>
                          <a:effectLst/>
                          <a:latin typeface="Calibri" panose="020F0502020204030204" pitchFamily="34" charset="0"/>
                          <a:ea typeface="+mn-ea"/>
                          <a:cs typeface="+mn-cs"/>
                        </a:rPr>
                        <a:t>0.71</a:t>
                      </a:r>
                    </a:p>
                  </a:txBody>
                  <a:tcPr marL="6350" marR="6350" marT="6350" marB="0" anchor="b"/>
                </a:tc>
                <a:tc>
                  <a:txBody>
                    <a:bodyPr/>
                    <a:lstStyle/>
                    <a:p>
                      <a:pPr marL="0" algn="r" defTabSz="914400" rtl="0" eaLnBrk="1" fontAlgn="b" latinLnBrk="0" hangingPunct="1"/>
                      <a:r>
                        <a:rPr lang="en-CA" sz="1600" b="0" i="0" u="none" strike="noStrike" kern="1200">
                          <a:solidFill>
                            <a:srgbClr val="000000"/>
                          </a:solidFill>
                          <a:effectLst/>
                          <a:latin typeface="Calibri" panose="020F0502020204030204" pitchFamily="34" charset="0"/>
                          <a:ea typeface="+mn-ea"/>
                          <a:cs typeface="+mn-cs"/>
                        </a:rPr>
                        <a:t>40</a:t>
                      </a:r>
                    </a:p>
                  </a:txBody>
                  <a:tcPr marL="6350" marR="6350" marT="6350" marB="0" anchor="b"/>
                </a:tc>
                <a:tc>
                  <a:txBody>
                    <a:bodyPr/>
                    <a:lstStyle/>
                    <a:p>
                      <a:pPr marL="0" algn="r" defTabSz="914400" rtl="0" eaLnBrk="1" fontAlgn="b" latinLnBrk="0" hangingPunct="1"/>
                      <a:r>
                        <a:rPr lang="en-CA" sz="1600" b="0" i="0" u="none" strike="noStrike" kern="1200">
                          <a:solidFill>
                            <a:srgbClr val="000000"/>
                          </a:solidFill>
                          <a:effectLst/>
                          <a:latin typeface="Calibri" panose="020F0502020204030204" pitchFamily="34" charset="0"/>
                          <a:ea typeface="+mn-ea"/>
                          <a:cs typeface="+mn-cs"/>
                        </a:rPr>
                        <a:t>40</a:t>
                      </a:r>
                    </a:p>
                  </a:txBody>
                  <a:tcPr marL="6350" marR="6350" marT="6350" marB="0" anchor="b"/>
                </a:tc>
                <a:tc>
                  <a:txBody>
                    <a:bodyPr/>
                    <a:lstStyle/>
                    <a:p>
                      <a:pPr marL="0" algn="r" defTabSz="914400" rtl="0" eaLnBrk="1" fontAlgn="b" latinLnBrk="0" hangingPunct="1"/>
                      <a:r>
                        <a:rPr lang="en-CA" sz="1600" b="0" i="0" u="none" strike="noStrike" kern="1200">
                          <a:solidFill>
                            <a:srgbClr val="000000"/>
                          </a:solidFill>
                          <a:effectLst/>
                          <a:latin typeface="Calibri" panose="020F0502020204030204" pitchFamily="34" charset="0"/>
                          <a:ea typeface="+mn-ea"/>
                          <a:cs typeface="+mn-cs"/>
                        </a:rPr>
                        <a:t>1</a:t>
                      </a:r>
                    </a:p>
                  </a:txBody>
                  <a:tcPr marL="6350" marR="6350" marT="6350" marB="0" anchor="b"/>
                </a:tc>
                <a:extLst>
                  <a:ext uri="{0D108BD9-81ED-4DB2-BD59-A6C34878D82A}">
                    <a16:rowId xmlns:a16="http://schemas.microsoft.com/office/drawing/2014/main" val="1211814480"/>
                  </a:ext>
                </a:extLst>
              </a:tr>
              <a:tr h="404117">
                <a:tc>
                  <a:txBody>
                    <a:bodyPr/>
                    <a:lstStyle/>
                    <a:p>
                      <a:pPr marL="0" algn="r" defTabSz="914400" rtl="0" eaLnBrk="1" fontAlgn="b" latinLnBrk="0" hangingPunct="1"/>
                      <a:r>
                        <a:rPr lang="en-CA" sz="1600" b="0" i="0" u="none" strike="noStrike" kern="1200">
                          <a:solidFill>
                            <a:srgbClr val="000000"/>
                          </a:solidFill>
                          <a:effectLst/>
                          <a:latin typeface="Calibri" panose="020F0502020204030204" pitchFamily="34" charset="0"/>
                          <a:ea typeface="+mn-ea"/>
                          <a:cs typeface="+mn-cs"/>
                        </a:rPr>
                        <a:t>27.27125</a:t>
                      </a:r>
                    </a:p>
                  </a:txBody>
                  <a:tcPr marL="6350" marR="6350" marT="6350" marB="0" anchor="b"/>
                </a:tc>
                <a:tc>
                  <a:txBody>
                    <a:bodyPr/>
                    <a:lstStyle/>
                    <a:p>
                      <a:pPr marL="0" algn="r" defTabSz="914400" rtl="0" eaLnBrk="1" fontAlgn="b" latinLnBrk="0" hangingPunct="1"/>
                      <a:r>
                        <a:rPr lang="en-CA" sz="1600" b="0" i="0" u="none" strike="noStrike" kern="1200">
                          <a:solidFill>
                            <a:srgbClr val="000000"/>
                          </a:solidFill>
                          <a:effectLst/>
                          <a:latin typeface="Calibri" panose="020F0502020204030204" pitchFamily="34" charset="0"/>
                          <a:ea typeface="+mn-ea"/>
                          <a:cs typeface="+mn-cs"/>
                        </a:rPr>
                        <a:t>15.91</a:t>
                      </a:r>
                    </a:p>
                  </a:txBody>
                  <a:tcPr marL="6350" marR="6350" marT="6350" marB="0" anchor="b"/>
                </a:tc>
                <a:tc>
                  <a:txBody>
                    <a:bodyPr/>
                    <a:lstStyle/>
                    <a:p>
                      <a:pPr marL="0" algn="r" defTabSz="914400" rtl="0" eaLnBrk="1" fontAlgn="b" latinLnBrk="0" hangingPunct="1"/>
                      <a:r>
                        <a:rPr lang="en-CA" sz="1600" b="0" i="0" u="none" strike="noStrike" kern="1200">
                          <a:solidFill>
                            <a:srgbClr val="000000"/>
                          </a:solidFill>
                          <a:effectLst/>
                          <a:latin typeface="Calibri" panose="020F0502020204030204" pitchFamily="34" charset="0"/>
                          <a:ea typeface="+mn-ea"/>
                          <a:cs typeface="+mn-cs"/>
                        </a:rPr>
                        <a:t>0.69</a:t>
                      </a:r>
                    </a:p>
                  </a:txBody>
                  <a:tcPr marL="6350" marR="6350" marT="6350" marB="0" anchor="b"/>
                </a:tc>
                <a:tc>
                  <a:txBody>
                    <a:bodyPr/>
                    <a:lstStyle/>
                    <a:p>
                      <a:pPr marL="0" algn="r" defTabSz="914400" rtl="0" eaLnBrk="1" fontAlgn="b" latinLnBrk="0" hangingPunct="1"/>
                      <a:r>
                        <a:rPr lang="en-CA" sz="1600" b="0" i="0" u="none" strike="noStrike" kern="1200">
                          <a:solidFill>
                            <a:srgbClr val="000000"/>
                          </a:solidFill>
                          <a:effectLst/>
                          <a:latin typeface="Calibri" panose="020F0502020204030204" pitchFamily="34" charset="0"/>
                          <a:ea typeface="+mn-ea"/>
                          <a:cs typeface="+mn-cs"/>
                        </a:rPr>
                        <a:t>15</a:t>
                      </a:r>
                    </a:p>
                  </a:txBody>
                  <a:tcPr marL="6350" marR="6350" marT="6350" marB="0" anchor="b"/>
                </a:tc>
                <a:tc>
                  <a:txBody>
                    <a:bodyPr/>
                    <a:lstStyle/>
                    <a:p>
                      <a:pPr marL="0" algn="r" defTabSz="914400" rtl="0" eaLnBrk="1" fontAlgn="b" latinLnBrk="0" hangingPunct="1"/>
                      <a:r>
                        <a:rPr lang="en-CA" sz="1600" b="0" i="0" u="none" strike="noStrike" kern="1200">
                          <a:solidFill>
                            <a:srgbClr val="000000"/>
                          </a:solidFill>
                          <a:effectLst/>
                          <a:latin typeface="Calibri" panose="020F0502020204030204" pitchFamily="34" charset="0"/>
                          <a:ea typeface="+mn-ea"/>
                          <a:cs typeface="+mn-cs"/>
                        </a:rPr>
                        <a:t>15</a:t>
                      </a:r>
                    </a:p>
                  </a:txBody>
                  <a:tcPr marL="6350" marR="6350" marT="6350" marB="0" anchor="b"/>
                </a:tc>
                <a:tc>
                  <a:txBody>
                    <a:bodyPr/>
                    <a:lstStyle/>
                    <a:p>
                      <a:pPr marL="0" algn="r" defTabSz="914400" rtl="0" eaLnBrk="1" fontAlgn="b" latinLnBrk="0" hangingPunct="1"/>
                      <a:r>
                        <a:rPr lang="en-CA" sz="1600" b="0" i="0" u="none" strike="noStrike" kern="1200" dirty="0">
                          <a:solidFill>
                            <a:srgbClr val="000000"/>
                          </a:solidFill>
                          <a:effectLst/>
                          <a:latin typeface="Calibri" panose="020F0502020204030204" pitchFamily="34" charset="0"/>
                          <a:ea typeface="+mn-ea"/>
                          <a:cs typeface="+mn-cs"/>
                        </a:rPr>
                        <a:t>1</a:t>
                      </a:r>
                    </a:p>
                  </a:txBody>
                  <a:tcPr marL="6350" marR="6350" marT="6350" marB="0" anchor="b"/>
                </a:tc>
                <a:extLst>
                  <a:ext uri="{0D108BD9-81ED-4DB2-BD59-A6C34878D82A}">
                    <a16:rowId xmlns:a16="http://schemas.microsoft.com/office/drawing/2014/main" val="140685769"/>
                  </a:ext>
                </a:extLst>
              </a:tr>
              <a:tr h="404117">
                <a:tc>
                  <a:txBody>
                    <a:bodyPr/>
                    <a:lstStyle/>
                    <a:p>
                      <a:pPr marL="0" algn="r" defTabSz="914400" rtl="0" eaLnBrk="1" fontAlgn="b" latinLnBrk="0" hangingPunct="1"/>
                      <a:r>
                        <a:rPr lang="en-CA" sz="1600" b="0" i="0" u="none" strike="noStrike" kern="1200">
                          <a:solidFill>
                            <a:srgbClr val="000000"/>
                          </a:solidFill>
                          <a:effectLst/>
                          <a:latin typeface="Calibri" panose="020F0502020204030204" pitchFamily="34" charset="0"/>
                          <a:ea typeface="+mn-ea"/>
                          <a:cs typeface="+mn-cs"/>
                        </a:rPr>
                        <a:t>27.02324</a:t>
                      </a:r>
                    </a:p>
                  </a:txBody>
                  <a:tcPr marL="6350" marR="6350" marT="6350" marB="0" anchor="b"/>
                </a:tc>
                <a:tc>
                  <a:txBody>
                    <a:bodyPr/>
                    <a:lstStyle/>
                    <a:p>
                      <a:pPr marL="0" algn="r" defTabSz="914400" rtl="0" eaLnBrk="1" fontAlgn="b" latinLnBrk="0" hangingPunct="1"/>
                      <a:r>
                        <a:rPr lang="en-CA" sz="1600" b="0" i="0" u="none" strike="noStrike" kern="1200">
                          <a:solidFill>
                            <a:srgbClr val="000000"/>
                          </a:solidFill>
                          <a:effectLst/>
                          <a:latin typeface="Calibri" panose="020F0502020204030204" pitchFamily="34" charset="0"/>
                          <a:ea typeface="+mn-ea"/>
                          <a:cs typeface="+mn-cs"/>
                        </a:rPr>
                        <a:t>15.81</a:t>
                      </a:r>
                    </a:p>
                  </a:txBody>
                  <a:tcPr marL="6350" marR="6350" marT="6350" marB="0" anchor="b"/>
                </a:tc>
                <a:tc>
                  <a:txBody>
                    <a:bodyPr/>
                    <a:lstStyle/>
                    <a:p>
                      <a:pPr marL="0" algn="r" defTabSz="914400" rtl="0" eaLnBrk="1" fontAlgn="b" latinLnBrk="0" hangingPunct="1"/>
                      <a:r>
                        <a:rPr lang="en-CA" sz="1600" b="0" i="0" u="none" strike="noStrike" kern="1200">
                          <a:solidFill>
                            <a:srgbClr val="000000"/>
                          </a:solidFill>
                          <a:effectLst/>
                          <a:latin typeface="Calibri" panose="020F0502020204030204" pitchFamily="34" charset="0"/>
                          <a:ea typeface="+mn-ea"/>
                          <a:cs typeface="+mn-cs"/>
                        </a:rPr>
                        <a:t>0.68</a:t>
                      </a:r>
                    </a:p>
                  </a:txBody>
                  <a:tcPr marL="6350" marR="6350" marT="6350" marB="0" anchor="b"/>
                </a:tc>
                <a:tc>
                  <a:txBody>
                    <a:bodyPr/>
                    <a:lstStyle/>
                    <a:p>
                      <a:pPr marL="0" algn="r" defTabSz="914400" rtl="0" eaLnBrk="1" fontAlgn="b" latinLnBrk="0" hangingPunct="1"/>
                      <a:r>
                        <a:rPr lang="en-CA" sz="1600" b="0" i="0" u="none" strike="noStrike" kern="1200">
                          <a:solidFill>
                            <a:srgbClr val="000000"/>
                          </a:solidFill>
                          <a:effectLst/>
                          <a:latin typeface="Calibri" panose="020F0502020204030204" pitchFamily="34" charset="0"/>
                          <a:ea typeface="+mn-ea"/>
                          <a:cs typeface="+mn-cs"/>
                        </a:rPr>
                        <a:t>50</a:t>
                      </a:r>
                    </a:p>
                  </a:txBody>
                  <a:tcPr marL="6350" marR="6350" marT="6350" marB="0" anchor="b"/>
                </a:tc>
                <a:tc>
                  <a:txBody>
                    <a:bodyPr/>
                    <a:lstStyle/>
                    <a:p>
                      <a:pPr marL="0" algn="r" defTabSz="914400" rtl="0" eaLnBrk="1" fontAlgn="b" latinLnBrk="0" hangingPunct="1"/>
                      <a:r>
                        <a:rPr lang="en-CA" sz="1600" b="0" i="0" u="none" strike="noStrike" kern="1200">
                          <a:solidFill>
                            <a:srgbClr val="000000"/>
                          </a:solidFill>
                          <a:effectLst/>
                          <a:latin typeface="Calibri" panose="020F0502020204030204" pitchFamily="34" charset="0"/>
                          <a:ea typeface="+mn-ea"/>
                          <a:cs typeface="+mn-cs"/>
                        </a:rPr>
                        <a:t>50</a:t>
                      </a:r>
                    </a:p>
                  </a:txBody>
                  <a:tcPr marL="6350" marR="6350" marT="6350" marB="0" anchor="b"/>
                </a:tc>
                <a:tc>
                  <a:txBody>
                    <a:bodyPr/>
                    <a:lstStyle/>
                    <a:p>
                      <a:pPr marL="0" algn="r" defTabSz="914400" rtl="0" eaLnBrk="1" fontAlgn="b" latinLnBrk="0" hangingPunct="1"/>
                      <a:r>
                        <a:rPr lang="en-CA" sz="1600" b="0" i="0" u="none" strike="noStrike" kern="1200">
                          <a:solidFill>
                            <a:srgbClr val="000000"/>
                          </a:solidFill>
                          <a:effectLst/>
                          <a:latin typeface="Calibri" panose="020F0502020204030204" pitchFamily="34" charset="0"/>
                          <a:ea typeface="+mn-ea"/>
                          <a:cs typeface="+mn-cs"/>
                        </a:rPr>
                        <a:t>1</a:t>
                      </a:r>
                    </a:p>
                  </a:txBody>
                  <a:tcPr marL="6350" marR="6350" marT="6350" marB="0" anchor="b"/>
                </a:tc>
                <a:extLst>
                  <a:ext uri="{0D108BD9-81ED-4DB2-BD59-A6C34878D82A}">
                    <a16:rowId xmlns:a16="http://schemas.microsoft.com/office/drawing/2014/main" val="227228057"/>
                  </a:ext>
                </a:extLst>
              </a:tr>
              <a:tr h="404117">
                <a:tc>
                  <a:txBody>
                    <a:bodyPr/>
                    <a:lstStyle/>
                    <a:p>
                      <a:pPr marL="0" algn="r" defTabSz="914400" rtl="0" eaLnBrk="1" fontAlgn="b" latinLnBrk="0" hangingPunct="1"/>
                      <a:r>
                        <a:rPr lang="en-CA" sz="1600" b="0" i="0" u="none" strike="noStrike" kern="1200">
                          <a:solidFill>
                            <a:srgbClr val="000000"/>
                          </a:solidFill>
                          <a:effectLst/>
                          <a:latin typeface="Calibri" panose="020F0502020204030204" pitchFamily="34" charset="0"/>
                          <a:ea typeface="+mn-ea"/>
                          <a:cs typeface="+mn-cs"/>
                        </a:rPr>
                        <a:t>26.94259</a:t>
                      </a:r>
                    </a:p>
                  </a:txBody>
                  <a:tcPr marL="6350" marR="6350" marT="6350" marB="0" anchor="b"/>
                </a:tc>
                <a:tc>
                  <a:txBody>
                    <a:bodyPr/>
                    <a:lstStyle/>
                    <a:p>
                      <a:pPr marL="0" algn="r" defTabSz="914400" rtl="0" eaLnBrk="1" fontAlgn="b" latinLnBrk="0" hangingPunct="1"/>
                      <a:r>
                        <a:rPr lang="en-CA" sz="1600" b="0" i="0" u="none" strike="noStrike" kern="1200">
                          <a:solidFill>
                            <a:srgbClr val="000000"/>
                          </a:solidFill>
                          <a:effectLst/>
                          <a:latin typeface="Calibri" panose="020F0502020204030204" pitchFamily="34" charset="0"/>
                          <a:ea typeface="+mn-ea"/>
                          <a:cs typeface="+mn-cs"/>
                        </a:rPr>
                        <a:t>15.78</a:t>
                      </a:r>
                    </a:p>
                  </a:txBody>
                  <a:tcPr marL="6350" marR="6350" marT="6350" marB="0" anchor="b"/>
                </a:tc>
                <a:tc>
                  <a:txBody>
                    <a:bodyPr/>
                    <a:lstStyle/>
                    <a:p>
                      <a:pPr marL="0" algn="r" defTabSz="914400" rtl="0" eaLnBrk="1" fontAlgn="b" latinLnBrk="0" hangingPunct="1"/>
                      <a:r>
                        <a:rPr lang="en-CA" sz="1600" b="0" i="0" u="none" strike="noStrike" kern="1200">
                          <a:solidFill>
                            <a:srgbClr val="000000"/>
                          </a:solidFill>
                          <a:effectLst/>
                          <a:latin typeface="Calibri" panose="020F0502020204030204" pitchFamily="34" charset="0"/>
                          <a:ea typeface="+mn-ea"/>
                          <a:cs typeface="+mn-cs"/>
                        </a:rPr>
                        <a:t>0.7</a:t>
                      </a:r>
                    </a:p>
                  </a:txBody>
                  <a:tcPr marL="6350" marR="6350" marT="6350" marB="0" anchor="b"/>
                </a:tc>
                <a:tc>
                  <a:txBody>
                    <a:bodyPr/>
                    <a:lstStyle/>
                    <a:p>
                      <a:pPr marL="0" algn="r" defTabSz="914400" rtl="0" eaLnBrk="1" fontAlgn="b" latinLnBrk="0" hangingPunct="1"/>
                      <a:r>
                        <a:rPr lang="en-CA" sz="1600" b="0" i="0" u="none" strike="noStrike" kern="1200">
                          <a:solidFill>
                            <a:srgbClr val="000000"/>
                          </a:solidFill>
                          <a:effectLst/>
                          <a:latin typeface="Calibri" panose="020F0502020204030204" pitchFamily="34" charset="0"/>
                          <a:ea typeface="+mn-ea"/>
                          <a:cs typeface="+mn-cs"/>
                        </a:rPr>
                        <a:t>30</a:t>
                      </a:r>
                    </a:p>
                  </a:txBody>
                  <a:tcPr marL="6350" marR="6350" marT="6350" marB="0" anchor="b"/>
                </a:tc>
                <a:tc>
                  <a:txBody>
                    <a:bodyPr/>
                    <a:lstStyle/>
                    <a:p>
                      <a:pPr marL="0" algn="r" defTabSz="914400" rtl="0" eaLnBrk="1" fontAlgn="b" latinLnBrk="0" hangingPunct="1"/>
                      <a:r>
                        <a:rPr lang="en-CA" sz="1600" b="0" i="0" u="none" strike="noStrike" kern="1200">
                          <a:solidFill>
                            <a:srgbClr val="000000"/>
                          </a:solidFill>
                          <a:effectLst/>
                          <a:latin typeface="Calibri" panose="020F0502020204030204" pitchFamily="34" charset="0"/>
                          <a:ea typeface="+mn-ea"/>
                          <a:cs typeface="+mn-cs"/>
                        </a:rPr>
                        <a:t>40</a:t>
                      </a:r>
                    </a:p>
                  </a:txBody>
                  <a:tcPr marL="6350" marR="6350" marT="6350" marB="0" anchor="b"/>
                </a:tc>
                <a:tc>
                  <a:txBody>
                    <a:bodyPr/>
                    <a:lstStyle/>
                    <a:p>
                      <a:pPr marL="0" algn="r" defTabSz="914400" rtl="0" eaLnBrk="1" fontAlgn="b" latinLnBrk="0" hangingPunct="1"/>
                      <a:r>
                        <a:rPr lang="en-CA" sz="1600" b="0" i="0" u="none" strike="noStrike" kern="1200" dirty="0">
                          <a:solidFill>
                            <a:srgbClr val="000000"/>
                          </a:solidFill>
                          <a:effectLst/>
                          <a:latin typeface="Calibri" panose="020F0502020204030204" pitchFamily="34" charset="0"/>
                          <a:ea typeface="+mn-ea"/>
                          <a:cs typeface="+mn-cs"/>
                        </a:rPr>
                        <a:t>1</a:t>
                      </a:r>
                    </a:p>
                  </a:txBody>
                  <a:tcPr marL="6350" marR="6350" marT="6350" marB="0" anchor="b"/>
                </a:tc>
                <a:extLst>
                  <a:ext uri="{0D108BD9-81ED-4DB2-BD59-A6C34878D82A}">
                    <a16:rowId xmlns:a16="http://schemas.microsoft.com/office/drawing/2014/main" val="1138308193"/>
                  </a:ext>
                </a:extLst>
              </a:tr>
            </a:tbl>
          </a:graphicData>
        </a:graphic>
      </p:graphicFrame>
      <p:sp>
        <p:nvSpPr>
          <p:cNvPr id="5" name="TextBox 3">
            <a:extLst>
              <a:ext uri="{FF2B5EF4-FFF2-40B4-BE49-F238E27FC236}">
                <a16:creationId xmlns:a16="http://schemas.microsoft.com/office/drawing/2014/main" id="{0F6C7A75-8C4B-4019-96B9-0F8429BC1293}"/>
              </a:ext>
            </a:extLst>
          </p:cNvPr>
          <p:cNvSpPr txBox="1">
            <a:spLocks noChangeArrowheads="1"/>
          </p:cNvSpPr>
          <p:nvPr/>
        </p:nvSpPr>
        <p:spPr bwMode="auto">
          <a:xfrm>
            <a:off x="280887" y="1241509"/>
            <a:ext cx="10125175" cy="284950"/>
          </a:xfrm>
          <a:prstGeom prst="rect">
            <a:avLst/>
          </a:prstGeom>
          <a:solidFill>
            <a:schemeClr val="bg1"/>
          </a:solidFill>
          <a:ln>
            <a:noFill/>
          </a:ln>
          <a:effectLst>
            <a:outerShdw dist="25400" dir="5400000" algn="tl" rotWithShape="0">
              <a:srgbClr val="408B70"/>
            </a:outerShdw>
          </a:effectLst>
          <a:extLs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27432" numCol="1" anchor="b" anchorCtr="0" compatLnSpc="1">
            <a:prstTxWarp prst="textNoShape">
              <a:avLst/>
            </a:prstTxWarp>
            <a:spAutoFit/>
          </a:bodyPr>
          <a:lstStyle>
            <a:defPPr>
              <a:defRPr lang="en-US"/>
            </a:defPPr>
            <a:lvl1pPr marL="342900" indent="-342900" defTabSz="1019175" eaLnBrk="0" hangingPunct="0">
              <a:lnSpc>
                <a:spcPct val="110000"/>
              </a:lnSpc>
              <a:spcBef>
                <a:spcPct val="30000"/>
              </a:spcBef>
              <a:buClr>
                <a:srgbClr val="336699"/>
              </a:buClr>
              <a:buFont typeface="Wingdings 3" pitchFamily="18" charset="2"/>
              <a:defRPr sz="1300" b="1" kern="0">
                <a:solidFill>
                  <a:srgbClr val="234035"/>
                </a:solidFill>
                <a:latin typeface="+mj-lt"/>
                <a:cs typeface="Calibri" pitchFamily="34" charset="0"/>
              </a:defRPr>
            </a:lvl1pPr>
            <a:lvl2pPr marL="228600" indent="-228600" defTabSz="1019175" eaLnBrk="0" hangingPunct="0">
              <a:lnSpc>
                <a:spcPct val="110000"/>
              </a:lnSpc>
              <a:spcBef>
                <a:spcPct val="30000"/>
              </a:spcBef>
              <a:buClr>
                <a:srgbClr val="BA1714"/>
              </a:buClr>
              <a:buSzPct val="80000"/>
              <a:buFont typeface="Wingdings" pitchFamily="2" charset="2"/>
              <a:buChar char="n"/>
              <a:defRPr sz="1400">
                <a:latin typeface="+mj-lt"/>
                <a:cs typeface="Calibri" pitchFamily="34" charset="0"/>
              </a:defRPr>
            </a:lvl2pPr>
            <a:lvl3pPr marL="457200" indent="-171450" defTabSz="1019175" eaLnBrk="0" hangingPunct="0">
              <a:lnSpc>
                <a:spcPct val="110000"/>
              </a:lnSpc>
              <a:spcBef>
                <a:spcPct val="30000"/>
              </a:spcBef>
              <a:buClr>
                <a:schemeClr val="bg2"/>
              </a:buClr>
              <a:buFont typeface="Arial" pitchFamily="34" charset="0"/>
              <a:buChar char="–"/>
              <a:defRPr sz="1400">
                <a:latin typeface="+mj-lt"/>
                <a:cs typeface="Calibri" pitchFamily="34" charset="0"/>
              </a:defRPr>
            </a:lvl3pPr>
            <a:lvl4pPr marL="741363" indent="-160338" defTabSz="1019175" eaLnBrk="0" hangingPunct="0">
              <a:lnSpc>
                <a:spcPct val="110000"/>
              </a:lnSpc>
              <a:spcBef>
                <a:spcPct val="30000"/>
              </a:spcBef>
              <a:buClr>
                <a:schemeClr val="bg2"/>
              </a:buClr>
              <a:buFont typeface="Arial" pitchFamily="34" charset="0"/>
              <a:buChar char="–"/>
              <a:defRPr sz="1400">
                <a:latin typeface="+mj-lt"/>
                <a:cs typeface="Calibri" pitchFamily="34" charset="0"/>
              </a:defRPr>
            </a:lvl4pPr>
            <a:lvl5pPr marL="2292350" indent="-254000" defTabSz="1019175" eaLnBrk="0" hangingPunct="0">
              <a:spcBef>
                <a:spcPct val="20000"/>
              </a:spcBef>
              <a:buChar char="»"/>
              <a:defRPr sz="1600">
                <a:latin typeface="+mn-lt"/>
                <a:cs typeface="+mn-cs"/>
              </a:defRPr>
            </a:lvl5pPr>
            <a:lvl6pPr marL="2749550" indent="-254000" defTabSz="1019175" fontAlgn="base">
              <a:spcBef>
                <a:spcPct val="20000"/>
              </a:spcBef>
              <a:spcAft>
                <a:spcPct val="0"/>
              </a:spcAft>
              <a:buChar char="»"/>
              <a:defRPr sz="1600">
                <a:latin typeface="+mn-lt"/>
                <a:cs typeface="+mn-cs"/>
              </a:defRPr>
            </a:lvl6pPr>
            <a:lvl7pPr marL="3206750" indent="-254000" defTabSz="1019175" fontAlgn="base">
              <a:spcBef>
                <a:spcPct val="20000"/>
              </a:spcBef>
              <a:spcAft>
                <a:spcPct val="0"/>
              </a:spcAft>
              <a:buChar char="»"/>
              <a:defRPr sz="1600">
                <a:latin typeface="+mn-lt"/>
                <a:cs typeface="+mn-cs"/>
              </a:defRPr>
            </a:lvl7pPr>
            <a:lvl8pPr marL="3663950" indent="-254000" defTabSz="1019175" fontAlgn="base">
              <a:spcBef>
                <a:spcPct val="20000"/>
              </a:spcBef>
              <a:spcAft>
                <a:spcPct val="0"/>
              </a:spcAft>
              <a:buChar char="»"/>
              <a:defRPr sz="1600">
                <a:latin typeface="+mn-lt"/>
                <a:cs typeface="+mn-cs"/>
              </a:defRPr>
            </a:lvl8pPr>
            <a:lvl9pPr marL="4121150" indent="-254000" defTabSz="1019175" fontAlgn="base">
              <a:spcBef>
                <a:spcPct val="20000"/>
              </a:spcBef>
              <a:spcAft>
                <a:spcPct val="0"/>
              </a:spcAft>
              <a:buChar char="»"/>
              <a:defRPr sz="1600">
                <a:latin typeface="+mn-lt"/>
                <a:cs typeface="+mn-cs"/>
              </a:defRPr>
            </a:lvl9pPr>
          </a:lstStyle>
          <a:p>
            <a:r>
              <a:rPr lang="en-CA" sz="1600" dirty="0">
                <a:solidFill>
                  <a:schemeClr val="tx1"/>
                </a:solidFill>
                <a:latin typeface="Calibri" panose="020F0502020204030204" pitchFamily="34" charset="0"/>
              </a:rPr>
              <a:t>Top 10 Annual Return Combinations from Training Data</a:t>
            </a:r>
          </a:p>
        </p:txBody>
      </p:sp>
    </p:spTree>
    <p:extLst>
      <p:ext uri="{BB962C8B-B14F-4D97-AF65-F5344CB8AC3E}">
        <p14:creationId xmlns:p14="http://schemas.microsoft.com/office/powerpoint/2010/main" val="1999067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F0524-3FB6-4008-8EF1-A374F2C8FA66}"/>
              </a:ext>
            </a:extLst>
          </p:cNvPr>
          <p:cNvSpPr>
            <a:spLocks noGrp="1"/>
          </p:cNvSpPr>
          <p:nvPr>
            <p:ph type="title"/>
          </p:nvPr>
        </p:nvSpPr>
        <p:spPr>
          <a:xfrm>
            <a:off x="288925" y="461219"/>
            <a:ext cx="8674100" cy="430887"/>
          </a:xfrm>
        </p:spPr>
        <p:txBody>
          <a:bodyPr/>
          <a:lstStyle/>
          <a:p>
            <a:r>
              <a:rPr lang="en-US" dirty="0"/>
              <a:t>Results – Random Forest Classification Prediction</a:t>
            </a:r>
          </a:p>
        </p:txBody>
      </p:sp>
      <p:sp>
        <p:nvSpPr>
          <p:cNvPr id="3" name="Slide Number Placeholder 2">
            <a:extLst>
              <a:ext uri="{FF2B5EF4-FFF2-40B4-BE49-F238E27FC236}">
                <a16:creationId xmlns:a16="http://schemas.microsoft.com/office/drawing/2014/main" id="{AD43CAD1-67B5-4655-A645-41D2FFD995B4}"/>
              </a:ext>
            </a:extLst>
          </p:cNvPr>
          <p:cNvSpPr>
            <a:spLocks noGrp="1"/>
          </p:cNvSpPr>
          <p:nvPr>
            <p:ph type="sldNum" sz="quarter" idx="12"/>
          </p:nvPr>
        </p:nvSpPr>
        <p:spPr/>
        <p:txBody>
          <a:bodyPr/>
          <a:lstStyle/>
          <a:p>
            <a:fld id="{D2C46B30-1E6E-4EFB-A798-3E7E3624535A}" type="slidenum">
              <a:rPr lang="en-US" smtClean="0"/>
              <a:t>47</a:t>
            </a:fld>
            <a:endParaRPr lang="en-US" dirty="0"/>
          </a:p>
        </p:txBody>
      </p:sp>
      <p:graphicFrame>
        <p:nvGraphicFramePr>
          <p:cNvPr id="5" name="Table 4">
            <a:extLst>
              <a:ext uri="{FF2B5EF4-FFF2-40B4-BE49-F238E27FC236}">
                <a16:creationId xmlns:a16="http://schemas.microsoft.com/office/drawing/2014/main" id="{483D9273-3A56-402C-899F-D691CBB0EDA2}"/>
              </a:ext>
            </a:extLst>
          </p:cNvPr>
          <p:cNvGraphicFramePr>
            <a:graphicFrameLocks noGrp="1"/>
          </p:cNvGraphicFramePr>
          <p:nvPr>
            <p:extLst>
              <p:ext uri="{D42A27DB-BD31-4B8C-83A1-F6EECF244321}">
                <p14:modId xmlns:p14="http://schemas.microsoft.com/office/powerpoint/2010/main" val="1823084205"/>
              </p:ext>
            </p:extLst>
          </p:nvPr>
        </p:nvGraphicFramePr>
        <p:xfrm>
          <a:off x="288924" y="1875861"/>
          <a:ext cx="10117140" cy="4472325"/>
        </p:xfrm>
        <a:graphic>
          <a:graphicData uri="http://schemas.openxmlformats.org/drawingml/2006/table">
            <a:tbl>
              <a:tblPr firstRow="1" bandRow="1">
                <a:tableStyleId>{5C22544A-7EE6-4342-B048-85BDC9FD1C3A}</a:tableStyleId>
              </a:tblPr>
              <a:tblGrid>
                <a:gridCol w="1686190">
                  <a:extLst>
                    <a:ext uri="{9D8B030D-6E8A-4147-A177-3AD203B41FA5}">
                      <a16:colId xmlns:a16="http://schemas.microsoft.com/office/drawing/2014/main" val="680097496"/>
                    </a:ext>
                  </a:extLst>
                </a:gridCol>
                <a:gridCol w="1686190">
                  <a:extLst>
                    <a:ext uri="{9D8B030D-6E8A-4147-A177-3AD203B41FA5}">
                      <a16:colId xmlns:a16="http://schemas.microsoft.com/office/drawing/2014/main" val="1242979511"/>
                    </a:ext>
                  </a:extLst>
                </a:gridCol>
                <a:gridCol w="1686190">
                  <a:extLst>
                    <a:ext uri="{9D8B030D-6E8A-4147-A177-3AD203B41FA5}">
                      <a16:colId xmlns:a16="http://schemas.microsoft.com/office/drawing/2014/main" val="558097184"/>
                    </a:ext>
                  </a:extLst>
                </a:gridCol>
                <a:gridCol w="1686190">
                  <a:extLst>
                    <a:ext uri="{9D8B030D-6E8A-4147-A177-3AD203B41FA5}">
                      <a16:colId xmlns:a16="http://schemas.microsoft.com/office/drawing/2014/main" val="210709351"/>
                    </a:ext>
                  </a:extLst>
                </a:gridCol>
                <a:gridCol w="1686190">
                  <a:extLst>
                    <a:ext uri="{9D8B030D-6E8A-4147-A177-3AD203B41FA5}">
                      <a16:colId xmlns:a16="http://schemas.microsoft.com/office/drawing/2014/main" val="51222232"/>
                    </a:ext>
                  </a:extLst>
                </a:gridCol>
                <a:gridCol w="1686190">
                  <a:extLst>
                    <a:ext uri="{9D8B030D-6E8A-4147-A177-3AD203B41FA5}">
                      <a16:colId xmlns:a16="http://schemas.microsoft.com/office/drawing/2014/main" val="655926181"/>
                    </a:ext>
                  </a:extLst>
                </a:gridCol>
              </a:tblGrid>
              <a:tr h="406575">
                <a:tc>
                  <a:txBody>
                    <a:bodyPr/>
                    <a:lstStyle/>
                    <a:p>
                      <a:r>
                        <a:rPr lang="en-CA" sz="1600" b="1" i="0" u="none" dirty="0" err="1">
                          <a:latin typeface="Calibri" panose="020F0502020204030204" pitchFamily="34" charset="0"/>
                          <a:cs typeface="Calibri" panose="020F0502020204030204" pitchFamily="34" charset="0"/>
                        </a:rPr>
                        <a:t>TotaAnnReturn</a:t>
                      </a:r>
                      <a:endParaRPr lang="en-CA" sz="1600" b="1" i="0" u="none" dirty="0">
                        <a:latin typeface="Calibri" panose="020F0502020204030204" pitchFamily="34" charset="0"/>
                        <a:cs typeface="Calibri" panose="020F0502020204030204" pitchFamily="34" charset="0"/>
                      </a:endParaRPr>
                    </a:p>
                  </a:txBody>
                  <a:tcPr>
                    <a:solidFill>
                      <a:schemeClr val="accent1">
                        <a:lumMod val="50000"/>
                      </a:schemeClr>
                    </a:solidFill>
                  </a:tcPr>
                </a:tc>
                <a:tc>
                  <a:txBody>
                    <a:bodyPr/>
                    <a:lstStyle/>
                    <a:p>
                      <a:r>
                        <a:rPr lang="en-CA" sz="1600" b="1" i="0" u="none" dirty="0">
                          <a:latin typeface="Calibri" panose="020F0502020204030204" pitchFamily="34" charset="0"/>
                          <a:cs typeface="Calibri" panose="020F0502020204030204" pitchFamily="34" charset="0"/>
                        </a:rPr>
                        <a:t>CAGR</a:t>
                      </a:r>
                    </a:p>
                  </a:txBody>
                  <a:tcPr>
                    <a:solidFill>
                      <a:schemeClr val="accent1">
                        <a:lumMod val="50000"/>
                      </a:schemeClr>
                    </a:solidFill>
                  </a:tcPr>
                </a:tc>
                <a:tc>
                  <a:txBody>
                    <a:bodyPr/>
                    <a:lstStyle/>
                    <a:p>
                      <a:r>
                        <a:rPr lang="en-CA" sz="1600" b="1" i="0" u="none" dirty="0">
                          <a:latin typeface="Calibri" panose="020F0502020204030204" pitchFamily="34" charset="0"/>
                          <a:cs typeface="Calibri" panose="020F0502020204030204" pitchFamily="34" charset="0"/>
                        </a:rPr>
                        <a:t>Sharpe Ratio</a:t>
                      </a:r>
                    </a:p>
                  </a:txBody>
                  <a:tcPr>
                    <a:solidFill>
                      <a:schemeClr val="accent1">
                        <a:lumMod val="50000"/>
                      </a:schemeClr>
                    </a:solidFill>
                  </a:tcPr>
                </a:tc>
                <a:tc>
                  <a:txBody>
                    <a:bodyPr/>
                    <a:lstStyle/>
                    <a:p>
                      <a:r>
                        <a:rPr lang="en-CA" sz="1600" b="1" i="0" u="none" dirty="0" err="1">
                          <a:latin typeface="Calibri" panose="020F0502020204030204" pitchFamily="34" charset="0"/>
                          <a:cs typeface="Calibri" panose="020F0502020204030204" pitchFamily="34" charset="0"/>
                        </a:rPr>
                        <a:t>Aperiods</a:t>
                      </a:r>
                      <a:endParaRPr lang="en-CA" sz="1600" b="1" i="0" u="none" dirty="0">
                        <a:latin typeface="Calibri" panose="020F0502020204030204" pitchFamily="34" charset="0"/>
                        <a:cs typeface="Calibri" panose="020F0502020204030204" pitchFamily="34" charset="0"/>
                      </a:endParaRPr>
                    </a:p>
                  </a:txBody>
                  <a:tcPr>
                    <a:solidFill>
                      <a:schemeClr val="accent1">
                        <a:lumMod val="50000"/>
                      </a:schemeClr>
                    </a:solidFill>
                  </a:tcPr>
                </a:tc>
                <a:tc>
                  <a:txBody>
                    <a:bodyPr/>
                    <a:lstStyle/>
                    <a:p>
                      <a:r>
                        <a:rPr lang="en-CA" sz="1600" b="1" i="0" u="none" dirty="0" err="1">
                          <a:latin typeface="Calibri" panose="020F0502020204030204" pitchFamily="34" charset="0"/>
                          <a:cs typeface="Calibri" panose="020F0502020204030204" pitchFamily="34" charset="0"/>
                        </a:rPr>
                        <a:t>Bperiods</a:t>
                      </a:r>
                      <a:endParaRPr lang="en-CA" sz="1600" b="1" i="0" u="none" dirty="0">
                        <a:latin typeface="Calibri" panose="020F0502020204030204" pitchFamily="34" charset="0"/>
                        <a:cs typeface="Calibri" panose="020F0502020204030204" pitchFamily="34" charset="0"/>
                      </a:endParaRPr>
                    </a:p>
                  </a:txBody>
                  <a:tcPr>
                    <a:solidFill>
                      <a:schemeClr val="accent1">
                        <a:lumMod val="50000"/>
                      </a:schemeClr>
                    </a:solidFill>
                  </a:tcPr>
                </a:tc>
                <a:tc>
                  <a:txBody>
                    <a:bodyPr/>
                    <a:lstStyle/>
                    <a:p>
                      <a:r>
                        <a:rPr lang="en-CA" sz="1600" b="1" i="0" u="none" dirty="0" err="1">
                          <a:latin typeface="Calibri" panose="020F0502020204030204" pitchFamily="34" charset="0"/>
                          <a:cs typeface="Calibri" panose="020F0502020204030204" pitchFamily="34" charset="0"/>
                        </a:rPr>
                        <a:t>Speriods</a:t>
                      </a:r>
                      <a:endParaRPr lang="en-CA" sz="1600" b="1" i="0" u="none" dirty="0">
                        <a:latin typeface="Calibri" panose="020F0502020204030204" pitchFamily="34" charset="0"/>
                        <a:cs typeface="Calibri" panose="020F0502020204030204" pitchFamily="34" charset="0"/>
                      </a:endParaRPr>
                    </a:p>
                  </a:txBody>
                  <a:tcPr>
                    <a:solidFill>
                      <a:schemeClr val="accent1">
                        <a:lumMod val="50000"/>
                      </a:schemeClr>
                    </a:solidFill>
                  </a:tcPr>
                </a:tc>
                <a:extLst>
                  <a:ext uri="{0D108BD9-81ED-4DB2-BD59-A6C34878D82A}">
                    <a16:rowId xmlns:a16="http://schemas.microsoft.com/office/drawing/2014/main" val="586172539"/>
                  </a:ext>
                </a:extLst>
              </a:tr>
              <a:tr h="406575">
                <a:tc>
                  <a:txBody>
                    <a:bodyPr/>
                    <a:lstStyle/>
                    <a:p>
                      <a:pPr marL="0" algn="r" defTabSz="914400" rtl="0" eaLnBrk="1" fontAlgn="b" latinLnBrk="0" hangingPunct="1"/>
                      <a:r>
                        <a:rPr lang="en-CA" sz="1600" b="0" i="0" u="none" strike="noStrike" kern="1200" dirty="0">
                          <a:solidFill>
                            <a:srgbClr val="000000"/>
                          </a:solidFill>
                          <a:effectLst/>
                          <a:latin typeface="Calibri" panose="020F0502020204030204" pitchFamily="34" charset="0"/>
                          <a:ea typeface="+mn-ea"/>
                          <a:cs typeface="+mn-cs"/>
                        </a:rPr>
                        <a:t>26.65525</a:t>
                      </a:r>
                    </a:p>
                  </a:txBody>
                  <a:tcPr marL="6350" marR="6350" marT="6350" marB="0" anchor="b"/>
                </a:tc>
                <a:tc>
                  <a:txBody>
                    <a:bodyPr/>
                    <a:lstStyle/>
                    <a:p>
                      <a:pPr marL="0" algn="r" defTabSz="914400" rtl="0" eaLnBrk="1" fontAlgn="b" latinLnBrk="0" hangingPunct="1"/>
                      <a:r>
                        <a:rPr lang="en-CA" sz="1600" b="0" i="0" u="none" strike="noStrike" kern="1200">
                          <a:solidFill>
                            <a:srgbClr val="000000"/>
                          </a:solidFill>
                          <a:effectLst/>
                          <a:latin typeface="Calibri" panose="020F0502020204030204" pitchFamily="34" charset="0"/>
                          <a:ea typeface="+mn-ea"/>
                          <a:cs typeface="+mn-cs"/>
                        </a:rPr>
                        <a:t>15.67</a:t>
                      </a:r>
                    </a:p>
                  </a:txBody>
                  <a:tcPr marL="6350" marR="6350" marT="6350" marB="0" anchor="b"/>
                </a:tc>
                <a:tc>
                  <a:txBody>
                    <a:bodyPr/>
                    <a:lstStyle/>
                    <a:p>
                      <a:pPr marL="0" algn="r" defTabSz="914400" rtl="0" eaLnBrk="1" fontAlgn="b" latinLnBrk="0" hangingPunct="1"/>
                      <a:r>
                        <a:rPr lang="en-CA" sz="1600" b="0" i="0" u="none" strike="noStrike" kern="1200">
                          <a:solidFill>
                            <a:srgbClr val="000000"/>
                          </a:solidFill>
                          <a:effectLst/>
                          <a:latin typeface="Calibri" panose="020F0502020204030204" pitchFamily="34" charset="0"/>
                          <a:ea typeface="+mn-ea"/>
                          <a:cs typeface="+mn-cs"/>
                        </a:rPr>
                        <a:t>1.25</a:t>
                      </a:r>
                    </a:p>
                  </a:txBody>
                  <a:tcPr marL="6350" marR="6350" marT="6350" marB="0" anchor="b"/>
                </a:tc>
                <a:tc>
                  <a:txBody>
                    <a:bodyPr/>
                    <a:lstStyle/>
                    <a:p>
                      <a:pPr marL="0" algn="r" defTabSz="914400" rtl="0" eaLnBrk="1" fontAlgn="b" latinLnBrk="0" hangingPunct="1"/>
                      <a:r>
                        <a:rPr lang="en-CA" sz="1600" b="0" i="0" u="none" strike="noStrike" kern="1200">
                          <a:solidFill>
                            <a:srgbClr val="000000"/>
                          </a:solidFill>
                          <a:effectLst/>
                          <a:latin typeface="Calibri" panose="020F0502020204030204" pitchFamily="34" charset="0"/>
                          <a:ea typeface="+mn-ea"/>
                          <a:cs typeface="+mn-cs"/>
                        </a:rPr>
                        <a:t>10</a:t>
                      </a:r>
                    </a:p>
                  </a:txBody>
                  <a:tcPr marL="6350" marR="6350" marT="6350" marB="0" anchor="b"/>
                </a:tc>
                <a:tc>
                  <a:txBody>
                    <a:bodyPr/>
                    <a:lstStyle/>
                    <a:p>
                      <a:pPr marL="0" algn="r" defTabSz="914400" rtl="0" eaLnBrk="1" fontAlgn="b" latinLnBrk="0" hangingPunct="1"/>
                      <a:r>
                        <a:rPr lang="en-CA" sz="1600" b="0" i="0" u="none" strike="noStrike" kern="1200">
                          <a:solidFill>
                            <a:srgbClr val="000000"/>
                          </a:solidFill>
                          <a:effectLst/>
                          <a:latin typeface="Calibri" panose="020F0502020204030204" pitchFamily="34" charset="0"/>
                          <a:ea typeface="+mn-ea"/>
                          <a:cs typeface="+mn-cs"/>
                        </a:rPr>
                        <a:t>10</a:t>
                      </a:r>
                    </a:p>
                  </a:txBody>
                  <a:tcPr marL="6350" marR="6350" marT="6350" marB="0" anchor="b"/>
                </a:tc>
                <a:tc>
                  <a:txBody>
                    <a:bodyPr/>
                    <a:lstStyle/>
                    <a:p>
                      <a:pPr marL="0" algn="r" defTabSz="914400" rtl="0" eaLnBrk="1" fontAlgn="b" latinLnBrk="0" hangingPunct="1"/>
                      <a:r>
                        <a:rPr lang="en-CA" sz="1600" b="0" i="0" u="none" strike="noStrike" kern="1200">
                          <a:solidFill>
                            <a:srgbClr val="000000"/>
                          </a:solidFill>
                          <a:effectLst/>
                          <a:latin typeface="Calibri" panose="020F0502020204030204" pitchFamily="34" charset="0"/>
                          <a:ea typeface="+mn-ea"/>
                          <a:cs typeface="+mn-cs"/>
                        </a:rPr>
                        <a:t>5</a:t>
                      </a:r>
                    </a:p>
                  </a:txBody>
                  <a:tcPr marL="6350" marR="6350" marT="6350" marB="0" anchor="b"/>
                </a:tc>
                <a:extLst>
                  <a:ext uri="{0D108BD9-81ED-4DB2-BD59-A6C34878D82A}">
                    <a16:rowId xmlns:a16="http://schemas.microsoft.com/office/drawing/2014/main" val="684439890"/>
                  </a:ext>
                </a:extLst>
              </a:tr>
              <a:tr h="406575">
                <a:tc>
                  <a:txBody>
                    <a:bodyPr/>
                    <a:lstStyle/>
                    <a:p>
                      <a:pPr marL="0" algn="r" defTabSz="914400" rtl="0" eaLnBrk="1" fontAlgn="b" latinLnBrk="0" hangingPunct="1"/>
                      <a:r>
                        <a:rPr lang="en-CA" sz="1600" b="0" i="0" u="none" strike="noStrike" kern="1200">
                          <a:solidFill>
                            <a:srgbClr val="000000"/>
                          </a:solidFill>
                          <a:effectLst/>
                          <a:latin typeface="Calibri" panose="020F0502020204030204" pitchFamily="34" charset="0"/>
                          <a:ea typeface="+mn-ea"/>
                          <a:cs typeface="+mn-cs"/>
                        </a:rPr>
                        <a:t>26.7067</a:t>
                      </a:r>
                    </a:p>
                  </a:txBody>
                  <a:tcPr marL="6350" marR="6350" marT="6350" marB="0" anchor="b"/>
                </a:tc>
                <a:tc>
                  <a:txBody>
                    <a:bodyPr/>
                    <a:lstStyle/>
                    <a:p>
                      <a:pPr marL="0" algn="r" defTabSz="914400" rtl="0" eaLnBrk="1" fontAlgn="b" latinLnBrk="0" hangingPunct="1"/>
                      <a:r>
                        <a:rPr lang="en-CA" sz="1600" b="0" i="0" u="none" strike="noStrike" kern="1200">
                          <a:solidFill>
                            <a:srgbClr val="000000"/>
                          </a:solidFill>
                          <a:effectLst/>
                          <a:latin typeface="Calibri" panose="020F0502020204030204" pitchFamily="34" charset="0"/>
                          <a:ea typeface="+mn-ea"/>
                          <a:cs typeface="+mn-cs"/>
                        </a:rPr>
                        <a:t>15.69</a:t>
                      </a:r>
                    </a:p>
                  </a:txBody>
                  <a:tcPr marL="6350" marR="6350" marT="6350" marB="0" anchor="b"/>
                </a:tc>
                <a:tc>
                  <a:txBody>
                    <a:bodyPr/>
                    <a:lstStyle/>
                    <a:p>
                      <a:pPr marL="0" algn="r" defTabSz="914400" rtl="0" eaLnBrk="1" fontAlgn="b" latinLnBrk="0" hangingPunct="1"/>
                      <a:r>
                        <a:rPr lang="en-CA" sz="1600" b="0" i="0" u="none" strike="noStrike" kern="1200">
                          <a:solidFill>
                            <a:srgbClr val="000000"/>
                          </a:solidFill>
                          <a:effectLst/>
                          <a:latin typeface="Calibri" panose="020F0502020204030204" pitchFamily="34" charset="0"/>
                          <a:ea typeface="+mn-ea"/>
                          <a:cs typeface="+mn-cs"/>
                        </a:rPr>
                        <a:t>1.02</a:t>
                      </a:r>
                    </a:p>
                  </a:txBody>
                  <a:tcPr marL="6350" marR="6350" marT="6350" marB="0" anchor="b"/>
                </a:tc>
                <a:tc>
                  <a:txBody>
                    <a:bodyPr/>
                    <a:lstStyle/>
                    <a:p>
                      <a:pPr marL="0" algn="r" defTabSz="914400" rtl="0" eaLnBrk="1" fontAlgn="b" latinLnBrk="0" hangingPunct="1"/>
                      <a:r>
                        <a:rPr lang="en-CA" sz="1600" b="0" i="0" u="none" strike="noStrike" kern="1200">
                          <a:solidFill>
                            <a:srgbClr val="000000"/>
                          </a:solidFill>
                          <a:effectLst/>
                          <a:latin typeface="Calibri" panose="020F0502020204030204" pitchFamily="34" charset="0"/>
                          <a:ea typeface="+mn-ea"/>
                          <a:cs typeface="+mn-cs"/>
                        </a:rPr>
                        <a:t>20</a:t>
                      </a:r>
                    </a:p>
                  </a:txBody>
                  <a:tcPr marL="6350" marR="6350" marT="6350" marB="0" anchor="b"/>
                </a:tc>
                <a:tc>
                  <a:txBody>
                    <a:bodyPr/>
                    <a:lstStyle/>
                    <a:p>
                      <a:pPr marL="0" algn="r" defTabSz="914400" rtl="0" eaLnBrk="1" fontAlgn="b" latinLnBrk="0" hangingPunct="1"/>
                      <a:r>
                        <a:rPr lang="en-CA" sz="1600" b="0" i="0" u="none" strike="noStrike" kern="1200">
                          <a:solidFill>
                            <a:srgbClr val="000000"/>
                          </a:solidFill>
                          <a:effectLst/>
                          <a:latin typeface="Calibri" panose="020F0502020204030204" pitchFamily="34" charset="0"/>
                          <a:ea typeface="+mn-ea"/>
                          <a:cs typeface="+mn-cs"/>
                        </a:rPr>
                        <a:t>40</a:t>
                      </a:r>
                    </a:p>
                  </a:txBody>
                  <a:tcPr marL="6350" marR="6350" marT="6350" marB="0" anchor="b"/>
                </a:tc>
                <a:tc>
                  <a:txBody>
                    <a:bodyPr/>
                    <a:lstStyle/>
                    <a:p>
                      <a:pPr marL="0" algn="r" defTabSz="914400" rtl="0" eaLnBrk="1" fontAlgn="b" latinLnBrk="0" hangingPunct="1"/>
                      <a:r>
                        <a:rPr lang="en-CA" sz="1600" b="0" i="0" u="none" strike="noStrike" kern="1200">
                          <a:solidFill>
                            <a:srgbClr val="000000"/>
                          </a:solidFill>
                          <a:effectLst/>
                          <a:latin typeface="Calibri" panose="020F0502020204030204" pitchFamily="34" charset="0"/>
                          <a:ea typeface="+mn-ea"/>
                          <a:cs typeface="+mn-cs"/>
                        </a:rPr>
                        <a:t>35</a:t>
                      </a:r>
                    </a:p>
                  </a:txBody>
                  <a:tcPr marL="6350" marR="6350" marT="6350" marB="0" anchor="b"/>
                </a:tc>
                <a:extLst>
                  <a:ext uri="{0D108BD9-81ED-4DB2-BD59-A6C34878D82A}">
                    <a16:rowId xmlns:a16="http://schemas.microsoft.com/office/drawing/2014/main" val="3303055297"/>
                  </a:ext>
                </a:extLst>
              </a:tr>
              <a:tr h="406575">
                <a:tc>
                  <a:txBody>
                    <a:bodyPr/>
                    <a:lstStyle/>
                    <a:p>
                      <a:pPr marL="0" algn="r" defTabSz="914400" rtl="0" eaLnBrk="1" fontAlgn="b" latinLnBrk="0" hangingPunct="1"/>
                      <a:r>
                        <a:rPr lang="en-CA" sz="1600" b="0" i="0" u="none" strike="noStrike" kern="1200">
                          <a:solidFill>
                            <a:srgbClr val="000000"/>
                          </a:solidFill>
                          <a:effectLst/>
                          <a:latin typeface="Calibri" panose="020F0502020204030204" pitchFamily="34" charset="0"/>
                          <a:ea typeface="+mn-ea"/>
                          <a:cs typeface="+mn-cs"/>
                        </a:rPr>
                        <a:t>26.7067</a:t>
                      </a:r>
                    </a:p>
                  </a:txBody>
                  <a:tcPr marL="6350" marR="6350" marT="6350" marB="0" anchor="b"/>
                </a:tc>
                <a:tc>
                  <a:txBody>
                    <a:bodyPr/>
                    <a:lstStyle/>
                    <a:p>
                      <a:pPr marL="0" algn="r" defTabSz="914400" rtl="0" eaLnBrk="1" fontAlgn="b" latinLnBrk="0" hangingPunct="1"/>
                      <a:r>
                        <a:rPr lang="en-CA" sz="1600" b="0" i="0" u="none" strike="noStrike" kern="1200">
                          <a:solidFill>
                            <a:srgbClr val="000000"/>
                          </a:solidFill>
                          <a:effectLst/>
                          <a:latin typeface="Calibri" panose="020F0502020204030204" pitchFamily="34" charset="0"/>
                          <a:ea typeface="+mn-ea"/>
                          <a:cs typeface="+mn-cs"/>
                        </a:rPr>
                        <a:t>15.69</a:t>
                      </a:r>
                    </a:p>
                  </a:txBody>
                  <a:tcPr marL="6350" marR="6350" marT="6350" marB="0" anchor="b"/>
                </a:tc>
                <a:tc>
                  <a:txBody>
                    <a:bodyPr/>
                    <a:lstStyle/>
                    <a:p>
                      <a:pPr marL="0" algn="r" defTabSz="914400" rtl="0" eaLnBrk="1" fontAlgn="b" latinLnBrk="0" hangingPunct="1"/>
                      <a:r>
                        <a:rPr lang="en-CA" sz="1600" b="0" i="0" u="none" strike="noStrike" kern="1200">
                          <a:solidFill>
                            <a:srgbClr val="000000"/>
                          </a:solidFill>
                          <a:effectLst/>
                          <a:latin typeface="Calibri" panose="020F0502020204030204" pitchFamily="34" charset="0"/>
                          <a:ea typeface="+mn-ea"/>
                          <a:cs typeface="+mn-cs"/>
                        </a:rPr>
                        <a:t>1.02</a:t>
                      </a:r>
                    </a:p>
                  </a:txBody>
                  <a:tcPr marL="6350" marR="6350" marT="6350" marB="0" anchor="b"/>
                </a:tc>
                <a:tc>
                  <a:txBody>
                    <a:bodyPr/>
                    <a:lstStyle/>
                    <a:p>
                      <a:pPr marL="0" algn="r" defTabSz="914400" rtl="0" eaLnBrk="1" fontAlgn="b" latinLnBrk="0" hangingPunct="1"/>
                      <a:r>
                        <a:rPr lang="en-CA" sz="1600" b="0" i="0" u="none" strike="noStrike" kern="1200">
                          <a:solidFill>
                            <a:srgbClr val="000000"/>
                          </a:solidFill>
                          <a:effectLst/>
                          <a:latin typeface="Calibri" panose="020F0502020204030204" pitchFamily="34" charset="0"/>
                          <a:ea typeface="+mn-ea"/>
                          <a:cs typeface="+mn-cs"/>
                        </a:rPr>
                        <a:t>40</a:t>
                      </a:r>
                    </a:p>
                  </a:txBody>
                  <a:tcPr marL="6350" marR="6350" marT="6350" marB="0" anchor="b"/>
                </a:tc>
                <a:tc>
                  <a:txBody>
                    <a:bodyPr/>
                    <a:lstStyle/>
                    <a:p>
                      <a:pPr marL="0" algn="r" defTabSz="914400" rtl="0" eaLnBrk="1" fontAlgn="b" latinLnBrk="0" hangingPunct="1"/>
                      <a:r>
                        <a:rPr lang="en-CA" sz="1600" b="0" i="0" u="none" strike="noStrike" kern="1200">
                          <a:solidFill>
                            <a:srgbClr val="000000"/>
                          </a:solidFill>
                          <a:effectLst/>
                          <a:latin typeface="Calibri" panose="020F0502020204030204" pitchFamily="34" charset="0"/>
                          <a:ea typeface="+mn-ea"/>
                          <a:cs typeface="+mn-cs"/>
                        </a:rPr>
                        <a:t>20</a:t>
                      </a:r>
                    </a:p>
                  </a:txBody>
                  <a:tcPr marL="6350" marR="6350" marT="6350" marB="0" anchor="b"/>
                </a:tc>
                <a:tc>
                  <a:txBody>
                    <a:bodyPr/>
                    <a:lstStyle/>
                    <a:p>
                      <a:pPr marL="0" algn="r" defTabSz="914400" rtl="0" eaLnBrk="1" fontAlgn="b" latinLnBrk="0" hangingPunct="1"/>
                      <a:r>
                        <a:rPr lang="en-CA" sz="1600" b="0" i="0" u="none" strike="noStrike" kern="1200">
                          <a:solidFill>
                            <a:srgbClr val="000000"/>
                          </a:solidFill>
                          <a:effectLst/>
                          <a:latin typeface="Calibri" panose="020F0502020204030204" pitchFamily="34" charset="0"/>
                          <a:ea typeface="+mn-ea"/>
                          <a:cs typeface="+mn-cs"/>
                        </a:rPr>
                        <a:t>35</a:t>
                      </a:r>
                    </a:p>
                  </a:txBody>
                  <a:tcPr marL="6350" marR="6350" marT="6350" marB="0" anchor="b"/>
                </a:tc>
                <a:extLst>
                  <a:ext uri="{0D108BD9-81ED-4DB2-BD59-A6C34878D82A}">
                    <a16:rowId xmlns:a16="http://schemas.microsoft.com/office/drawing/2014/main" val="3421863013"/>
                  </a:ext>
                </a:extLst>
              </a:tr>
              <a:tr h="406575">
                <a:tc>
                  <a:txBody>
                    <a:bodyPr/>
                    <a:lstStyle/>
                    <a:p>
                      <a:pPr marL="0" algn="r" defTabSz="914400" rtl="0" eaLnBrk="1" fontAlgn="b" latinLnBrk="0" hangingPunct="1"/>
                      <a:r>
                        <a:rPr lang="en-CA" sz="1600" b="0" i="0" u="none" strike="noStrike" kern="1200">
                          <a:solidFill>
                            <a:srgbClr val="000000"/>
                          </a:solidFill>
                          <a:effectLst/>
                          <a:latin typeface="Calibri" panose="020F0502020204030204" pitchFamily="34" charset="0"/>
                          <a:ea typeface="+mn-ea"/>
                          <a:cs typeface="+mn-cs"/>
                        </a:rPr>
                        <a:t>24.99106</a:t>
                      </a:r>
                    </a:p>
                  </a:txBody>
                  <a:tcPr marL="6350" marR="6350" marT="6350" marB="0" anchor="b"/>
                </a:tc>
                <a:tc>
                  <a:txBody>
                    <a:bodyPr/>
                    <a:lstStyle/>
                    <a:p>
                      <a:pPr marL="0" algn="r" defTabSz="914400" rtl="0" eaLnBrk="1" fontAlgn="b" latinLnBrk="0" hangingPunct="1"/>
                      <a:r>
                        <a:rPr lang="en-CA" sz="1600" b="0" i="0" u="none" strike="noStrike" kern="1200">
                          <a:solidFill>
                            <a:srgbClr val="000000"/>
                          </a:solidFill>
                          <a:effectLst/>
                          <a:latin typeface="Calibri" panose="020F0502020204030204" pitchFamily="34" charset="0"/>
                          <a:ea typeface="+mn-ea"/>
                          <a:cs typeface="+mn-cs"/>
                        </a:rPr>
                        <a:t>15.01</a:t>
                      </a:r>
                    </a:p>
                  </a:txBody>
                  <a:tcPr marL="6350" marR="6350" marT="6350" marB="0" anchor="b"/>
                </a:tc>
                <a:tc>
                  <a:txBody>
                    <a:bodyPr/>
                    <a:lstStyle/>
                    <a:p>
                      <a:pPr marL="0" algn="r" defTabSz="914400" rtl="0" eaLnBrk="1" fontAlgn="b" latinLnBrk="0" hangingPunct="1"/>
                      <a:r>
                        <a:rPr lang="en-CA" sz="1600" b="0" i="0" u="none" strike="noStrike" kern="1200">
                          <a:solidFill>
                            <a:srgbClr val="000000"/>
                          </a:solidFill>
                          <a:effectLst/>
                          <a:latin typeface="Calibri" panose="020F0502020204030204" pitchFamily="34" charset="0"/>
                          <a:ea typeface="+mn-ea"/>
                          <a:cs typeface="+mn-cs"/>
                        </a:rPr>
                        <a:t>1.02</a:t>
                      </a:r>
                    </a:p>
                  </a:txBody>
                  <a:tcPr marL="6350" marR="6350" marT="6350" marB="0" anchor="b"/>
                </a:tc>
                <a:tc>
                  <a:txBody>
                    <a:bodyPr/>
                    <a:lstStyle/>
                    <a:p>
                      <a:pPr marL="0" algn="r" defTabSz="914400" rtl="0" eaLnBrk="1" fontAlgn="b" latinLnBrk="0" hangingPunct="1"/>
                      <a:r>
                        <a:rPr lang="en-CA" sz="1600" b="0" i="0" u="none" strike="noStrike" kern="1200">
                          <a:solidFill>
                            <a:srgbClr val="000000"/>
                          </a:solidFill>
                          <a:effectLst/>
                          <a:latin typeface="Calibri" panose="020F0502020204030204" pitchFamily="34" charset="0"/>
                          <a:ea typeface="+mn-ea"/>
                          <a:cs typeface="+mn-cs"/>
                        </a:rPr>
                        <a:t>15</a:t>
                      </a:r>
                    </a:p>
                  </a:txBody>
                  <a:tcPr marL="6350" marR="6350" marT="6350" marB="0" anchor="b"/>
                </a:tc>
                <a:tc>
                  <a:txBody>
                    <a:bodyPr/>
                    <a:lstStyle/>
                    <a:p>
                      <a:pPr marL="0" algn="r" defTabSz="914400" rtl="0" eaLnBrk="1" fontAlgn="b" latinLnBrk="0" hangingPunct="1"/>
                      <a:r>
                        <a:rPr lang="en-CA" sz="1600" b="0" i="0" u="none" strike="noStrike" kern="1200">
                          <a:solidFill>
                            <a:srgbClr val="000000"/>
                          </a:solidFill>
                          <a:effectLst/>
                          <a:latin typeface="Calibri" panose="020F0502020204030204" pitchFamily="34" charset="0"/>
                          <a:ea typeface="+mn-ea"/>
                          <a:cs typeface="+mn-cs"/>
                        </a:rPr>
                        <a:t>15</a:t>
                      </a:r>
                    </a:p>
                  </a:txBody>
                  <a:tcPr marL="6350" marR="6350" marT="6350" marB="0" anchor="b"/>
                </a:tc>
                <a:tc>
                  <a:txBody>
                    <a:bodyPr/>
                    <a:lstStyle/>
                    <a:p>
                      <a:pPr marL="0" algn="r" defTabSz="914400" rtl="0" eaLnBrk="1" fontAlgn="b" latinLnBrk="0" hangingPunct="1"/>
                      <a:r>
                        <a:rPr lang="en-CA" sz="1600" b="0" i="0" u="none" strike="noStrike" kern="1200">
                          <a:solidFill>
                            <a:srgbClr val="000000"/>
                          </a:solidFill>
                          <a:effectLst/>
                          <a:latin typeface="Calibri" panose="020F0502020204030204" pitchFamily="34" charset="0"/>
                          <a:ea typeface="+mn-ea"/>
                          <a:cs typeface="+mn-cs"/>
                        </a:rPr>
                        <a:t>25</a:t>
                      </a:r>
                    </a:p>
                  </a:txBody>
                  <a:tcPr marL="6350" marR="6350" marT="6350" marB="0" anchor="b"/>
                </a:tc>
                <a:extLst>
                  <a:ext uri="{0D108BD9-81ED-4DB2-BD59-A6C34878D82A}">
                    <a16:rowId xmlns:a16="http://schemas.microsoft.com/office/drawing/2014/main" val="1055685187"/>
                  </a:ext>
                </a:extLst>
              </a:tr>
              <a:tr h="406575">
                <a:tc>
                  <a:txBody>
                    <a:bodyPr/>
                    <a:lstStyle/>
                    <a:p>
                      <a:pPr marL="0" algn="r" defTabSz="914400" rtl="0" eaLnBrk="1" fontAlgn="b" latinLnBrk="0" hangingPunct="1"/>
                      <a:r>
                        <a:rPr lang="en-CA" sz="1600" b="0" i="0" u="none" strike="noStrike" kern="1200">
                          <a:solidFill>
                            <a:srgbClr val="000000"/>
                          </a:solidFill>
                          <a:effectLst/>
                          <a:latin typeface="Calibri" panose="020F0502020204030204" pitchFamily="34" charset="0"/>
                          <a:ea typeface="+mn-ea"/>
                          <a:cs typeface="+mn-cs"/>
                        </a:rPr>
                        <a:t>23.80616</a:t>
                      </a:r>
                    </a:p>
                  </a:txBody>
                  <a:tcPr marL="6350" marR="6350" marT="6350" marB="0" anchor="b"/>
                </a:tc>
                <a:tc>
                  <a:txBody>
                    <a:bodyPr/>
                    <a:lstStyle/>
                    <a:p>
                      <a:pPr marL="0" algn="r" defTabSz="914400" rtl="0" eaLnBrk="1" fontAlgn="b" latinLnBrk="0" hangingPunct="1"/>
                      <a:r>
                        <a:rPr lang="en-CA" sz="1600" b="0" i="0" u="none" strike="noStrike" kern="1200">
                          <a:solidFill>
                            <a:srgbClr val="000000"/>
                          </a:solidFill>
                          <a:effectLst/>
                          <a:latin typeface="Calibri" panose="020F0502020204030204" pitchFamily="34" charset="0"/>
                          <a:ea typeface="+mn-ea"/>
                          <a:cs typeface="+mn-cs"/>
                        </a:rPr>
                        <a:t>14.52</a:t>
                      </a:r>
                    </a:p>
                  </a:txBody>
                  <a:tcPr marL="6350" marR="6350" marT="6350" marB="0" anchor="b"/>
                </a:tc>
                <a:tc>
                  <a:txBody>
                    <a:bodyPr/>
                    <a:lstStyle/>
                    <a:p>
                      <a:pPr marL="0" algn="r" defTabSz="914400" rtl="0" eaLnBrk="1" fontAlgn="b" latinLnBrk="0" hangingPunct="1"/>
                      <a:r>
                        <a:rPr lang="en-CA" sz="1600" b="0" i="0" u="none" strike="noStrike" kern="1200">
                          <a:solidFill>
                            <a:srgbClr val="000000"/>
                          </a:solidFill>
                          <a:effectLst/>
                          <a:latin typeface="Calibri" panose="020F0502020204030204" pitchFamily="34" charset="0"/>
                          <a:ea typeface="+mn-ea"/>
                          <a:cs typeface="+mn-cs"/>
                        </a:rPr>
                        <a:t>1</a:t>
                      </a:r>
                    </a:p>
                  </a:txBody>
                  <a:tcPr marL="6350" marR="6350" marT="6350" marB="0" anchor="b"/>
                </a:tc>
                <a:tc>
                  <a:txBody>
                    <a:bodyPr/>
                    <a:lstStyle/>
                    <a:p>
                      <a:pPr marL="0" algn="r" defTabSz="914400" rtl="0" eaLnBrk="1" fontAlgn="b" latinLnBrk="0" hangingPunct="1"/>
                      <a:r>
                        <a:rPr lang="en-CA" sz="1600" b="0" i="0" u="none" strike="noStrike" kern="1200">
                          <a:solidFill>
                            <a:srgbClr val="000000"/>
                          </a:solidFill>
                          <a:effectLst/>
                          <a:latin typeface="Calibri" panose="020F0502020204030204" pitchFamily="34" charset="0"/>
                          <a:ea typeface="+mn-ea"/>
                          <a:cs typeface="+mn-cs"/>
                        </a:rPr>
                        <a:t>15</a:t>
                      </a:r>
                    </a:p>
                  </a:txBody>
                  <a:tcPr marL="6350" marR="6350" marT="6350" marB="0" anchor="b"/>
                </a:tc>
                <a:tc>
                  <a:txBody>
                    <a:bodyPr/>
                    <a:lstStyle/>
                    <a:p>
                      <a:pPr marL="0" algn="r" defTabSz="914400" rtl="0" eaLnBrk="1" fontAlgn="b" latinLnBrk="0" hangingPunct="1"/>
                      <a:r>
                        <a:rPr lang="en-CA" sz="1600" b="0" i="0" u="none" strike="noStrike" kern="1200">
                          <a:solidFill>
                            <a:srgbClr val="000000"/>
                          </a:solidFill>
                          <a:effectLst/>
                          <a:latin typeface="Calibri" panose="020F0502020204030204" pitchFamily="34" charset="0"/>
                          <a:ea typeface="+mn-ea"/>
                          <a:cs typeface="+mn-cs"/>
                        </a:rPr>
                        <a:t>15</a:t>
                      </a:r>
                    </a:p>
                  </a:txBody>
                  <a:tcPr marL="6350" marR="6350" marT="6350" marB="0" anchor="b"/>
                </a:tc>
                <a:tc>
                  <a:txBody>
                    <a:bodyPr/>
                    <a:lstStyle/>
                    <a:p>
                      <a:pPr marL="0" algn="r" defTabSz="914400" rtl="0" eaLnBrk="1" fontAlgn="b" latinLnBrk="0" hangingPunct="1"/>
                      <a:r>
                        <a:rPr lang="en-CA" sz="1600" b="0" i="0" u="none" strike="noStrike" kern="1200">
                          <a:solidFill>
                            <a:srgbClr val="000000"/>
                          </a:solidFill>
                          <a:effectLst/>
                          <a:latin typeface="Calibri" panose="020F0502020204030204" pitchFamily="34" charset="0"/>
                          <a:ea typeface="+mn-ea"/>
                          <a:cs typeface="+mn-cs"/>
                        </a:rPr>
                        <a:t>35</a:t>
                      </a:r>
                    </a:p>
                  </a:txBody>
                  <a:tcPr marL="6350" marR="6350" marT="6350" marB="0" anchor="b"/>
                </a:tc>
                <a:extLst>
                  <a:ext uri="{0D108BD9-81ED-4DB2-BD59-A6C34878D82A}">
                    <a16:rowId xmlns:a16="http://schemas.microsoft.com/office/drawing/2014/main" val="3695485181"/>
                  </a:ext>
                </a:extLst>
              </a:tr>
              <a:tr h="406575">
                <a:tc>
                  <a:txBody>
                    <a:bodyPr/>
                    <a:lstStyle/>
                    <a:p>
                      <a:pPr marL="0" algn="r" defTabSz="914400" rtl="0" eaLnBrk="1" fontAlgn="b" latinLnBrk="0" hangingPunct="1"/>
                      <a:r>
                        <a:rPr lang="en-CA" sz="1600" b="0" i="0" u="none" strike="noStrike" kern="1200">
                          <a:solidFill>
                            <a:srgbClr val="000000"/>
                          </a:solidFill>
                          <a:effectLst/>
                          <a:latin typeface="Calibri" panose="020F0502020204030204" pitchFamily="34" charset="0"/>
                          <a:ea typeface="+mn-ea"/>
                          <a:cs typeface="+mn-cs"/>
                        </a:rPr>
                        <a:t>23.73813</a:t>
                      </a:r>
                    </a:p>
                  </a:txBody>
                  <a:tcPr marL="6350" marR="6350" marT="6350" marB="0" anchor="b"/>
                </a:tc>
                <a:tc>
                  <a:txBody>
                    <a:bodyPr/>
                    <a:lstStyle/>
                    <a:p>
                      <a:pPr marL="0" algn="r" defTabSz="914400" rtl="0" eaLnBrk="1" fontAlgn="b" latinLnBrk="0" hangingPunct="1"/>
                      <a:r>
                        <a:rPr lang="en-CA" sz="1600" b="0" i="0" u="none" strike="noStrike" kern="1200">
                          <a:solidFill>
                            <a:srgbClr val="000000"/>
                          </a:solidFill>
                          <a:effectLst/>
                          <a:latin typeface="Calibri" panose="020F0502020204030204" pitchFamily="34" charset="0"/>
                          <a:ea typeface="+mn-ea"/>
                          <a:cs typeface="+mn-cs"/>
                        </a:rPr>
                        <a:t>14.5</a:t>
                      </a:r>
                    </a:p>
                  </a:txBody>
                  <a:tcPr marL="6350" marR="6350" marT="6350" marB="0" anchor="b"/>
                </a:tc>
                <a:tc>
                  <a:txBody>
                    <a:bodyPr/>
                    <a:lstStyle/>
                    <a:p>
                      <a:pPr marL="0" algn="r" defTabSz="914400" rtl="0" eaLnBrk="1" fontAlgn="b" latinLnBrk="0" hangingPunct="1"/>
                      <a:r>
                        <a:rPr lang="en-CA" sz="1600" b="0" i="0" u="none" strike="noStrike" kern="1200">
                          <a:solidFill>
                            <a:srgbClr val="000000"/>
                          </a:solidFill>
                          <a:effectLst/>
                          <a:latin typeface="Calibri" panose="020F0502020204030204" pitchFamily="34" charset="0"/>
                          <a:ea typeface="+mn-ea"/>
                          <a:cs typeface="+mn-cs"/>
                        </a:rPr>
                        <a:t>0.99</a:t>
                      </a:r>
                    </a:p>
                  </a:txBody>
                  <a:tcPr marL="6350" marR="6350" marT="6350" marB="0" anchor="b"/>
                </a:tc>
                <a:tc>
                  <a:txBody>
                    <a:bodyPr/>
                    <a:lstStyle/>
                    <a:p>
                      <a:pPr marL="0" algn="r" defTabSz="914400" rtl="0" eaLnBrk="1" fontAlgn="b" latinLnBrk="0" hangingPunct="1"/>
                      <a:r>
                        <a:rPr lang="en-CA" sz="1600" b="0" i="0" u="none" strike="noStrike" kern="1200">
                          <a:solidFill>
                            <a:srgbClr val="000000"/>
                          </a:solidFill>
                          <a:effectLst/>
                          <a:latin typeface="Calibri" panose="020F0502020204030204" pitchFamily="34" charset="0"/>
                          <a:ea typeface="+mn-ea"/>
                          <a:cs typeface="+mn-cs"/>
                        </a:rPr>
                        <a:t>15</a:t>
                      </a:r>
                    </a:p>
                  </a:txBody>
                  <a:tcPr marL="6350" marR="6350" marT="6350" marB="0" anchor="b"/>
                </a:tc>
                <a:tc>
                  <a:txBody>
                    <a:bodyPr/>
                    <a:lstStyle/>
                    <a:p>
                      <a:pPr marL="0" algn="r" defTabSz="914400" rtl="0" eaLnBrk="1" fontAlgn="b" latinLnBrk="0" hangingPunct="1"/>
                      <a:r>
                        <a:rPr lang="en-CA" sz="1600" b="0" i="0" u="none" strike="noStrike" kern="1200">
                          <a:solidFill>
                            <a:srgbClr val="000000"/>
                          </a:solidFill>
                          <a:effectLst/>
                          <a:latin typeface="Calibri" panose="020F0502020204030204" pitchFamily="34" charset="0"/>
                          <a:ea typeface="+mn-ea"/>
                          <a:cs typeface="+mn-cs"/>
                        </a:rPr>
                        <a:t>15</a:t>
                      </a:r>
                    </a:p>
                  </a:txBody>
                  <a:tcPr marL="6350" marR="6350" marT="6350" marB="0" anchor="b"/>
                </a:tc>
                <a:tc>
                  <a:txBody>
                    <a:bodyPr/>
                    <a:lstStyle/>
                    <a:p>
                      <a:pPr marL="0" algn="r" defTabSz="914400" rtl="0" eaLnBrk="1" fontAlgn="b" latinLnBrk="0" hangingPunct="1"/>
                      <a:r>
                        <a:rPr lang="en-CA" sz="1600" b="0" i="0" u="none" strike="noStrike" kern="1200">
                          <a:solidFill>
                            <a:srgbClr val="000000"/>
                          </a:solidFill>
                          <a:effectLst/>
                          <a:latin typeface="Calibri" panose="020F0502020204030204" pitchFamily="34" charset="0"/>
                          <a:ea typeface="+mn-ea"/>
                          <a:cs typeface="+mn-cs"/>
                        </a:rPr>
                        <a:t>20</a:t>
                      </a:r>
                    </a:p>
                  </a:txBody>
                  <a:tcPr marL="6350" marR="6350" marT="6350" marB="0" anchor="b"/>
                </a:tc>
                <a:extLst>
                  <a:ext uri="{0D108BD9-81ED-4DB2-BD59-A6C34878D82A}">
                    <a16:rowId xmlns:a16="http://schemas.microsoft.com/office/drawing/2014/main" val="1019234433"/>
                  </a:ext>
                </a:extLst>
              </a:tr>
              <a:tr h="406575">
                <a:tc>
                  <a:txBody>
                    <a:bodyPr/>
                    <a:lstStyle/>
                    <a:p>
                      <a:pPr marL="0" algn="r" defTabSz="914400" rtl="0" eaLnBrk="1" fontAlgn="b" latinLnBrk="0" hangingPunct="1"/>
                      <a:r>
                        <a:rPr lang="en-CA" sz="1600" b="0" i="0" u="none" strike="noStrike" kern="1200">
                          <a:solidFill>
                            <a:srgbClr val="000000"/>
                          </a:solidFill>
                          <a:effectLst/>
                          <a:latin typeface="Calibri" panose="020F0502020204030204" pitchFamily="34" charset="0"/>
                          <a:ea typeface="+mn-ea"/>
                          <a:cs typeface="+mn-cs"/>
                        </a:rPr>
                        <a:t>20.42542</a:t>
                      </a:r>
                    </a:p>
                  </a:txBody>
                  <a:tcPr marL="6350" marR="6350" marT="6350" marB="0" anchor="b"/>
                </a:tc>
                <a:tc>
                  <a:txBody>
                    <a:bodyPr/>
                    <a:lstStyle/>
                    <a:p>
                      <a:pPr marL="0" algn="r" defTabSz="914400" rtl="0" eaLnBrk="1" fontAlgn="b" latinLnBrk="0" hangingPunct="1"/>
                      <a:r>
                        <a:rPr lang="en-CA" sz="1600" b="0" i="0" u="none" strike="noStrike" kern="1200">
                          <a:solidFill>
                            <a:srgbClr val="000000"/>
                          </a:solidFill>
                          <a:effectLst/>
                          <a:latin typeface="Calibri" panose="020F0502020204030204" pitchFamily="34" charset="0"/>
                          <a:ea typeface="+mn-ea"/>
                          <a:cs typeface="+mn-cs"/>
                        </a:rPr>
                        <a:t>13.07</a:t>
                      </a:r>
                    </a:p>
                  </a:txBody>
                  <a:tcPr marL="6350" marR="6350" marT="6350" marB="0" anchor="b"/>
                </a:tc>
                <a:tc>
                  <a:txBody>
                    <a:bodyPr/>
                    <a:lstStyle/>
                    <a:p>
                      <a:pPr marL="0" algn="r" defTabSz="914400" rtl="0" eaLnBrk="1" fontAlgn="b" latinLnBrk="0" hangingPunct="1"/>
                      <a:r>
                        <a:rPr lang="en-CA" sz="1600" b="0" i="0" u="none" strike="noStrike" kern="1200">
                          <a:solidFill>
                            <a:srgbClr val="000000"/>
                          </a:solidFill>
                          <a:effectLst/>
                          <a:latin typeface="Calibri" panose="020F0502020204030204" pitchFamily="34" charset="0"/>
                          <a:ea typeface="+mn-ea"/>
                          <a:cs typeface="+mn-cs"/>
                        </a:rPr>
                        <a:t>0.99</a:t>
                      </a:r>
                    </a:p>
                  </a:txBody>
                  <a:tcPr marL="6350" marR="6350" marT="6350" marB="0" anchor="b"/>
                </a:tc>
                <a:tc>
                  <a:txBody>
                    <a:bodyPr/>
                    <a:lstStyle/>
                    <a:p>
                      <a:pPr marL="0" algn="r" defTabSz="914400" rtl="0" eaLnBrk="1" fontAlgn="b" latinLnBrk="0" hangingPunct="1"/>
                      <a:r>
                        <a:rPr lang="en-CA" sz="1600" b="0" i="0" u="none" strike="noStrike" kern="1200">
                          <a:solidFill>
                            <a:srgbClr val="000000"/>
                          </a:solidFill>
                          <a:effectLst/>
                          <a:latin typeface="Calibri" panose="020F0502020204030204" pitchFamily="34" charset="0"/>
                          <a:ea typeface="+mn-ea"/>
                          <a:cs typeface="+mn-cs"/>
                        </a:rPr>
                        <a:t>10</a:t>
                      </a:r>
                    </a:p>
                  </a:txBody>
                  <a:tcPr marL="6350" marR="6350" marT="6350" marB="0" anchor="b"/>
                </a:tc>
                <a:tc>
                  <a:txBody>
                    <a:bodyPr/>
                    <a:lstStyle/>
                    <a:p>
                      <a:pPr marL="0" algn="r" defTabSz="914400" rtl="0" eaLnBrk="1" fontAlgn="b" latinLnBrk="0" hangingPunct="1"/>
                      <a:r>
                        <a:rPr lang="en-CA" sz="1600" b="0" i="0" u="none" strike="noStrike" kern="1200" dirty="0">
                          <a:solidFill>
                            <a:srgbClr val="000000"/>
                          </a:solidFill>
                          <a:effectLst/>
                          <a:latin typeface="Calibri" panose="020F0502020204030204" pitchFamily="34" charset="0"/>
                          <a:ea typeface="+mn-ea"/>
                          <a:cs typeface="+mn-cs"/>
                        </a:rPr>
                        <a:t>10</a:t>
                      </a:r>
                    </a:p>
                  </a:txBody>
                  <a:tcPr marL="6350" marR="6350" marT="6350" marB="0" anchor="b"/>
                </a:tc>
                <a:tc>
                  <a:txBody>
                    <a:bodyPr/>
                    <a:lstStyle/>
                    <a:p>
                      <a:pPr marL="0" algn="r" defTabSz="914400" rtl="0" eaLnBrk="1" fontAlgn="b" latinLnBrk="0" hangingPunct="1"/>
                      <a:r>
                        <a:rPr lang="en-CA" sz="1600" b="0" i="0" u="none" strike="noStrike" kern="1200">
                          <a:solidFill>
                            <a:srgbClr val="000000"/>
                          </a:solidFill>
                          <a:effectLst/>
                          <a:latin typeface="Calibri" panose="020F0502020204030204" pitchFamily="34" charset="0"/>
                          <a:ea typeface="+mn-ea"/>
                          <a:cs typeface="+mn-cs"/>
                        </a:rPr>
                        <a:t>25</a:t>
                      </a:r>
                    </a:p>
                  </a:txBody>
                  <a:tcPr marL="6350" marR="6350" marT="6350" marB="0" anchor="b"/>
                </a:tc>
                <a:extLst>
                  <a:ext uri="{0D108BD9-81ED-4DB2-BD59-A6C34878D82A}">
                    <a16:rowId xmlns:a16="http://schemas.microsoft.com/office/drawing/2014/main" val="1211814480"/>
                  </a:ext>
                </a:extLst>
              </a:tr>
              <a:tr h="406575">
                <a:tc>
                  <a:txBody>
                    <a:bodyPr/>
                    <a:lstStyle/>
                    <a:p>
                      <a:pPr marL="0" algn="r" defTabSz="914400" rtl="0" eaLnBrk="1" fontAlgn="b" latinLnBrk="0" hangingPunct="1"/>
                      <a:r>
                        <a:rPr lang="en-CA" sz="1600" b="0" i="0" u="none" strike="noStrike" kern="1200">
                          <a:solidFill>
                            <a:srgbClr val="000000"/>
                          </a:solidFill>
                          <a:effectLst/>
                          <a:latin typeface="Calibri" panose="020F0502020204030204" pitchFamily="34" charset="0"/>
                          <a:ea typeface="+mn-ea"/>
                          <a:cs typeface="+mn-cs"/>
                        </a:rPr>
                        <a:t>24.28961</a:t>
                      </a:r>
                    </a:p>
                  </a:txBody>
                  <a:tcPr marL="6350" marR="6350" marT="6350" marB="0" anchor="b"/>
                </a:tc>
                <a:tc>
                  <a:txBody>
                    <a:bodyPr/>
                    <a:lstStyle/>
                    <a:p>
                      <a:pPr marL="0" algn="r" defTabSz="914400" rtl="0" eaLnBrk="1" fontAlgn="b" latinLnBrk="0" hangingPunct="1"/>
                      <a:r>
                        <a:rPr lang="en-CA" sz="1600" b="0" i="0" u="none" strike="noStrike" kern="1200">
                          <a:solidFill>
                            <a:srgbClr val="000000"/>
                          </a:solidFill>
                          <a:effectLst/>
                          <a:latin typeface="Calibri" panose="020F0502020204030204" pitchFamily="34" charset="0"/>
                          <a:ea typeface="+mn-ea"/>
                          <a:cs typeface="+mn-cs"/>
                        </a:rPr>
                        <a:t>14.72</a:t>
                      </a:r>
                    </a:p>
                  </a:txBody>
                  <a:tcPr marL="6350" marR="6350" marT="6350" marB="0" anchor="b"/>
                </a:tc>
                <a:tc>
                  <a:txBody>
                    <a:bodyPr/>
                    <a:lstStyle/>
                    <a:p>
                      <a:pPr marL="0" algn="r" defTabSz="914400" rtl="0" eaLnBrk="1" fontAlgn="b" latinLnBrk="0" hangingPunct="1"/>
                      <a:r>
                        <a:rPr lang="en-CA" sz="1600" b="0" i="0" u="none" strike="noStrike" kern="1200">
                          <a:solidFill>
                            <a:srgbClr val="000000"/>
                          </a:solidFill>
                          <a:effectLst/>
                          <a:latin typeface="Calibri" panose="020F0502020204030204" pitchFamily="34" charset="0"/>
                          <a:ea typeface="+mn-ea"/>
                          <a:cs typeface="+mn-cs"/>
                        </a:rPr>
                        <a:t>0.86</a:t>
                      </a:r>
                    </a:p>
                  </a:txBody>
                  <a:tcPr marL="6350" marR="6350" marT="6350" marB="0" anchor="b"/>
                </a:tc>
                <a:tc>
                  <a:txBody>
                    <a:bodyPr/>
                    <a:lstStyle/>
                    <a:p>
                      <a:pPr marL="0" algn="r" defTabSz="914400" rtl="0" eaLnBrk="1" fontAlgn="b" latinLnBrk="0" hangingPunct="1"/>
                      <a:r>
                        <a:rPr lang="en-CA" sz="1600" b="0" i="0" u="none" strike="noStrike" kern="1200">
                          <a:solidFill>
                            <a:srgbClr val="000000"/>
                          </a:solidFill>
                          <a:effectLst/>
                          <a:latin typeface="Calibri" panose="020F0502020204030204" pitchFamily="34" charset="0"/>
                          <a:ea typeface="+mn-ea"/>
                          <a:cs typeface="+mn-cs"/>
                        </a:rPr>
                        <a:t>15</a:t>
                      </a:r>
                    </a:p>
                  </a:txBody>
                  <a:tcPr marL="6350" marR="6350" marT="6350" marB="0" anchor="b"/>
                </a:tc>
                <a:tc>
                  <a:txBody>
                    <a:bodyPr/>
                    <a:lstStyle/>
                    <a:p>
                      <a:pPr marL="0" algn="r" defTabSz="914400" rtl="0" eaLnBrk="1" fontAlgn="b" latinLnBrk="0" hangingPunct="1"/>
                      <a:r>
                        <a:rPr lang="en-CA" sz="1600" b="0" i="0" u="none" strike="noStrike" kern="1200">
                          <a:solidFill>
                            <a:srgbClr val="000000"/>
                          </a:solidFill>
                          <a:effectLst/>
                          <a:latin typeface="Calibri" panose="020F0502020204030204" pitchFamily="34" charset="0"/>
                          <a:ea typeface="+mn-ea"/>
                          <a:cs typeface="+mn-cs"/>
                        </a:rPr>
                        <a:t>30</a:t>
                      </a:r>
                    </a:p>
                  </a:txBody>
                  <a:tcPr marL="6350" marR="6350" marT="6350" marB="0" anchor="b"/>
                </a:tc>
                <a:tc>
                  <a:txBody>
                    <a:bodyPr/>
                    <a:lstStyle/>
                    <a:p>
                      <a:pPr marL="0" algn="r" defTabSz="914400" rtl="0" eaLnBrk="1" fontAlgn="b" latinLnBrk="0" hangingPunct="1"/>
                      <a:r>
                        <a:rPr lang="en-CA" sz="1600" b="0" i="0" u="none" strike="noStrike" kern="1200">
                          <a:solidFill>
                            <a:srgbClr val="000000"/>
                          </a:solidFill>
                          <a:effectLst/>
                          <a:latin typeface="Calibri" panose="020F0502020204030204" pitchFamily="34" charset="0"/>
                          <a:ea typeface="+mn-ea"/>
                          <a:cs typeface="+mn-cs"/>
                        </a:rPr>
                        <a:t>25</a:t>
                      </a:r>
                    </a:p>
                  </a:txBody>
                  <a:tcPr marL="6350" marR="6350" marT="6350" marB="0" anchor="b"/>
                </a:tc>
                <a:extLst>
                  <a:ext uri="{0D108BD9-81ED-4DB2-BD59-A6C34878D82A}">
                    <a16:rowId xmlns:a16="http://schemas.microsoft.com/office/drawing/2014/main" val="140685769"/>
                  </a:ext>
                </a:extLst>
              </a:tr>
              <a:tr h="406575">
                <a:tc>
                  <a:txBody>
                    <a:bodyPr/>
                    <a:lstStyle/>
                    <a:p>
                      <a:pPr marL="0" algn="r" defTabSz="914400" rtl="0" eaLnBrk="1" fontAlgn="b" latinLnBrk="0" hangingPunct="1"/>
                      <a:r>
                        <a:rPr lang="en-CA" sz="1600" b="0" i="0" u="none" strike="noStrike" kern="1200">
                          <a:solidFill>
                            <a:srgbClr val="000000"/>
                          </a:solidFill>
                          <a:effectLst/>
                          <a:latin typeface="Calibri" panose="020F0502020204030204" pitchFamily="34" charset="0"/>
                          <a:ea typeface="+mn-ea"/>
                          <a:cs typeface="+mn-cs"/>
                        </a:rPr>
                        <a:t>24.28961</a:t>
                      </a:r>
                    </a:p>
                  </a:txBody>
                  <a:tcPr marL="6350" marR="6350" marT="6350" marB="0" anchor="b"/>
                </a:tc>
                <a:tc>
                  <a:txBody>
                    <a:bodyPr/>
                    <a:lstStyle/>
                    <a:p>
                      <a:pPr marL="0" algn="r" defTabSz="914400" rtl="0" eaLnBrk="1" fontAlgn="b" latinLnBrk="0" hangingPunct="1"/>
                      <a:r>
                        <a:rPr lang="en-CA" sz="1600" b="0" i="0" u="none" strike="noStrike" kern="1200">
                          <a:solidFill>
                            <a:srgbClr val="000000"/>
                          </a:solidFill>
                          <a:effectLst/>
                          <a:latin typeface="Calibri" panose="020F0502020204030204" pitchFamily="34" charset="0"/>
                          <a:ea typeface="+mn-ea"/>
                          <a:cs typeface="+mn-cs"/>
                        </a:rPr>
                        <a:t>14.72</a:t>
                      </a:r>
                    </a:p>
                  </a:txBody>
                  <a:tcPr marL="6350" marR="6350" marT="6350" marB="0" anchor="b"/>
                </a:tc>
                <a:tc>
                  <a:txBody>
                    <a:bodyPr/>
                    <a:lstStyle/>
                    <a:p>
                      <a:pPr marL="0" algn="r" defTabSz="914400" rtl="0" eaLnBrk="1" fontAlgn="b" latinLnBrk="0" hangingPunct="1"/>
                      <a:r>
                        <a:rPr lang="en-CA" sz="1600" b="0" i="0" u="none" strike="noStrike" kern="1200">
                          <a:solidFill>
                            <a:srgbClr val="000000"/>
                          </a:solidFill>
                          <a:effectLst/>
                          <a:latin typeface="Calibri" panose="020F0502020204030204" pitchFamily="34" charset="0"/>
                          <a:ea typeface="+mn-ea"/>
                          <a:cs typeface="+mn-cs"/>
                        </a:rPr>
                        <a:t>0.86</a:t>
                      </a:r>
                    </a:p>
                  </a:txBody>
                  <a:tcPr marL="6350" marR="6350" marT="6350" marB="0" anchor="b"/>
                </a:tc>
                <a:tc>
                  <a:txBody>
                    <a:bodyPr/>
                    <a:lstStyle/>
                    <a:p>
                      <a:pPr marL="0" algn="r" defTabSz="914400" rtl="0" eaLnBrk="1" fontAlgn="b" latinLnBrk="0" hangingPunct="1"/>
                      <a:r>
                        <a:rPr lang="en-CA" sz="1600" b="0" i="0" u="none" strike="noStrike" kern="1200">
                          <a:solidFill>
                            <a:srgbClr val="000000"/>
                          </a:solidFill>
                          <a:effectLst/>
                          <a:latin typeface="Calibri" panose="020F0502020204030204" pitchFamily="34" charset="0"/>
                          <a:ea typeface="+mn-ea"/>
                          <a:cs typeface="+mn-cs"/>
                        </a:rPr>
                        <a:t>30</a:t>
                      </a:r>
                    </a:p>
                  </a:txBody>
                  <a:tcPr marL="6350" marR="6350" marT="6350" marB="0" anchor="b"/>
                </a:tc>
                <a:tc>
                  <a:txBody>
                    <a:bodyPr/>
                    <a:lstStyle/>
                    <a:p>
                      <a:pPr marL="0" algn="r" defTabSz="914400" rtl="0" eaLnBrk="1" fontAlgn="b" latinLnBrk="0" hangingPunct="1"/>
                      <a:r>
                        <a:rPr lang="en-CA" sz="1600" b="0" i="0" u="none" strike="noStrike" kern="1200">
                          <a:solidFill>
                            <a:srgbClr val="000000"/>
                          </a:solidFill>
                          <a:effectLst/>
                          <a:latin typeface="Calibri" panose="020F0502020204030204" pitchFamily="34" charset="0"/>
                          <a:ea typeface="+mn-ea"/>
                          <a:cs typeface="+mn-cs"/>
                        </a:rPr>
                        <a:t>15</a:t>
                      </a:r>
                    </a:p>
                  </a:txBody>
                  <a:tcPr marL="6350" marR="6350" marT="6350" marB="0" anchor="b"/>
                </a:tc>
                <a:tc>
                  <a:txBody>
                    <a:bodyPr/>
                    <a:lstStyle/>
                    <a:p>
                      <a:pPr marL="0" algn="r" defTabSz="914400" rtl="0" eaLnBrk="1" fontAlgn="b" latinLnBrk="0" hangingPunct="1"/>
                      <a:r>
                        <a:rPr lang="en-CA" sz="1600" b="0" i="0" u="none" strike="noStrike" kern="1200" dirty="0">
                          <a:solidFill>
                            <a:srgbClr val="000000"/>
                          </a:solidFill>
                          <a:effectLst/>
                          <a:latin typeface="Calibri" panose="020F0502020204030204" pitchFamily="34" charset="0"/>
                          <a:ea typeface="+mn-ea"/>
                          <a:cs typeface="+mn-cs"/>
                        </a:rPr>
                        <a:t>25</a:t>
                      </a:r>
                    </a:p>
                  </a:txBody>
                  <a:tcPr marL="6350" marR="6350" marT="6350" marB="0" anchor="b"/>
                </a:tc>
                <a:extLst>
                  <a:ext uri="{0D108BD9-81ED-4DB2-BD59-A6C34878D82A}">
                    <a16:rowId xmlns:a16="http://schemas.microsoft.com/office/drawing/2014/main" val="227228057"/>
                  </a:ext>
                </a:extLst>
              </a:tr>
              <a:tr h="406575">
                <a:tc>
                  <a:txBody>
                    <a:bodyPr/>
                    <a:lstStyle/>
                    <a:p>
                      <a:pPr marL="0" algn="r" defTabSz="914400" rtl="0" eaLnBrk="1" fontAlgn="b" latinLnBrk="0" hangingPunct="1"/>
                      <a:r>
                        <a:rPr lang="en-CA" sz="1600" b="0" i="0" u="none" strike="noStrike" kern="1200">
                          <a:solidFill>
                            <a:srgbClr val="000000"/>
                          </a:solidFill>
                          <a:effectLst/>
                          <a:latin typeface="Calibri" panose="020F0502020204030204" pitchFamily="34" charset="0"/>
                          <a:ea typeface="+mn-ea"/>
                          <a:cs typeface="+mn-cs"/>
                        </a:rPr>
                        <a:t>21.46603</a:t>
                      </a:r>
                    </a:p>
                  </a:txBody>
                  <a:tcPr marL="6350" marR="6350" marT="6350" marB="0" anchor="b"/>
                </a:tc>
                <a:tc>
                  <a:txBody>
                    <a:bodyPr/>
                    <a:lstStyle/>
                    <a:p>
                      <a:pPr marL="0" algn="r" defTabSz="914400" rtl="0" eaLnBrk="1" fontAlgn="b" latinLnBrk="0" hangingPunct="1"/>
                      <a:r>
                        <a:rPr lang="en-CA" sz="1600" b="0" i="0" u="none" strike="noStrike" kern="1200">
                          <a:solidFill>
                            <a:srgbClr val="000000"/>
                          </a:solidFill>
                          <a:effectLst/>
                          <a:latin typeface="Calibri" panose="020F0502020204030204" pitchFamily="34" charset="0"/>
                          <a:ea typeface="+mn-ea"/>
                          <a:cs typeface="+mn-cs"/>
                        </a:rPr>
                        <a:t>13.53</a:t>
                      </a:r>
                    </a:p>
                  </a:txBody>
                  <a:tcPr marL="6350" marR="6350" marT="6350" marB="0" anchor="b"/>
                </a:tc>
                <a:tc>
                  <a:txBody>
                    <a:bodyPr/>
                    <a:lstStyle/>
                    <a:p>
                      <a:pPr marL="0" algn="r" defTabSz="914400" rtl="0" eaLnBrk="1" fontAlgn="b" latinLnBrk="0" hangingPunct="1"/>
                      <a:r>
                        <a:rPr lang="en-CA" sz="1600" b="0" i="0" u="none" strike="noStrike" kern="1200">
                          <a:solidFill>
                            <a:srgbClr val="000000"/>
                          </a:solidFill>
                          <a:effectLst/>
                          <a:latin typeface="Calibri" panose="020F0502020204030204" pitchFamily="34" charset="0"/>
                          <a:ea typeface="+mn-ea"/>
                          <a:cs typeface="+mn-cs"/>
                        </a:rPr>
                        <a:t>0.83</a:t>
                      </a:r>
                    </a:p>
                  </a:txBody>
                  <a:tcPr marL="6350" marR="6350" marT="6350" marB="0" anchor="b"/>
                </a:tc>
                <a:tc>
                  <a:txBody>
                    <a:bodyPr/>
                    <a:lstStyle/>
                    <a:p>
                      <a:pPr marL="0" algn="r" defTabSz="914400" rtl="0" eaLnBrk="1" fontAlgn="b" latinLnBrk="0" hangingPunct="1"/>
                      <a:r>
                        <a:rPr lang="en-CA" sz="1600" b="0" i="0" u="none" strike="noStrike" kern="1200">
                          <a:solidFill>
                            <a:srgbClr val="000000"/>
                          </a:solidFill>
                          <a:effectLst/>
                          <a:latin typeface="Calibri" panose="020F0502020204030204" pitchFamily="34" charset="0"/>
                          <a:ea typeface="+mn-ea"/>
                          <a:cs typeface="+mn-cs"/>
                        </a:rPr>
                        <a:t>10</a:t>
                      </a:r>
                    </a:p>
                  </a:txBody>
                  <a:tcPr marL="6350" marR="6350" marT="6350" marB="0" anchor="b"/>
                </a:tc>
                <a:tc>
                  <a:txBody>
                    <a:bodyPr/>
                    <a:lstStyle/>
                    <a:p>
                      <a:pPr marL="0" algn="r" defTabSz="914400" rtl="0" eaLnBrk="1" fontAlgn="b" latinLnBrk="0" hangingPunct="1"/>
                      <a:r>
                        <a:rPr lang="en-CA" sz="1600" b="0" i="0" u="none" strike="noStrike" kern="1200">
                          <a:solidFill>
                            <a:srgbClr val="000000"/>
                          </a:solidFill>
                          <a:effectLst/>
                          <a:latin typeface="Calibri" panose="020F0502020204030204" pitchFamily="34" charset="0"/>
                          <a:ea typeface="+mn-ea"/>
                          <a:cs typeface="+mn-cs"/>
                        </a:rPr>
                        <a:t>30</a:t>
                      </a:r>
                    </a:p>
                  </a:txBody>
                  <a:tcPr marL="6350" marR="6350" marT="6350" marB="0" anchor="b"/>
                </a:tc>
                <a:tc>
                  <a:txBody>
                    <a:bodyPr/>
                    <a:lstStyle/>
                    <a:p>
                      <a:pPr marL="0" algn="r" defTabSz="914400" rtl="0" eaLnBrk="1" fontAlgn="b" latinLnBrk="0" hangingPunct="1"/>
                      <a:r>
                        <a:rPr lang="en-CA" sz="1600" b="0" i="0" u="none" strike="noStrike" kern="1200" dirty="0">
                          <a:solidFill>
                            <a:srgbClr val="000000"/>
                          </a:solidFill>
                          <a:effectLst/>
                          <a:latin typeface="Calibri" panose="020F0502020204030204" pitchFamily="34" charset="0"/>
                          <a:ea typeface="+mn-ea"/>
                          <a:cs typeface="+mn-cs"/>
                        </a:rPr>
                        <a:t>5</a:t>
                      </a:r>
                    </a:p>
                  </a:txBody>
                  <a:tcPr marL="6350" marR="6350" marT="6350" marB="0" anchor="b"/>
                </a:tc>
                <a:extLst>
                  <a:ext uri="{0D108BD9-81ED-4DB2-BD59-A6C34878D82A}">
                    <a16:rowId xmlns:a16="http://schemas.microsoft.com/office/drawing/2014/main" val="1138308193"/>
                  </a:ext>
                </a:extLst>
              </a:tr>
            </a:tbl>
          </a:graphicData>
        </a:graphic>
      </p:graphicFrame>
      <p:sp>
        <p:nvSpPr>
          <p:cNvPr id="6" name="TextBox 3">
            <a:extLst>
              <a:ext uri="{FF2B5EF4-FFF2-40B4-BE49-F238E27FC236}">
                <a16:creationId xmlns:a16="http://schemas.microsoft.com/office/drawing/2014/main" id="{FBD18B10-6A4F-4C37-BE63-53D05B53C096}"/>
              </a:ext>
            </a:extLst>
          </p:cNvPr>
          <p:cNvSpPr txBox="1">
            <a:spLocks noChangeArrowheads="1"/>
          </p:cNvSpPr>
          <p:nvPr/>
        </p:nvSpPr>
        <p:spPr bwMode="auto">
          <a:xfrm>
            <a:off x="280887" y="1241509"/>
            <a:ext cx="10125175" cy="284950"/>
          </a:xfrm>
          <a:prstGeom prst="rect">
            <a:avLst/>
          </a:prstGeom>
          <a:solidFill>
            <a:schemeClr val="bg1"/>
          </a:solidFill>
          <a:ln>
            <a:noFill/>
          </a:ln>
          <a:effectLst>
            <a:outerShdw dist="25400" dir="5400000" algn="tl" rotWithShape="0">
              <a:srgbClr val="408B70"/>
            </a:outerShdw>
          </a:effectLst>
          <a:extLs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27432" numCol="1" anchor="b" anchorCtr="0" compatLnSpc="1">
            <a:prstTxWarp prst="textNoShape">
              <a:avLst/>
            </a:prstTxWarp>
            <a:spAutoFit/>
          </a:bodyPr>
          <a:lstStyle>
            <a:defPPr>
              <a:defRPr lang="en-US"/>
            </a:defPPr>
            <a:lvl1pPr marL="342900" indent="-342900" defTabSz="1019175" eaLnBrk="0" hangingPunct="0">
              <a:lnSpc>
                <a:spcPct val="110000"/>
              </a:lnSpc>
              <a:spcBef>
                <a:spcPct val="30000"/>
              </a:spcBef>
              <a:buClr>
                <a:srgbClr val="336699"/>
              </a:buClr>
              <a:buFont typeface="Wingdings 3" pitchFamily="18" charset="2"/>
              <a:defRPr sz="1300" b="1" kern="0">
                <a:solidFill>
                  <a:srgbClr val="234035"/>
                </a:solidFill>
                <a:latin typeface="+mj-lt"/>
                <a:cs typeface="Calibri" pitchFamily="34" charset="0"/>
              </a:defRPr>
            </a:lvl1pPr>
            <a:lvl2pPr marL="228600" indent="-228600" defTabSz="1019175" eaLnBrk="0" hangingPunct="0">
              <a:lnSpc>
                <a:spcPct val="110000"/>
              </a:lnSpc>
              <a:spcBef>
                <a:spcPct val="30000"/>
              </a:spcBef>
              <a:buClr>
                <a:srgbClr val="BA1714"/>
              </a:buClr>
              <a:buSzPct val="80000"/>
              <a:buFont typeface="Wingdings" pitchFamily="2" charset="2"/>
              <a:buChar char="n"/>
              <a:defRPr sz="1400">
                <a:latin typeface="+mj-lt"/>
                <a:cs typeface="Calibri" pitchFamily="34" charset="0"/>
              </a:defRPr>
            </a:lvl2pPr>
            <a:lvl3pPr marL="457200" indent="-171450" defTabSz="1019175" eaLnBrk="0" hangingPunct="0">
              <a:lnSpc>
                <a:spcPct val="110000"/>
              </a:lnSpc>
              <a:spcBef>
                <a:spcPct val="30000"/>
              </a:spcBef>
              <a:buClr>
                <a:schemeClr val="bg2"/>
              </a:buClr>
              <a:buFont typeface="Arial" pitchFamily="34" charset="0"/>
              <a:buChar char="–"/>
              <a:defRPr sz="1400">
                <a:latin typeface="+mj-lt"/>
                <a:cs typeface="Calibri" pitchFamily="34" charset="0"/>
              </a:defRPr>
            </a:lvl3pPr>
            <a:lvl4pPr marL="741363" indent="-160338" defTabSz="1019175" eaLnBrk="0" hangingPunct="0">
              <a:lnSpc>
                <a:spcPct val="110000"/>
              </a:lnSpc>
              <a:spcBef>
                <a:spcPct val="30000"/>
              </a:spcBef>
              <a:buClr>
                <a:schemeClr val="bg2"/>
              </a:buClr>
              <a:buFont typeface="Arial" pitchFamily="34" charset="0"/>
              <a:buChar char="–"/>
              <a:defRPr sz="1400">
                <a:latin typeface="+mj-lt"/>
                <a:cs typeface="Calibri" pitchFamily="34" charset="0"/>
              </a:defRPr>
            </a:lvl4pPr>
            <a:lvl5pPr marL="2292350" indent="-254000" defTabSz="1019175" eaLnBrk="0" hangingPunct="0">
              <a:spcBef>
                <a:spcPct val="20000"/>
              </a:spcBef>
              <a:buChar char="»"/>
              <a:defRPr sz="1600">
                <a:latin typeface="+mn-lt"/>
                <a:cs typeface="+mn-cs"/>
              </a:defRPr>
            </a:lvl5pPr>
            <a:lvl6pPr marL="2749550" indent="-254000" defTabSz="1019175" fontAlgn="base">
              <a:spcBef>
                <a:spcPct val="20000"/>
              </a:spcBef>
              <a:spcAft>
                <a:spcPct val="0"/>
              </a:spcAft>
              <a:buChar char="»"/>
              <a:defRPr sz="1600">
                <a:latin typeface="+mn-lt"/>
                <a:cs typeface="+mn-cs"/>
              </a:defRPr>
            </a:lvl6pPr>
            <a:lvl7pPr marL="3206750" indent="-254000" defTabSz="1019175" fontAlgn="base">
              <a:spcBef>
                <a:spcPct val="20000"/>
              </a:spcBef>
              <a:spcAft>
                <a:spcPct val="0"/>
              </a:spcAft>
              <a:buChar char="»"/>
              <a:defRPr sz="1600">
                <a:latin typeface="+mn-lt"/>
                <a:cs typeface="+mn-cs"/>
              </a:defRPr>
            </a:lvl7pPr>
            <a:lvl8pPr marL="3663950" indent="-254000" defTabSz="1019175" fontAlgn="base">
              <a:spcBef>
                <a:spcPct val="20000"/>
              </a:spcBef>
              <a:spcAft>
                <a:spcPct val="0"/>
              </a:spcAft>
              <a:buChar char="»"/>
              <a:defRPr sz="1600">
                <a:latin typeface="+mn-lt"/>
                <a:cs typeface="+mn-cs"/>
              </a:defRPr>
            </a:lvl8pPr>
            <a:lvl9pPr marL="4121150" indent="-254000" defTabSz="1019175" fontAlgn="base">
              <a:spcBef>
                <a:spcPct val="20000"/>
              </a:spcBef>
              <a:spcAft>
                <a:spcPct val="0"/>
              </a:spcAft>
              <a:buChar char="»"/>
              <a:defRPr sz="1600">
                <a:latin typeface="+mn-lt"/>
                <a:cs typeface="+mn-cs"/>
              </a:defRPr>
            </a:lvl9pPr>
          </a:lstStyle>
          <a:p>
            <a:r>
              <a:rPr lang="en-CA" sz="1600" dirty="0">
                <a:solidFill>
                  <a:schemeClr val="tx1"/>
                </a:solidFill>
                <a:latin typeface="Calibri" panose="020F0502020204030204" pitchFamily="34" charset="0"/>
              </a:rPr>
              <a:t>Top 10 Sharpe Ratio Combinations from Training Data</a:t>
            </a:r>
          </a:p>
        </p:txBody>
      </p:sp>
    </p:spTree>
    <p:extLst>
      <p:ext uri="{BB962C8B-B14F-4D97-AF65-F5344CB8AC3E}">
        <p14:creationId xmlns:p14="http://schemas.microsoft.com/office/powerpoint/2010/main" val="3134724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F0524-3FB6-4008-8EF1-A374F2C8FA66}"/>
              </a:ext>
            </a:extLst>
          </p:cNvPr>
          <p:cNvSpPr>
            <a:spLocks noGrp="1"/>
          </p:cNvSpPr>
          <p:nvPr>
            <p:ph type="title"/>
          </p:nvPr>
        </p:nvSpPr>
        <p:spPr/>
        <p:txBody>
          <a:bodyPr/>
          <a:lstStyle/>
          <a:p>
            <a:r>
              <a:rPr lang="en-US" dirty="0"/>
              <a:t>Results – Random Forest Classification Prediction</a:t>
            </a:r>
          </a:p>
        </p:txBody>
      </p:sp>
      <p:sp>
        <p:nvSpPr>
          <p:cNvPr id="3" name="Slide Number Placeholder 2">
            <a:extLst>
              <a:ext uri="{FF2B5EF4-FFF2-40B4-BE49-F238E27FC236}">
                <a16:creationId xmlns:a16="http://schemas.microsoft.com/office/drawing/2014/main" id="{AD43CAD1-67B5-4655-A645-41D2FFD995B4}"/>
              </a:ext>
            </a:extLst>
          </p:cNvPr>
          <p:cNvSpPr>
            <a:spLocks noGrp="1"/>
          </p:cNvSpPr>
          <p:nvPr>
            <p:ph type="sldNum" sz="quarter" idx="12"/>
          </p:nvPr>
        </p:nvSpPr>
        <p:spPr/>
        <p:txBody>
          <a:bodyPr/>
          <a:lstStyle/>
          <a:p>
            <a:fld id="{D2C46B30-1E6E-4EFB-A798-3E7E3624535A}" type="slidenum">
              <a:rPr lang="en-US" smtClean="0"/>
              <a:t>48</a:t>
            </a:fld>
            <a:endParaRPr lang="en-US" dirty="0"/>
          </a:p>
        </p:txBody>
      </p:sp>
      <p:graphicFrame>
        <p:nvGraphicFramePr>
          <p:cNvPr id="10" name="Table 9">
            <a:extLst>
              <a:ext uri="{FF2B5EF4-FFF2-40B4-BE49-F238E27FC236}">
                <a16:creationId xmlns:a16="http://schemas.microsoft.com/office/drawing/2014/main" id="{B47E5966-1302-4747-8411-5E5809A66A76}"/>
              </a:ext>
            </a:extLst>
          </p:cNvPr>
          <p:cNvGraphicFramePr>
            <a:graphicFrameLocks noGrp="1"/>
          </p:cNvGraphicFramePr>
          <p:nvPr>
            <p:extLst>
              <p:ext uri="{D42A27DB-BD31-4B8C-83A1-F6EECF244321}">
                <p14:modId xmlns:p14="http://schemas.microsoft.com/office/powerpoint/2010/main" val="4033466427"/>
              </p:ext>
            </p:extLst>
          </p:nvPr>
        </p:nvGraphicFramePr>
        <p:xfrm>
          <a:off x="5857623" y="1909376"/>
          <a:ext cx="4548441" cy="2433320"/>
        </p:xfrm>
        <a:graphic>
          <a:graphicData uri="http://schemas.openxmlformats.org/drawingml/2006/table">
            <a:tbl>
              <a:tblPr firstRow="1" bandRow="1">
                <a:tableStyleId>{5C22544A-7EE6-4342-B048-85BDC9FD1C3A}</a:tableStyleId>
              </a:tblPr>
              <a:tblGrid>
                <a:gridCol w="1516147">
                  <a:extLst>
                    <a:ext uri="{9D8B030D-6E8A-4147-A177-3AD203B41FA5}">
                      <a16:colId xmlns:a16="http://schemas.microsoft.com/office/drawing/2014/main" val="3696369518"/>
                    </a:ext>
                  </a:extLst>
                </a:gridCol>
                <a:gridCol w="1233020">
                  <a:extLst>
                    <a:ext uri="{9D8B030D-6E8A-4147-A177-3AD203B41FA5}">
                      <a16:colId xmlns:a16="http://schemas.microsoft.com/office/drawing/2014/main" val="2323926974"/>
                    </a:ext>
                  </a:extLst>
                </a:gridCol>
                <a:gridCol w="1799274">
                  <a:extLst>
                    <a:ext uri="{9D8B030D-6E8A-4147-A177-3AD203B41FA5}">
                      <a16:colId xmlns:a16="http://schemas.microsoft.com/office/drawing/2014/main" val="4163092881"/>
                    </a:ext>
                  </a:extLst>
                </a:gridCol>
              </a:tblGrid>
              <a:tr h="370840">
                <a:tc>
                  <a:txBody>
                    <a:bodyPr/>
                    <a:lstStyle/>
                    <a:p>
                      <a:r>
                        <a:rPr lang="en-CA" sz="1600" dirty="0">
                          <a:latin typeface="Calibri" panose="020F0502020204030204" pitchFamily="34" charset="0"/>
                          <a:cs typeface="Calibri" panose="020F0502020204030204" pitchFamily="34" charset="0"/>
                        </a:rPr>
                        <a:t>Parameter</a:t>
                      </a:r>
                    </a:p>
                  </a:txBody>
                  <a:tcPr>
                    <a:solidFill>
                      <a:schemeClr val="accent1">
                        <a:lumMod val="50000"/>
                      </a:schemeClr>
                    </a:solidFill>
                  </a:tcPr>
                </a:tc>
                <a:tc>
                  <a:txBody>
                    <a:bodyPr/>
                    <a:lstStyle/>
                    <a:p>
                      <a:r>
                        <a:rPr lang="en-CA" sz="1600" dirty="0">
                          <a:latin typeface="Calibri" panose="020F0502020204030204" pitchFamily="34" charset="0"/>
                          <a:cs typeface="Calibri" panose="020F0502020204030204" pitchFamily="34" charset="0"/>
                        </a:rPr>
                        <a:t>Result</a:t>
                      </a:r>
                    </a:p>
                  </a:txBody>
                  <a:tcPr>
                    <a:solidFill>
                      <a:schemeClr val="accent1">
                        <a:lumMod val="5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600" dirty="0">
                          <a:latin typeface="Calibri" panose="020F0502020204030204" pitchFamily="34" charset="0"/>
                          <a:cs typeface="Calibri" panose="020F0502020204030204" pitchFamily="34" charset="0"/>
                        </a:rPr>
                        <a:t>Baseline – Results</a:t>
                      </a:r>
                    </a:p>
                  </a:txBody>
                  <a:tcPr>
                    <a:solidFill>
                      <a:schemeClr val="accent1">
                        <a:lumMod val="50000"/>
                      </a:schemeClr>
                    </a:solidFill>
                  </a:tcPr>
                </a:tc>
                <a:extLst>
                  <a:ext uri="{0D108BD9-81ED-4DB2-BD59-A6C34878D82A}">
                    <a16:rowId xmlns:a16="http://schemas.microsoft.com/office/drawing/2014/main" val="1104181831"/>
                  </a:ext>
                </a:extLst>
              </a:tr>
              <a:tr h="370840">
                <a:tc>
                  <a:txBody>
                    <a:bodyPr/>
                    <a:lstStyle/>
                    <a:p>
                      <a:r>
                        <a:rPr lang="en-CA" sz="1600" dirty="0" err="1">
                          <a:latin typeface="Calibri" panose="020F0502020204030204" pitchFamily="34" charset="0"/>
                          <a:cs typeface="Calibri" panose="020F0502020204030204" pitchFamily="34" charset="0"/>
                        </a:rPr>
                        <a:t>TotaAnnReturn</a:t>
                      </a:r>
                      <a:endParaRPr lang="en-CA" sz="1600" dirty="0">
                        <a:latin typeface="Calibri" panose="020F0502020204030204" pitchFamily="34" charset="0"/>
                        <a:cs typeface="Calibri" panose="020F0502020204030204" pitchFamily="34" charset="0"/>
                      </a:endParaRPr>
                    </a:p>
                  </a:txBody>
                  <a:tcPr/>
                </a:tc>
                <a:tc>
                  <a:txBody>
                    <a:bodyPr/>
                    <a:lstStyle/>
                    <a:p>
                      <a:r>
                        <a:rPr lang="en-CA" sz="1600" dirty="0">
                          <a:highlight>
                            <a:srgbClr val="FF0000"/>
                          </a:highlight>
                          <a:latin typeface="Calibri" panose="020F0502020204030204" pitchFamily="34" charset="0"/>
                          <a:cs typeface="Calibri" panose="020F0502020204030204" pitchFamily="34" charset="0"/>
                        </a:rPr>
                        <a:t>32.64</a:t>
                      </a:r>
                    </a:p>
                  </a:txBody>
                  <a:tcPr/>
                </a:tc>
                <a:tc>
                  <a:txBody>
                    <a:bodyPr/>
                    <a:lstStyle/>
                    <a:p>
                      <a:r>
                        <a:rPr lang="en-CA" sz="1600" dirty="0">
                          <a:latin typeface="Calibri" panose="020F0502020204030204" pitchFamily="34" charset="0"/>
                          <a:cs typeface="Calibri" panose="020F0502020204030204" pitchFamily="34" charset="0"/>
                        </a:rPr>
                        <a:t>52.80</a:t>
                      </a:r>
                    </a:p>
                  </a:txBody>
                  <a:tcPr/>
                </a:tc>
                <a:extLst>
                  <a:ext uri="{0D108BD9-81ED-4DB2-BD59-A6C34878D82A}">
                    <a16:rowId xmlns:a16="http://schemas.microsoft.com/office/drawing/2014/main" val="1215669066"/>
                  </a:ext>
                </a:extLst>
              </a:tr>
              <a:tr h="370840">
                <a:tc>
                  <a:txBody>
                    <a:bodyPr/>
                    <a:lstStyle/>
                    <a:p>
                      <a:r>
                        <a:rPr lang="en-CA" sz="1600" dirty="0">
                          <a:latin typeface="Calibri" panose="020F0502020204030204" pitchFamily="34" charset="0"/>
                          <a:cs typeface="Calibri" panose="020F0502020204030204" pitchFamily="34" charset="0"/>
                        </a:rPr>
                        <a:t>CAGR</a:t>
                      </a:r>
                    </a:p>
                  </a:txBody>
                  <a:tcPr/>
                </a:tc>
                <a:tc>
                  <a:txBody>
                    <a:bodyPr/>
                    <a:lstStyle/>
                    <a:p>
                      <a:r>
                        <a:rPr lang="en-CA" sz="1600" dirty="0">
                          <a:highlight>
                            <a:srgbClr val="FF0000"/>
                          </a:highlight>
                          <a:latin typeface="Calibri" panose="020F0502020204030204" pitchFamily="34" charset="0"/>
                          <a:cs typeface="Calibri" panose="020F0502020204030204" pitchFamily="34" charset="0"/>
                        </a:rPr>
                        <a:t>17.86</a:t>
                      </a:r>
                    </a:p>
                  </a:txBody>
                  <a:tcPr/>
                </a:tc>
                <a:tc>
                  <a:txBody>
                    <a:bodyPr/>
                    <a:lstStyle/>
                    <a:p>
                      <a:r>
                        <a:rPr lang="en-CA" sz="1600" dirty="0">
                          <a:latin typeface="Calibri" panose="020F0502020204030204" pitchFamily="34" charset="0"/>
                          <a:cs typeface="Calibri" panose="020F0502020204030204" pitchFamily="34" charset="0"/>
                        </a:rPr>
                        <a:t>23.80</a:t>
                      </a:r>
                    </a:p>
                  </a:txBody>
                  <a:tcPr/>
                </a:tc>
                <a:extLst>
                  <a:ext uri="{0D108BD9-81ED-4DB2-BD59-A6C34878D82A}">
                    <a16:rowId xmlns:a16="http://schemas.microsoft.com/office/drawing/2014/main" val="3705582384"/>
                  </a:ext>
                </a:extLst>
              </a:tr>
              <a:tr h="370840">
                <a:tc>
                  <a:txBody>
                    <a:bodyPr/>
                    <a:lstStyle/>
                    <a:p>
                      <a:r>
                        <a:rPr lang="en-CA" sz="1600" dirty="0">
                          <a:latin typeface="Calibri" panose="020F0502020204030204" pitchFamily="34" charset="0"/>
                          <a:cs typeface="Calibri" panose="020F0502020204030204" pitchFamily="34" charset="0"/>
                        </a:rPr>
                        <a:t>Sharpe Ratio</a:t>
                      </a:r>
                    </a:p>
                  </a:txBody>
                  <a:tcPr/>
                </a:tc>
                <a:tc>
                  <a:txBody>
                    <a:bodyPr/>
                    <a:lstStyle/>
                    <a:p>
                      <a:r>
                        <a:rPr lang="en-CA" sz="1600" dirty="0">
                          <a:highlight>
                            <a:srgbClr val="FF0000"/>
                          </a:highlight>
                          <a:latin typeface="Calibri" panose="020F0502020204030204" pitchFamily="34" charset="0"/>
                          <a:cs typeface="Calibri" panose="020F0502020204030204" pitchFamily="34" charset="0"/>
                        </a:rPr>
                        <a:t>0.76</a:t>
                      </a:r>
                    </a:p>
                  </a:txBody>
                  <a:tcPr/>
                </a:tc>
                <a:tc>
                  <a:txBody>
                    <a:bodyPr/>
                    <a:lstStyle/>
                    <a:p>
                      <a:r>
                        <a:rPr lang="en-CA" sz="1600" dirty="0">
                          <a:latin typeface="Calibri" panose="020F0502020204030204" pitchFamily="34" charset="0"/>
                          <a:cs typeface="Calibri" panose="020F0502020204030204" pitchFamily="34" charset="0"/>
                        </a:rPr>
                        <a:t>1.19</a:t>
                      </a:r>
                    </a:p>
                  </a:txBody>
                  <a:tcPr/>
                </a:tc>
                <a:extLst>
                  <a:ext uri="{0D108BD9-81ED-4DB2-BD59-A6C34878D82A}">
                    <a16:rowId xmlns:a16="http://schemas.microsoft.com/office/drawing/2014/main" val="3830085207"/>
                  </a:ext>
                </a:extLst>
              </a:tr>
              <a:tr h="370840">
                <a:tc>
                  <a:txBody>
                    <a:bodyPr/>
                    <a:lstStyle/>
                    <a:p>
                      <a:r>
                        <a:rPr lang="en-CA" sz="1600" dirty="0">
                          <a:latin typeface="Calibri" panose="020F0502020204030204" pitchFamily="34" charset="0"/>
                          <a:cs typeface="Calibri" panose="020F0502020204030204" pitchFamily="34" charset="0"/>
                        </a:rPr>
                        <a:t>Standard Deviation</a:t>
                      </a:r>
                    </a:p>
                  </a:txBody>
                  <a:tcPr/>
                </a:tc>
                <a:tc>
                  <a:txBody>
                    <a:bodyPr/>
                    <a:lstStyle/>
                    <a:p>
                      <a:r>
                        <a:rPr lang="en-CA" sz="1600" dirty="0">
                          <a:highlight>
                            <a:srgbClr val="FF0000"/>
                          </a:highlight>
                          <a:latin typeface="Calibri" panose="020F0502020204030204" pitchFamily="34" charset="0"/>
                          <a:cs typeface="Calibri" panose="020F0502020204030204" pitchFamily="34" charset="0"/>
                        </a:rPr>
                        <a:t>29.03</a:t>
                      </a:r>
                    </a:p>
                  </a:txBody>
                  <a:tcPr/>
                </a:tc>
                <a:tc>
                  <a:txBody>
                    <a:bodyPr/>
                    <a:lstStyle/>
                    <a:p>
                      <a:r>
                        <a:rPr lang="en-CA" sz="1600" dirty="0">
                          <a:latin typeface="Calibri" panose="020F0502020204030204" pitchFamily="34" charset="0"/>
                          <a:cs typeface="Calibri" panose="020F0502020204030204" pitchFamily="34" charset="0"/>
                        </a:rPr>
                        <a:t>21.37</a:t>
                      </a:r>
                    </a:p>
                  </a:txBody>
                  <a:tcPr/>
                </a:tc>
                <a:extLst>
                  <a:ext uri="{0D108BD9-81ED-4DB2-BD59-A6C34878D82A}">
                    <a16:rowId xmlns:a16="http://schemas.microsoft.com/office/drawing/2014/main" val="3460207914"/>
                  </a:ext>
                </a:extLst>
              </a:tr>
              <a:tr h="370840">
                <a:tc>
                  <a:txBody>
                    <a:bodyPr/>
                    <a:lstStyle/>
                    <a:p>
                      <a:endParaRPr lang="en-CA" sz="1600" dirty="0">
                        <a:latin typeface="Calibri" panose="020F0502020204030204" pitchFamily="34" charset="0"/>
                        <a:cs typeface="Calibri" panose="020F0502020204030204" pitchFamily="34" charset="0"/>
                      </a:endParaRPr>
                    </a:p>
                  </a:txBody>
                  <a:tcPr/>
                </a:tc>
                <a:tc>
                  <a:txBody>
                    <a:bodyPr/>
                    <a:lstStyle/>
                    <a:p>
                      <a:endParaRPr lang="en-CA" sz="1600" dirty="0">
                        <a:latin typeface="Calibri" panose="020F0502020204030204" pitchFamily="34" charset="0"/>
                        <a:cs typeface="Calibri" panose="020F0502020204030204" pitchFamily="34" charset="0"/>
                      </a:endParaRPr>
                    </a:p>
                  </a:txBody>
                  <a:tcPr/>
                </a:tc>
                <a:tc>
                  <a:txBody>
                    <a:bodyPr/>
                    <a:lstStyle/>
                    <a:p>
                      <a:endParaRPr lang="en-CA" sz="1600"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2013944956"/>
                  </a:ext>
                </a:extLst>
              </a:tr>
            </a:tbl>
          </a:graphicData>
        </a:graphic>
      </p:graphicFrame>
      <p:graphicFrame>
        <p:nvGraphicFramePr>
          <p:cNvPr id="12" name="Table 11">
            <a:extLst>
              <a:ext uri="{FF2B5EF4-FFF2-40B4-BE49-F238E27FC236}">
                <a16:creationId xmlns:a16="http://schemas.microsoft.com/office/drawing/2014/main" id="{52333F06-2E5C-4314-A6D9-E11F609EE4AE}"/>
              </a:ext>
            </a:extLst>
          </p:cNvPr>
          <p:cNvGraphicFramePr>
            <a:graphicFrameLocks noGrp="1"/>
          </p:cNvGraphicFramePr>
          <p:nvPr>
            <p:extLst>
              <p:ext uri="{D42A27DB-BD31-4B8C-83A1-F6EECF244321}">
                <p14:modId xmlns:p14="http://schemas.microsoft.com/office/powerpoint/2010/main" val="3984410246"/>
              </p:ext>
            </p:extLst>
          </p:nvPr>
        </p:nvGraphicFramePr>
        <p:xfrm>
          <a:off x="5857623" y="3956380"/>
          <a:ext cx="4548440" cy="1854200"/>
        </p:xfrm>
        <a:graphic>
          <a:graphicData uri="http://schemas.openxmlformats.org/drawingml/2006/table">
            <a:tbl>
              <a:tblPr firstRow="1" bandRow="1">
                <a:tableStyleId>{5C22544A-7EE6-4342-B048-85BDC9FD1C3A}</a:tableStyleId>
              </a:tblPr>
              <a:tblGrid>
                <a:gridCol w="2274220">
                  <a:extLst>
                    <a:ext uri="{9D8B030D-6E8A-4147-A177-3AD203B41FA5}">
                      <a16:colId xmlns:a16="http://schemas.microsoft.com/office/drawing/2014/main" val="1324191977"/>
                    </a:ext>
                  </a:extLst>
                </a:gridCol>
                <a:gridCol w="2274220">
                  <a:extLst>
                    <a:ext uri="{9D8B030D-6E8A-4147-A177-3AD203B41FA5}">
                      <a16:colId xmlns:a16="http://schemas.microsoft.com/office/drawing/2014/main" val="3715317216"/>
                    </a:ext>
                  </a:extLst>
                </a:gridCol>
              </a:tblGrid>
              <a:tr h="370840">
                <a:tc gridSpan="2">
                  <a:txBody>
                    <a:bodyPr/>
                    <a:lstStyle/>
                    <a:p>
                      <a:pPr algn="ctr"/>
                      <a:r>
                        <a:rPr lang="en-CA" sz="1600" dirty="0">
                          <a:latin typeface="Calibri" panose="020F0502020204030204" pitchFamily="34" charset="0"/>
                          <a:cs typeface="Calibri" panose="020F0502020204030204" pitchFamily="34" charset="0"/>
                        </a:rPr>
                        <a:t>Hyperparameter Combinations</a:t>
                      </a:r>
                    </a:p>
                  </a:txBody>
                  <a:tcPr>
                    <a:solidFill>
                      <a:schemeClr val="accent1">
                        <a:lumMod val="50000"/>
                      </a:schemeClr>
                    </a:solidFill>
                  </a:tcPr>
                </a:tc>
                <a:tc hMerge="1">
                  <a:txBody>
                    <a:bodyPr/>
                    <a:lstStyle/>
                    <a:p>
                      <a:endParaRPr lang="en-CA" dirty="0"/>
                    </a:p>
                  </a:txBody>
                  <a:tcPr/>
                </a:tc>
                <a:extLst>
                  <a:ext uri="{0D108BD9-81ED-4DB2-BD59-A6C34878D82A}">
                    <a16:rowId xmlns:a16="http://schemas.microsoft.com/office/drawing/2014/main" val="953840711"/>
                  </a:ext>
                </a:extLst>
              </a:tr>
              <a:tr h="370840">
                <a:tc>
                  <a:txBody>
                    <a:bodyPr/>
                    <a:lstStyle/>
                    <a:p>
                      <a:r>
                        <a:rPr lang="en-CA" sz="1600" dirty="0" err="1">
                          <a:latin typeface="Calibri" panose="020F0502020204030204" pitchFamily="34" charset="0"/>
                          <a:cs typeface="Calibri" panose="020F0502020204030204" pitchFamily="34" charset="0"/>
                        </a:rPr>
                        <a:t>Aperiods</a:t>
                      </a:r>
                      <a:endParaRPr lang="en-CA" sz="1600" dirty="0">
                        <a:latin typeface="Calibri" panose="020F0502020204030204" pitchFamily="34" charset="0"/>
                        <a:cs typeface="Calibri" panose="020F0502020204030204" pitchFamily="34" charset="0"/>
                      </a:endParaRPr>
                    </a:p>
                  </a:txBody>
                  <a:tcPr/>
                </a:tc>
                <a:tc>
                  <a:txBody>
                    <a:bodyPr/>
                    <a:lstStyle/>
                    <a:p>
                      <a:r>
                        <a:rPr lang="en-CA" sz="1600" dirty="0">
                          <a:latin typeface="Calibri" panose="020F0502020204030204" pitchFamily="34" charset="0"/>
                          <a:cs typeface="Calibri" panose="020F0502020204030204" pitchFamily="34" charset="0"/>
                        </a:rPr>
                        <a:t>15</a:t>
                      </a:r>
                    </a:p>
                  </a:txBody>
                  <a:tcPr/>
                </a:tc>
                <a:extLst>
                  <a:ext uri="{0D108BD9-81ED-4DB2-BD59-A6C34878D82A}">
                    <a16:rowId xmlns:a16="http://schemas.microsoft.com/office/drawing/2014/main" val="2710732545"/>
                  </a:ext>
                </a:extLst>
              </a:tr>
              <a:tr h="370840">
                <a:tc>
                  <a:txBody>
                    <a:bodyPr/>
                    <a:lstStyle/>
                    <a:p>
                      <a:r>
                        <a:rPr lang="en-CA" sz="1600" dirty="0" err="1">
                          <a:latin typeface="Calibri" panose="020F0502020204030204" pitchFamily="34" charset="0"/>
                          <a:cs typeface="Calibri" panose="020F0502020204030204" pitchFamily="34" charset="0"/>
                        </a:rPr>
                        <a:t>Bperiods</a:t>
                      </a:r>
                      <a:endParaRPr lang="en-CA" sz="1600" dirty="0">
                        <a:latin typeface="Calibri" panose="020F0502020204030204" pitchFamily="34" charset="0"/>
                        <a:cs typeface="Calibri" panose="020F0502020204030204" pitchFamily="34" charset="0"/>
                      </a:endParaRPr>
                    </a:p>
                  </a:txBody>
                  <a:tcPr/>
                </a:tc>
                <a:tc>
                  <a:txBody>
                    <a:bodyPr/>
                    <a:lstStyle/>
                    <a:p>
                      <a:r>
                        <a:rPr lang="en-CA" sz="1600" dirty="0">
                          <a:latin typeface="Calibri" panose="020F0502020204030204" pitchFamily="34" charset="0"/>
                          <a:cs typeface="Calibri" panose="020F0502020204030204" pitchFamily="34" charset="0"/>
                        </a:rPr>
                        <a:t>40</a:t>
                      </a:r>
                    </a:p>
                  </a:txBody>
                  <a:tcPr/>
                </a:tc>
                <a:extLst>
                  <a:ext uri="{0D108BD9-81ED-4DB2-BD59-A6C34878D82A}">
                    <a16:rowId xmlns:a16="http://schemas.microsoft.com/office/drawing/2014/main" val="3771957111"/>
                  </a:ext>
                </a:extLst>
              </a:tr>
              <a:tr h="370840">
                <a:tc>
                  <a:txBody>
                    <a:bodyPr/>
                    <a:lstStyle/>
                    <a:p>
                      <a:r>
                        <a:rPr lang="en-CA" sz="1600" dirty="0" err="1">
                          <a:latin typeface="Calibri" panose="020F0502020204030204" pitchFamily="34" charset="0"/>
                          <a:cs typeface="Calibri" panose="020F0502020204030204" pitchFamily="34" charset="0"/>
                        </a:rPr>
                        <a:t>Speriods</a:t>
                      </a:r>
                      <a:endParaRPr lang="en-CA" sz="1600" dirty="0">
                        <a:latin typeface="Calibri" panose="020F0502020204030204" pitchFamily="34" charset="0"/>
                        <a:cs typeface="Calibri" panose="020F0502020204030204" pitchFamily="34" charset="0"/>
                      </a:endParaRPr>
                    </a:p>
                  </a:txBody>
                  <a:tcPr/>
                </a:tc>
                <a:tc>
                  <a:txBody>
                    <a:bodyPr/>
                    <a:lstStyle/>
                    <a:p>
                      <a:r>
                        <a:rPr lang="en-CA" sz="1600" dirty="0">
                          <a:latin typeface="Calibri" panose="020F0502020204030204" pitchFamily="34" charset="0"/>
                          <a:cs typeface="Calibri" panose="020F0502020204030204" pitchFamily="34" charset="0"/>
                        </a:rPr>
                        <a:t>1</a:t>
                      </a:r>
                    </a:p>
                  </a:txBody>
                  <a:tcPr/>
                </a:tc>
                <a:extLst>
                  <a:ext uri="{0D108BD9-81ED-4DB2-BD59-A6C34878D82A}">
                    <a16:rowId xmlns:a16="http://schemas.microsoft.com/office/drawing/2014/main" val="2368889077"/>
                  </a:ext>
                </a:extLst>
              </a:tr>
              <a:tr h="370840">
                <a:tc>
                  <a:txBody>
                    <a:bodyPr/>
                    <a:lstStyle/>
                    <a:p>
                      <a:r>
                        <a:rPr lang="en-CA" sz="1600" dirty="0">
                          <a:latin typeface="Calibri" panose="020F0502020204030204" pitchFamily="34" charset="0"/>
                          <a:cs typeface="Calibri" panose="020F0502020204030204" pitchFamily="34" charset="0"/>
                        </a:rPr>
                        <a:t>Frequency</a:t>
                      </a:r>
                    </a:p>
                  </a:txBody>
                  <a:tcPr/>
                </a:tc>
                <a:tc>
                  <a:txBody>
                    <a:bodyPr/>
                    <a:lstStyle/>
                    <a:p>
                      <a:r>
                        <a:rPr lang="en-CA" sz="1600" dirty="0">
                          <a:latin typeface="Calibri" panose="020F0502020204030204" pitchFamily="34" charset="0"/>
                          <a:cs typeface="Calibri" panose="020F0502020204030204" pitchFamily="34" charset="0"/>
                        </a:rPr>
                        <a:t>20W-THU</a:t>
                      </a:r>
                    </a:p>
                  </a:txBody>
                  <a:tcPr/>
                </a:tc>
                <a:extLst>
                  <a:ext uri="{0D108BD9-81ED-4DB2-BD59-A6C34878D82A}">
                    <a16:rowId xmlns:a16="http://schemas.microsoft.com/office/drawing/2014/main" val="1992960034"/>
                  </a:ext>
                </a:extLst>
              </a:tr>
            </a:tbl>
          </a:graphicData>
        </a:graphic>
      </p:graphicFrame>
      <p:sp>
        <p:nvSpPr>
          <p:cNvPr id="8" name="TextBox 3">
            <a:extLst>
              <a:ext uri="{FF2B5EF4-FFF2-40B4-BE49-F238E27FC236}">
                <a16:creationId xmlns:a16="http://schemas.microsoft.com/office/drawing/2014/main" id="{BE21F796-175E-424C-8A41-8C140CE11924}"/>
              </a:ext>
            </a:extLst>
          </p:cNvPr>
          <p:cNvSpPr txBox="1">
            <a:spLocks noChangeArrowheads="1"/>
          </p:cNvSpPr>
          <p:nvPr/>
        </p:nvSpPr>
        <p:spPr bwMode="auto">
          <a:xfrm>
            <a:off x="280887" y="1241509"/>
            <a:ext cx="10125175" cy="284950"/>
          </a:xfrm>
          <a:prstGeom prst="rect">
            <a:avLst/>
          </a:prstGeom>
          <a:solidFill>
            <a:schemeClr val="bg1"/>
          </a:solidFill>
          <a:ln>
            <a:noFill/>
          </a:ln>
          <a:effectLst>
            <a:outerShdw dist="25400" dir="5400000" algn="tl" rotWithShape="0">
              <a:srgbClr val="408B70"/>
            </a:outerShdw>
          </a:effectLst>
          <a:extLs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27432" numCol="1" anchor="b" anchorCtr="0" compatLnSpc="1">
            <a:prstTxWarp prst="textNoShape">
              <a:avLst/>
            </a:prstTxWarp>
            <a:spAutoFit/>
          </a:bodyPr>
          <a:lstStyle>
            <a:defPPr>
              <a:defRPr lang="en-US"/>
            </a:defPPr>
            <a:lvl1pPr marL="342900" indent="-342900" defTabSz="1019175" eaLnBrk="0" hangingPunct="0">
              <a:lnSpc>
                <a:spcPct val="110000"/>
              </a:lnSpc>
              <a:spcBef>
                <a:spcPct val="30000"/>
              </a:spcBef>
              <a:buClr>
                <a:srgbClr val="336699"/>
              </a:buClr>
              <a:buFont typeface="Wingdings 3" pitchFamily="18" charset="2"/>
              <a:defRPr sz="1300" b="1" kern="0">
                <a:solidFill>
                  <a:srgbClr val="234035"/>
                </a:solidFill>
                <a:latin typeface="+mj-lt"/>
                <a:cs typeface="Calibri" pitchFamily="34" charset="0"/>
              </a:defRPr>
            </a:lvl1pPr>
            <a:lvl2pPr marL="228600" indent="-228600" defTabSz="1019175" eaLnBrk="0" hangingPunct="0">
              <a:lnSpc>
                <a:spcPct val="110000"/>
              </a:lnSpc>
              <a:spcBef>
                <a:spcPct val="30000"/>
              </a:spcBef>
              <a:buClr>
                <a:srgbClr val="BA1714"/>
              </a:buClr>
              <a:buSzPct val="80000"/>
              <a:buFont typeface="Wingdings" pitchFamily="2" charset="2"/>
              <a:buChar char="n"/>
              <a:defRPr sz="1400">
                <a:latin typeface="+mj-lt"/>
                <a:cs typeface="Calibri" pitchFamily="34" charset="0"/>
              </a:defRPr>
            </a:lvl2pPr>
            <a:lvl3pPr marL="457200" indent="-171450" defTabSz="1019175" eaLnBrk="0" hangingPunct="0">
              <a:lnSpc>
                <a:spcPct val="110000"/>
              </a:lnSpc>
              <a:spcBef>
                <a:spcPct val="30000"/>
              </a:spcBef>
              <a:buClr>
                <a:schemeClr val="bg2"/>
              </a:buClr>
              <a:buFont typeface="Arial" pitchFamily="34" charset="0"/>
              <a:buChar char="–"/>
              <a:defRPr sz="1400">
                <a:latin typeface="+mj-lt"/>
                <a:cs typeface="Calibri" pitchFamily="34" charset="0"/>
              </a:defRPr>
            </a:lvl3pPr>
            <a:lvl4pPr marL="741363" indent="-160338" defTabSz="1019175" eaLnBrk="0" hangingPunct="0">
              <a:lnSpc>
                <a:spcPct val="110000"/>
              </a:lnSpc>
              <a:spcBef>
                <a:spcPct val="30000"/>
              </a:spcBef>
              <a:buClr>
                <a:schemeClr val="bg2"/>
              </a:buClr>
              <a:buFont typeface="Arial" pitchFamily="34" charset="0"/>
              <a:buChar char="–"/>
              <a:defRPr sz="1400">
                <a:latin typeface="+mj-lt"/>
                <a:cs typeface="Calibri" pitchFamily="34" charset="0"/>
              </a:defRPr>
            </a:lvl4pPr>
            <a:lvl5pPr marL="2292350" indent="-254000" defTabSz="1019175" eaLnBrk="0" hangingPunct="0">
              <a:spcBef>
                <a:spcPct val="20000"/>
              </a:spcBef>
              <a:buChar char="»"/>
              <a:defRPr sz="1600">
                <a:latin typeface="+mn-lt"/>
                <a:cs typeface="+mn-cs"/>
              </a:defRPr>
            </a:lvl5pPr>
            <a:lvl6pPr marL="2749550" indent="-254000" defTabSz="1019175" fontAlgn="base">
              <a:spcBef>
                <a:spcPct val="20000"/>
              </a:spcBef>
              <a:spcAft>
                <a:spcPct val="0"/>
              </a:spcAft>
              <a:buChar char="»"/>
              <a:defRPr sz="1600">
                <a:latin typeface="+mn-lt"/>
                <a:cs typeface="+mn-cs"/>
              </a:defRPr>
            </a:lvl6pPr>
            <a:lvl7pPr marL="3206750" indent="-254000" defTabSz="1019175" fontAlgn="base">
              <a:spcBef>
                <a:spcPct val="20000"/>
              </a:spcBef>
              <a:spcAft>
                <a:spcPct val="0"/>
              </a:spcAft>
              <a:buChar char="»"/>
              <a:defRPr sz="1600">
                <a:latin typeface="+mn-lt"/>
                <a:cs typeface="+mn-cs"/>
              </a:defRPr>
            </a:lvl7pPr>
            <a:lvl8pPr marL="3663950" indent="-254000" defTabSz="1019175" fontAlgn="base">
              <a:spcBef>
                <a:spcPct val="20000"/>
              </a:spcBef>
              <a:spcAft>
                <a:spcPct val="0"/>
              </a:spcAft>
              <a:buChar char="»"/>
              <a:defRPr sz="1600">
                <a:latin typeface="+mn-lt"/>
                <a:cs typeface="+mn-cs"/>
              </a:defRPr>
            </a:lvl8pPr>
            <a:lvl9pPr marL="4121150" indent="-254000" defTabSz="1019175" fontAlgn="base">
              <a:spcBef>
                <a:spcPct val="20000"/>
              </a:spcBef>
              <a:spcAft>
                <a:spcPct val="0"/>
              </a:spcAft>
              <a:buChar char="»"/>
              <a:defRPr sz="1600">
                <a:latin typeface="+mn-lt"/>
                <a:cs typeface="+mn-cs"/>
              </a:defRPr>
            </a:lvl9pPr>
          </a:lstStyle>
          <a:p>
            <a:r>
              <a:rPr lang="en-CA" sz="1600" dirty="0">
                <a:solidFill>
                  <a:schemeClr val="tx1"/>
                </a:solidFill>
                <a:latin typeface="Calibri" panose="020F0502020204030204" pitchFamily="34" charset="0"/>
              </a:rPr>
              <a:t>Best (Top Total Annual Return) Optimized Returns on Training Data</a:t>
            </a:r>
          </a:p>
        </p:txBody>
      </p:sp>
      <p:pic>
        <p:nvPicPr>
          <p:cNvPr id="5" name="Picture 4">
            <a:extLst>
              <a:ext uri="{FF2B5EF4-FFF2-40B4-BE49-F238E27FC236}">
                <a16:creationId xmlns:a16="http://schemas.microsoft.com/office/drawing/2014/main" id="{6F916373-4198-4182-9611-16ED5E9DD738}"/>
              </a:ext>
            </a:extLst>
          </p:cNvPr>
          <p:cNvPicPr>
            <a:picLocks noChangeAspect="1"/>
          </p:cNvPicPr>
          <p:nvPr/>
        </p:nvPicPr>
        <p:blipFill>
          <a:blip r:embed="rId2"/>
          <a:stretch>
            <a:fillRect/>
          </a:stretch>
        </p:blipFill>
        <p:spPr>
          <a:xfrm>
            <a:off x="63817" y="1853553"/>
            <a:ext cx="5793806" cy="3850017"/>
          </a:xfrm>
          <a:prstGeom prst="rect">
            <a:avLst/>
          </a:prstGeom>
        </p:spPr>
      </p:pic>
    </p:spTree>
    <p:extLst>
      <p:ext uri="{BB962C8B-B14F-4D97-AF65-F5344CB8AC3E}">
        <p14:creationId xmlns:p14="http://schemas.microsoft.com/office/powerpoint/2010/main" val="2099544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F0524-3FB6-4008-8EF1-A374F2C8FA66}"/>
              </a:ext>
            </a:extLst>
          </p:cNvPr>
          <p:cNvSpPr>
            <a:spLocks noGrp="1"/>
          </p:cNvSpPr>
          <p:nvPr>
            <p:ph type="title"/>
          </p:nvPr>
        </p:nvSpPr>
        <p:spPr/>
        <p:txBody>
          <a:bodyPr/>
          <a:lstStyle/>
          <a:p>
            <a:r>
              <a:rPr lang="en-US" dirty="0"/>
              <a:t>Results – Random Forest Classification Prediction</a:t>
            </a:r>
          </a:p>
        </p:txBody>
      </p:sp>
      <p:sp>
        <p:nvSpPr>
          <p:cNvPr id="3" name="Slide Number Placeholder 2">
            <a:extLst>
              <a:ext uri="{FF2B5EF4-FFF2-40B4-BE49-F238E27FC236}">
                <a16:creationId xmlns:a16="http://schemas.microsoft.com/office/drawing/2014/main" id="{AD43CAD1-67B5-4655-A645-41D2FFD995B4}"/>
              </a:ext>
            </a:extLst>
          </p:cNvPr>
          <p:cNvSpPr>
            <a:spLocks noGrp="1"/>
          </p:cNvSpPr>
          <p:nvPr>
            <p:ph type="sldNum" sz="quarter" idx="12"/>
          </p:nvPr>
        </p:nvSpPr>
        <p:spPr/>
        <p:txBody>
          <a:bodyPr/>
          <a:lstStyle/>
          <a:p>
            <a:fld id="{D2C46B30-1E6E-4EFB-A798-3E7E3624535A}" type="slidenum">
              <a:rPr lang="en-US" smtClean="0"/>
              <a:t>49</a:t>
            </a:fld>
            <a:endParaRPr lang="en-US" dirty="0"/>
          </a:p>
        </p:txBody>
      </p:sp>
      <p:graphicFrame>
        <p:nvGraphicFramePr>
          <p:cNvPr id="8" name="Table 7">
            <a:extLst>
              <a:ext uri="{FF2B5EF4-FFF2-40B4-BE49-F238E27FC236}">
                <a16:creationId xmlns:a16="http://schemas.microsoft.com/office/drawing/2014/main" id="{20D00EAB-15B5-4F6A-BCBD-A1A3466CB1D7}"/>
              </a:ext>
            </a:extLst>
          </p:cNvPr>
          <p:cNvGraphicFramePr>
            <a:graphicFrameLocks noGrp="1"/>
          </p:cNvGraphicFramePr>
          <p:nvPr>
            <p:extLst>
              <p:ext uri="{D42A27DB-BD31-4B8C-83A1-F6EECF244321}">
                <p14:modId xmlns:p14="http://schemas.microsoft.com/office/powerpoint/2010/main" val="3509574387"/>
              </p:ext>
            </p:extLst>
          </p:nvPr>
        </p:nvGraphicFramePr>
        <p:xfrm>
          <a:off x="288925" y="1784000"/>
          <a:ext cx="9960042" cy="4515973"/>
        </p:xfrm>
        <a:graphic>
          <a:graphicData uri="http://schemas.openxmlformats.org/drawingml/2006/table">
            <a:tbl>
              <a:tblPr firstRow="1" bandRow="1">
                <a:tableStyleId>{5C22544A-7EE6-4342-B048-85BDC9FD1C3A}</a:tableStyleId>
              </a:tblPr>
              <a:tblGrid>
                <a:gridCol w="1660007">
                  <a:extLst>
                    <a:ext uri="{9D8B030D-6E8A-4147-A177-3AD203B41FA5}">
                      <a16:colId xmlns:a16="http://schemas.microsoft.com/office/drawing/2014/main" val="680097496"/>
                    </a:ext>
                  </a:extLst>
                </a:gridCol>
                <a:gridCol w="1660007">
                  <a:extLst>
                    <a:ext uri="{9D8B030D-6E8A-4147-A177-3AD203B41FA5}">
                      <a16:colId xmlns:a16="http://schemas.microsoft.com/office/drawing/2014/main" val="1242979511"/>
                    </a:ext>
                  </a:extLst>
                </a:gridCol>
                <a:gridCol w="1660007">
                  <a:extLst>
                    <a:ext uri="{9D8B030D-6E8A-4147-A177-3AD203B41FA5}">
                      <a16:colId xmlns:a16="http://schemas.microsoft.com/office/drawing/2014/main" val="558097184"/>
                    </a:ext>
                  </a:extLst>
                </a:gridCol>
                <a:gridCol w="1660007">
                  <a:extLst>
                    <a:ext uri="{9D8B030D-6E8A-4147-A177-3AD203B41FA5}">
                      <a16:colId xmlns:a16="http://schemas.microsoft.com/office/drawing/2014/main" val="210709351"/>
                    </a:ext>
                  </a:extLst>
                </a:gridCol>
                <a:gridCol w="1660007">
                  <a:extLst>
                    <a:ext uri="{9D8B030D-6E8A-4147-A177-3AD203B41FA5}">
                      <a16:colId xmlns:a16="http://schemas.microsoft.com/office/drawing/2014/main" val="51222232"/>
                    </a:ext>
                  </a:extLst>
                </a:gridCol>
                <a:gridCol w="1660007">
                  <a:extLst>
                    <a:ext uri="{9D8B030D-6E8A-4147-A177-3AD203B41FA5}">
                      <a16:colId xmlns:a16="http://schemas.microsoft.com/office/drawing/2014/main" val="655926181"/>
                    </a:ext>
                  </a:extLst>
                </a:gridCol>
              </a:tblGrid>
              <a:tr h="410543">
                <a:tc>
                  <a:txBody>
                    <a:bodyPr/>
                    <a:lstStyle/>
                    <a:p>
                      <a:r>
                        <a:rPr lang="en-CA" sz="1600" b="1" i="0" u="none" dirty="0" err="1">
                          <a:latin typeface="Calibri" panose="020F0502020204030204" pitchFamily="34" charset="0"/>
                          <a:cs typeface="Calibri" panose="020F0502020204030204" pitchFamily="34" charset="0"/>
                        </a:rPr>
                        <a:t>TotaAnnReturn</a:t>
                      </a:r>
                      <a:endParaRPr lang="en-CA" sz="1600" b="1" i="0" u="none" dirty="0">
                        <a:latin typeface="Calibri" panose="020F0502020204030204" pitchFamily="34" charset="0"/>
                        <a:cs typeface="Calibri" panose="020F0502020204030204" pitchFamily="34" charset="0"/>
                      </a:endParaRPr>
                    </a:p>
                  </a:txBody>
                  <a:tcPr>
                    <a:solidFill>
                      <a:schemeClr val="accent1">
                        <a:lumMod val="50000"/>
                      </a:schemeClr>
                    </a:solidFill>
                  </a:tcPr>
                </a:tc>
                <a:tc>
                  <a:txBody>
                    <a:bodyPr/>
                    <a:lstStyle/>
                    <a:p>
                      <a:r>
                        <a:rPr lang="en-CA" sz="1600" b="1" i="0" u="none" dirty="0">
                          <a:latin typeface="Calibri" panose="020F0502020204030204" pitchFamily="34" charset="0"/>
                          <a:cs typeface="Calibri" panose="020F0502020204030204" pitchFamily="34" charset="0"/>
                        </a:rPr>
                        <a:t>CAGR</a:t>
                      </a:r>
                    </a:p>
                  </a:txBody>
                  <a:tcPr>
                    <a:solidFill>
                      <a:schemeClr val="accent1">
                        <a:lumMod val="50000"/>
                      </a:schemeClr>
                    </a:solidFill>
                  </a:tcPr>
                </a:tc>
                <a:tc>
                  <a:txBody>
                    <a:bodyPr/>
                    <a:lstStyle/>
                    <a:p>
                      <a:r>
                        <a:rPr lang="en-CA" sz="1600" b="1" i="0" u="none" dirty="0">
                          <a:latin typeface="Calibri" panose="020F0502020204030204" pitchFamily="34" charset="0"/>
                          <a:cs typeface="Calibri" panose="020F0502020204030204" pitchFamily="34" charset="0"/>
                        </a:rPr>
                        <a:t>Sharpe Ratio</a:t>
                      </a:r>
                    </a:p>
                  </a:txBody>
                  <a:tcPr>
                    <a:solidFill>
                      <a:schemeClr val="accent1">
                        <a:lumMod val="50000"/>
                      </a:schemeClr>
                    </a:solidFill>
                  </a:tcPr>
                </a:tc>
                <a:tc>
                  <a:txBody>
                    <a:bodyPr/>
                    <a:lstStyle/>
                    <a:p>
                      <a:r>
                        <a:rPr lang="en-CA" sz="1600" b="1" i="0" u="none" dirty="0" err="1">
                          <a:latin typeface="Calibri" panose="020F0502020204030204" pitchFamily="34" charset="0"/>
                          <a:cs typeface="Calibri" panose="020F0502020204030204" pitchFamily="34" charset="0"/>
                        </a:rPr>
                        <a:t>Aperiods</a:t>
                      </a:r>
                      <a:endParaRPr lang="en-CA" sz="1600" b="1" i="0" u="none" dirty="0">
                        <a:latin typeface="Calibri" panose="020F0502020204030204" pitchFamily="34" charset="0"/>
                        <a:cs typeface="Calibri" panose="020F0502020204030204" pitchFamily="34" charset="0"/>
                      </a:endParaRPr>
                    </a:p>
                  </a:txBody>
                  <a:tcPr>
                    <a:solidFill>
                      <a:schemeClr val="accent1">
                        <a:lumMod val="50000"/>
                      </a:schemeClr>
                    </a:solidFill>
                  </a:tcPr>
                </a:tc>
                <a:tc>
                  <a:txBody>
                    <a:bodyPr/>
                    <a:lstStyle/>
                    <a:p>
                      <a:r>
                        <a:rPr lang="en-CA" sz="1600" b="1" i="0" u="none" dirty="0" err="1">
                          <a:latin typeface="Calibri" panose="020F0502020204030204" pitchFamily="34" charset="0"/>
                          <a:cs typeface="Calibri" panose="020F0502020204030204" pitchFamily="34" charset="0"/>
                        </a:rPr>
                        <a:t>Bperiods</a:t>
                      </a:r>
                      <a:endParaRPr lang="en-CA" sz="1600" b="1" i="0" u="none" dirty="0">
                        <a:latin typeface="Calibri" panose="020F0502020204030204" pitchFamily="34" charset="0"/>
                        <a:cs typeface="Calibri" panose="020F0502020204030204" pitchFamily="34" charset="0"/>
                      </a:endParaRPr>
                    </a:p>
                  </a:txBody>
                  <a:tcPr>
                    <a:solidFill>
                      <a:schemeClr val="accent1">
                        <a:lumMod val="50000"/>
                      </a:schemeClr>
                    </a:solidFill>
                  </a:tcPr>
                </a:tc>
                <a:tc>
                  <a:txBody>
                    <a:bodyPr/>
                    <a:lstStyle/>
                    <a:p>
                      <a:r>
                        <a:rPr lang="en-CA" sz="1600" b="1" i="0" u="none" dirty="0" err="1">
                          <a:latin typeface="Calibri" panose="020F0502020204030204" pitchFamily="34" charset="0"/>
                          <a:cs typeface="Calibri" panose="020F0502020204030204" pitchFamily="34" charset="0"/>
                        </a:rPr>
                        <a:t>Speriods</a:t>
                      </a:r>
                      <a:endParaRPr lang="en-CA" sz="1600" b="1" i="0" u="none" dirty="0">
                        <a:latin typeface="Calibri" panose="020F0502020204030204" pitchFamily="34" charset="0"/>
                        <a:cs typeface="Calibri" panose="020F0502020204030204" pitchFamily="34" charset="0"/>
                      </a:endParaRPr>
                    </a:p>
                  </a:txBody>
                  <a:tcPr>
                    <a:solidFill>
                      <a:schemeClr val="accent1">
                        <a:lumMod val="50000"/>
                      </a:schemeClr>
                    </a:solidFill>
                  </a:tcPr>
                </a:tc>
                <a:extLst>
                  <a:ext uri="{0D108BD9-81ED-4DB2-BD59-A6C34878D82A}">
                    <a16:rowId xmlns:a16="http://schemas.microsoft.com/office/drawing/2014/main" val="586172539"/>
                  </a:ext>
                </a:extLst>
              </a:tr>
              <a:tr h="410543">
                <a:tc>
                  <a:txBody>
                    <a:bodyPr/>
                    <a:lstStyle/>
                    <a:p>
                      <a:pPr marL="0" algn="r" defTabSz="914400" rtl="0" eaLnBrk="1" fontAlgn="b" latinLnBrk="0" hangingPunct="1"/>
                      <a:r>
                        <a:rPr lang="en-CA" sz="1600" b="0" i="0" u="none" strike="noStrike" kern="1200" dirty="0">
                          <a:solidFill>
                            <a:srgbClr val="000000"/>
                          </a:solidFill>
                          <a:effectLst/>
                          <a:latin typeface="Calibri" panose="020F0502020204030204" pitchFamily="34" charset="0"/>
                          <a:ea typeface="+mn-ea"/>
                          <a:cs typeface="+mn-cs"/>
                        </a:rPr>
                        <a:t>18.03868</a:t>
                      </a:r>
                    </a:p>
                  </a:txBody>
                  <a:tcPr marL="6350" marR="6350" marT="6350" marB="0" anchor="b"/>
                </a:tc>
                <a:tc>
                  <a:txBody>
                    <a:bodyPr/>
                    <a:lstStyle/>
                    <a:p>
                      <a:pPr marL="0" algn="r" defTabSz="914400" rtl="0" eaLnBrk="1" fontAlgn="b" latinLnBrk="0" hangingPunct="1"/>
                      <a:r>
                        <a:rPr lang="en-CA" sz="1600" b="0" i="0" u="none" strike="noStrike" kern="1200">
                          <a:solidFill>
                            <a:srgbClr val="000000"/>
                          </a:solidFill>
                          <a:effectLst/>
                          <a:latin typeface="Calibri" panose="020F0502020204030204" pitchFamily="34" charset="0"/>
                          <a:ea typeface="+mn-ea"/>
                          <a:cs typeface="+mn-cs"/>
                        </a:rPr>
                        <a:t>16.64</a:t>
                      </a:r>
                    </a:p>
                  </a:txBody>
                  <a:tcPr marL="6350" marR="6350" marT="6350" marB="0" anchor="b"/>
                </a:tc>
                <a:tc>
                  <a:txBody>
                    <a:bodyPr/>
                    <a:lstStyle/>
                    <a:p>
                      <a:pPr marL="0" algn="r" defTabSz="914400" rtl="0" eaLnBrk="1" fontAlgn="b" latinLnBrk="0" hangingPunct="1"/>
                      <a:r>
                        <a:rPr lang="en-CA" sz="1600" b="0" i="0" u="none" strike="noStrike" kern="1200">
                          <a:solidFill>
                            <a:srgbClr val="000000"/>
                          </a:solidFill>
                          <a:effectLst/>
                          <a:latin typeface="Calibri" panose="020F0502020204030204" pitchFamily="34" charset="0"/>
                          <a:ea typeface="+mn-ea"/>
                          <a:cs typeface="+mn-cs"/>
                        </a:rPr>
                        <a:t>1.57</a:t>
                      </a:r>
                    </a:p>
                  </a:txBody>
                  <a:tcPr marL="6350" marR="6350" marT="6350" marB="0" anchor="b"/>
                </a:tc>
                <a:tc>
                  <a:txBody>
                    <a:bodyPr/>
                    <a:lstStyle/>
                    <a:p>
                      <a:pPr marL="0" algn="r" defTabSz="914400" rtl="0" eaLnBrk="1" fontAlgn="b" latinLnBrk="0" hangingPunct="1"/>
                      <a:r>
                        <a:rPr lang="en-CA" sz="1600" b="0" i="0" u="none" strike="noStrike" kern="1200">
                          <a:solidFill>
                            <a:srgbClr val="000000"/>
                          </a:solidFill>
                          <a:effectLst/>
                          <a:latin typeface="Calibri" panose="020F0502020204030204" pitchFamily="34" charset="0"/>
                          <a:ea typeface="+mn-ea"/>
                          <a:cs typeface="+mn-cs"/>
                        </a:rPr>
                        <a:t>15</a:t>
                      </a:r>
                    </a:p>
                  </a:txBody>
                  <a:tcPr marL="6350" marR="6350" marT="6350" marB="0" anchor="b"/>
                </a:tc>
                <a:tc>
                  <a:txBody>
                    <a:bodyPr/>
                    <a:lstStyle/>
                    <a:p>
                      <a:pPr marL="0" algn="r" defTabSz="914400" rtl="0" eaLnBrk="1" fontAlgn="b" latinLnBrk="0" hangingPunct="1"/>
                      <a:r>
                        <a:rPr lang="en-CA" sz="1600" b="0" i="0" u="none" strike="noStrike" kern="1200">
                          <a:solidFill>
                            <a:srgbClr val="000000"/>
                          </a:solidFill>
                          <a:effectLst/>
                          <a:latin typeface="Calibri" panose="020F0502020204030204" pitchFamily="34" charset="0"/>
                          <a:ea typeface="+mn-ea"/>
                          <a:cs typeface="+mn-cs"/>
                        </a:rPr>
                        <a:t>30</a:t>
                      </a:r>
                    </a:p>
                  </a:txBody>
                  <a:tcPr marL="6350" marR="6350" marT="6350" marB="0" anchor="b"/>
                </a:tc>
                <a:tc>
                  <a:txBody>
                    <a:bodyPr/>
                    <a:lstStyle/>
                    <a:p>
                      <a:pPr marL="0" algn="r" defTabSz="914400" rtl="0" eaLnBrk="1" fontAlgn="b" latinLnBrk="0" hangingPunct="1"/>
                      <a:r>
                        <a:rPr lang="en-CA" sz="1600" b="0" i="0" u="none" strike="noStrike" kern="1200">
                          <a:solidFill>
                            <a:srgbClr val="000000"/>
                          </a:solidFill>
                          <a:effectLst/>
                          <a:latin typeface="Calibri" panose="020F0502020204030204" pitchFamily="34" charset="0"/>
                          <a:ea typeface="+mn-ea"/>
                          <a:cs typeface="+mn-cs"/>
                        </a:rPr>
                        <a:t>20</a:t>
                      </a:r>
                    </a:p>
                  </a:txBody>
                  <a:tcPr marL="6350" marR="6350" marT="6350" marB="0" anchor="b"/>
                </a:tc>
                <a:extLst>
                  <a:ext uri="{0D108BD9-81ED-4DB2-BD59-A6C34878D82A}">
                    <a16:rowId xmlns:a16="http://schemas.microsoft.com/office/drawing/2014/main" val="684439890"/>
                  </a:ext>
                </a:extLst>
              </a:tr>
              <a:tr h="410543">
                <a:tc>
                  <a:txBody>
                    <a:bodyPr/>
                    <a:lstStyle/>
                    <a:p>
                      <a:pPr marL="0" algn="r" defTabSz="914400" rtl="0" eaLnBrk="1" fontAlgn="b" latinLnBrk="0" hangingPunct="1"/>
                      <a:r>
                        <a:rPr lang="en-CA" sz="1600" b="0" i="0" u="none" strike="noStrike" kern="1200">
                          <a:solidFill>
                            <a:srgbClr val="000000"/>
                          </a:solidFill>
                          <a:effectLst/>
                          <a:latin typeface="Calibri" panose="020F0502020204030204" pitchFamily="34" charset="0"/>
                          <a:ea typeface="+mn-ea"/>
                          <a:cs typeface="+mn-cs"/>
                        </a:rPr>
                        <a:t>18.03868</a:t>
                      </a:r>
                    </a:p>
                  </a:txBody>
                  <a:tcPr marL="6350" marR="6350" marT="6350" marB="0" anchor="b"/>
                </a:tc>
                <a:tc>
                  <a:txBody>
                    <a:bodyPr/>
                    <a:lstStyle/>
                    <a:p>
                      <a:pPr marL="0" algn="r" defTabSz="914400" rtl="0" eaLnBrk="1" fontAlgn="b" latinLnBrk="0" hangingPunct="1"/>
                      <a:r>
                        <a:rPr lang="en-CA" sz="1600" b="0" i="0" u="none" strike="noStrike" kern="1200">
                          <a:solidFill>
                            <a:srgbClr val="000000"/>
                          </a:solidFill>
                          <a:effectLst/>
                          <a:latin typeface="Calibri" panose="020F0502020204030204" pitchFamily="34" charset="0"/>
                          <a:ea typeface="+mn-ea"/>
                          <a:cs typeface="+mn-cs"/>
                        </a:rPr>
                        <a:t>16.64</a:t>
                      </a:r>
                    </a:p>
                  </a:txBody>
                  <a:tcPr marL="6350" marR="6350" marT="6350" marB="0" anchor="b"/>
                </a:tc>
                <a:tc>
                  <a:txBody>
                    <a:bodyPr/>
                    <a:lstStyle/>
                    <a:p>
                      <a:pPr marL="0" algn="r" defTabSz="914400" rtl="0" eaLnBrk="1" fontAlgn="b" latinLnBrk="0" hangingPunct="1"/>
                      <a:r>
                        <a:rPr lang="en-CA" sz="1600" b="0" i="0" u="none" strike="noStrike" kern="1200">
                          <a:solidFill>
                            <a:srgbClr val="000000"/>
                          </a:solidFill>
                          <a:effectLst/>
                          <a:latin typeface="Calibri" panose="020F0502020204030204" pitchFamily="34" charset="0"/>
                          <a:ea typeface="+mn-ea"/>
                          <a:cs typeface="+mn-cs"/>
                        </a:rPr>
                        <a:t>1.57</a:t>
                      </a:r>
                    </a:p>
                  </a:txBody>
                  <a:tcPr marL="6350" marR="6350" marT="6350" marB="0" anchor="b"/>
                </a:tc>
                <a:tc>
                  <a:txBody>
                    <a:bodyPr/>
                    <a:lstStyle/>
                    <a:p>
                      <a:pPr marL="0" algn="r" defTabSz="914400" rtl="0" eaLnBrk="1" fontAlgn="b" latinLnBrk="0" hangingPunct="1"/>
                      <a:r>
                        <a:rPr lang="en-CA" sz="1600" b="0" i="0" u="none" strike="noStrike" kern="1200">
                          <a:solidFill>
                            <a:srgbClr val="000000"/>
                          </a:solidFill>
                          <a:effectLst/>
                          <a:latin typeface="Calibri" panose="020F0502020204030204" pitchFamily="34" charset="0"/>
                          <a:ea typeface="+mn-ea"/>
                          <a:cs typeface="+mn-cs"/>
                        </a:rPr>
                        <a:t>30</a:t>
                      </a:r>
                    </a:p>
                  </a:txBody>
                  <a:tcPr marL="6350" marR="6350" marT="6350" marB="0" anchor="b"/>
                </a:tc>
                <a:tc>
                  <a:txBody>
                    <a:bodyPr/>
                    <a:lstStyle/>
                    <a:p>
                      <a:pPr marL="0" algn="r" defTabSz="914400" rtl="0" eaLnBrk="1" fontAlgn="b" latinLnBrk="0" hangingPunct="1"/>
                      <a:r>
                        <a:rPr lang="en-CA" sz="1600" b="0" i="0" u="none" strike="noStrike" kern="1200">
                          <a:solidFill>
                            <a:srgbClr val="000000"/>
                          </a:solidFill>
                          <a:effectLst/>
                          <a:latin typeface="Calibri" panose="020F0502020204030204" pitchFamily="34" charset="0"/>
                          <a:ea typeface="+mn-ea"/>
                          <a:cs typeface="+mn-cs"/>
                        </a:rPr>
                        <a:t>15</a:t>
                      </a:r>
                    </a:p>
                  </a:txBody>
                  <a:tcPr marL="6350" marR="6350" marT="6350" marB="0" anchor="b"/>
                </a:tc>
                <a:tc>
                  <a:txBody>
                    <a:bodyPr/>
                    <a:lstStyle/>
                    <a:p>
                      <a:pPr marL="0" algn="r" defTabSz="914400" rtl="0" eaLnBrk="1" fontAlgn="b" latinLnBrk="0" hangingPunct="1"/>
                      <a:r>
                        <a:rPr lang="en-CA" sz="1600" b="0" i="0" u="none" strike="noStrike" kern="1200">
                          <a:solidFill>
                            <a:srgbClr val="000000"/>
                          </a:solidFill>
                          <a:effectLst/>
                          <a:latin typeface="Calibri" panose="020F0502020204030204" pitchFamily="34" charset="0"/>
                          <a:ea typeface="+mn-ea"/>
                          <a:cs typeface="+mn-cs"/>
                        </a:rPr>
                        <a:t>20</a:t>
                      </a:r>
                    </a:p>
                  </a:txBody>
                  <a:tcPr marL="6350" marR="6350" marT="6350" marB="0" anchor="b"/>
                </a:tc>
                <a:extLst>
                  <a:ext uri="{0D108BD9-81ED-4DB2-BD59-A6C34878D82A}">
                    <a16:rowId xmlns:a16="http://schemas.microsoft.com/office/drawing/2014/main" val="3303055297"/>
                  </a:ext>
                </a:extLst>
              </a:tr>
              <a:tr h="410543">
                <a:tc>
                  <a:txBody>
                    <a:bodyPr/>
                    <a:lstStyle/>
                    <a:p>
                      <a:pPr marL="0" algn="r" defTabSz="914400" rtl="0" eaLnBrk="1" fontAlgn="b" latinLnBrk="0" hangingPunct="1"/>
                      <a:r>
                        <a:rPr lang="en-CA" sz="1600" b="0" i="0" u="none" strike="noStrike" kern="1200">
                          <a:solidFill>
                            <a:srgbClr val="000000"/>
                          </a:solidFill>
                          <a:effectLst/>
                          <a:latin typeface="Calibri" panose="020F0502020204030204" pitchFamily="34" charset="0"/>
                          <a:ea typeface="+mn-ea"/>
                          <a:cs typeface="+mn-cs"/>
                        </a:rPr>
                        <a:t>16.63741</a:t>
                      </a:r>
                    </a:p>
                  </a:txBody>
                  <a:tcPr marL="6350" marR="6350" marT="6350" marB="0" anchor="b"/>
                </a:tc>
                <a:tc>
                  <a:txBody>
                    <a:bodyPr/>
                    <a:lstStyle/>
                    <a:p>
                      <a:pPr marL="0" algn="r" defTabSz="914400" rtl="0" eaLnBrk="1" fontAlgn="b" latinLnBrk="0" hangingPunct="1"/>
                      <a:r>
                        <a:rPr lang="en-CA" sz="1600" b="0" i="0" u="none" strike="noStrike" kern="1200" dirty="0">
                          <a:solidFill>
                            <a:srgbClr val="000000"/>
                          </a:solidFill>
                          <a:effectLst/>
                          <a:latin typeface="Calibri" panose="020F0502020204030204" pitchFamily="34" charset="0"/>
                          <a:ea typeface="+mn-ea"/>
                          <a:cs typeface="+mn-cs"/>
                        </a:rPr>
                        <a:t>15.41</a:t>
                      </a:r>
                    </a:p>
                  </a:txBody>
                  <a:tcPr marL="6350" marR="6350" marT="6350" marB="0" anchor="b"/>
                </a:tc>
                <a:tc>
                  <a:txBody>
                    <a:bodyPr/>
                    <a:lstStyle/>
                    <a:p>
                      <a:pPr marL="0" algn="r" defTabSz="914400" rtl="0" eaLnBrk="1" fontAlgn="b" latinLnBrk="0" hangingPunct="1"/>
                      <a:r>
                        <a:rPr lang="en-CA" sz="1600" b="0" i="0" u="none" strike="noStrike" kern="1200">
                          <a:solidFill>
                            <a:srgbClr val="000000"/>
                          </a:solidFill>
                          <a:effectLst/>
                          <a:latin typeface="Calibri" panose="020F0502020204030204" pitchFamily="34" charset="0"/>
                          <a:ea typeface="+mn-ea"/>
                          <a:cs typeface="+mn-cs"/>
                        </a:rPr>
                        <a:t>1.28</a:t>
                      </a:r>
                    </a:p>
                  </a:txBody>
                  <a:tcPr marL="6350" marR="6350" marT="6350" marB="0" anchor="b"/>
                </a:tc>
                <a:tc>
                  <a:txBody>
                    <a:bodyPr/>
                    <a:lstStyle/>
                    <a:p>
                      <a:pPr marL="0" algn="r" defTabSz="914400" rtl="0" eaLnBrk="1" fontAlgn="b" latinLnBrk="0" hangingPunct="1"/>
                      <a:r>
                        <a:rPr lang="en-CA" sz="1600" b="0" i="0" u="none" strike="noStrike" kern="1200">
                          <a:solidFill>
                            <a:srgbClr val="000000"/>
                          </a:solidFill>
                          <a:effectLst/>
                          <a:latin typeface="Calibri" panose="020F0502020204030204" pitchFamily="34" charset="0"/>
                          <a:ea typeface="+mn-ea"/>
                          <a:cs typeface="+mn-cs"/>
                        </a:rPr>
                        <a:t>15</a:t>
                      </a:r>
                    </a:p>
                  </a:txBody>
                  <a:tcPr marL="6350" marR="6350" marT="6350" marB="0" anchor="b"/>
                </a:tc>
                <a:tc>
                  <a:txBody>
                    <a:bodyPr/>
                    <a:lstStyle/>
                    <a:p>
                      <a:pPr marL="0" algn="r" defTabSz="914400" rtl="0" eaLnBrk="1" fontAlgn="b" latinLnBrk="0" hangingPunct="1"/>
                      <a:r>
                        <a:rPr lang="en-CA" sz="1600" b="0" i="0" u="none" strike="noStrike" kern="1200">
                          <a:solidFill>
                            <a:srgbClr val="000000"/>
                          </a:solidFill>
                          <a:effectLst/>
                          <a:latin typeface="Calibri" panose="020F0502020204030204" pitchFamily="34" charset="0"/>
                          <a:ea typeface="+mn-ea"/>
                          <a:cs typeface="+mn-cs"/>
                        </a:rPr>
                        <a:t>40</a:t>
                      </a:r>
                    </a:p>
                  </a:txBody>
                  <a:tcPr marL="6350" marR="6350" marT="6350" marB="0" anchor="b"/>
                </a:tc>
                <a:tc>
                  <a:txBody>
                    <a:bodyPr/>
                    <a:lstStyle/>
                    <a:p>
                      <a:pPr marL="0" algn="r" defTabSz="914400" rtl="0" eaLnBrk="1" fontAlgn="b" latinLnBrk="0" hangingPunct="1"/>
                      <a:r>
                        <a:rPr lang="en-CA" sz="1600" b="0" i="0" u="none" strike="noStrike" kern="1200">
                          <a:solidFill>
                            <a:srgbClr val="000000"/>
                          </a:solidFill>
                          <a:effectLst/>
                          <a:latin typeface="Calibri" panose="020F0502020204030204" pitchFamily="34" charset="0"/>
                          <a:ea typeface="+mn-ea"/>
                          <a:cs typeface="+mn-cs"/>
                        </a:rPr>
                        <a:t>25</a:t>
                      </a:r>
                    </a:p>
                  </a:txBody>
                  <a:tcPr marL="6350" marR="6350" marT="6350" marB="0" anchor="b"/>
                </a:tc>
                <a:extLst>
                  <a:ext uri="{0D108BD9-81ED-4DB2-BD59-A6C34878D82A}">
                    <a16:rowId xmlns:a16="http://schemas.microsoft.com/office/drawing/2014/main" val="3421863013"/>
                  </a:ext>
                </a:extLst>
              </a:tr>
              <a:tr h="410543">
                <a:tc>
                  <a:txBody>
                    <a:bodyPr/>
                    <a:lstStyle/>
                    <a:p>
                      <a:pPr marL="0" algn="r" defTabSz="914400" rtl="0" eaLnBrk="1" fontAlgn="b" latinLnBrk="0" hangingPunct="1"/>
                      <a:r>
                        <a:rPr lang="en-CA" sz="1600" b="0" i="0" u="none" strike="noStrike" kern="1200">
                          <a:solidFill>
                            <a:srgbClr val="000000"/>
                          </a:solidFill>
                          <a:effectLst/>
                          <a:latin typeface="Calibri" panose="020F0502020204030204" pitchFamily="34" charset="0"/>
                          <a:ea typeface="+mn-ea"/>
                          <a:cs typeface="+mn-cs"/>
                        </a:rPr>
                        <a:t>16.63741</a:t>
                      </a:r>
                    </a:p>
                  </a:txBody>
                  <a:tcPr marL="6350" marR="6350" marT="6350" marB="0" anchor="b"/>
                </a:tc>
                <a:tc>
                  <a:txBody>
                    <a:bodyPr/>
                    <a:lstStyle/>
                    <a:p>
                      <a:pPr marL="0" algn="r" defTabSz="914400" rtl="0" eaLnBrk="1" fontAlgn="b" latinLnBrk="0" hangingPunct="1"/>
                      <a:r>
                        <a:rPr lang="en-CA" sz="1600" b="0" i="0" u="none" strike="noStrike" kern="1200">
                          <a:solidFill>
                            <a:srgbClr val="000000"/>
                          </a:solidFill>
                          <a:effectLst/>
                          <a:latin typeface="Calibri" panose="020F0502020204030204" pitchFamily="34" charset="0"/>
                          <a:ea typeface="+mn-ea"/>
                          <a:cs typeface="+mn-cs"/>
                        </a:rPr>
                        <a:t>15.41</a:t>
                      </a:r>
                    </a:p>
                  </a:txBody>
                  <a:tcPr marL="6350" marR="6350" marT="6350" marB="0" anchor="b"/>
                </a:tc>
                <a:tc>
                  <a:txBody>
                    <a:bodyPr/>
                    <a:lstStyle/>
                    <a:p>
                      <a:pPr marL="0" algn="r" defTabSz="914400" rtl="0" eaLnBrk="1" fontAlgn="b" latinLnBrk="0" hangingPunct="1"/>
                      <a:r>
                        <a:rPr lang="en-CA" sz="1600" b="0" i="0" u="none" strike="noStrike" kern="1200">
                          <a:solidFill>
                            <a:srgbClr val="000000"/>
                          </a:solidFill>
                          <a:effectLst/>
                          <a:latin typeface="Calibri" panose="020F0502020204030204" pitchFamily="34" charset="0"/>
                          <a:ea typeface="+mn-ea"/>
                          <a:cs typeface="+mn-cs"/>
                        </a:rPr>
                        <a:t>1.28</a:t>
                      </a:r>
                    </a:p>
                  </a:txBody>
                  <a:tcPr marL="6350" marR="6350" marT="6350" marB="0" anchor="b"/>
                </a:tc>
                <a:tc>
                  <a:txBody>
                    <a:bodyPr/>
                    <a:lstStyle/>
                    <a:p>
                      <a:pPr marL="0" algn="r" defTabSz="914400" rtl="0" eaLnBrk="1" fontAlgn="b" latinLnBrk="0" hangingPunct="1"/>
                      <a:r>
                        <a:rPr lang="en-CA" sz="1600" b="0" i="0" u="none" strike="noStrike" kern="1200">
                          <a:solidFill>
                            <a:srgbClr val="000000"/>
                          </a:solidFill>
                          <a:effectLst/>
                          <a:latin typeface="Calibri" panose="020F0502020204030204" pitchFamily="34" charset="0"/>
                          <a:ea typeface="+mn-ea"/>
                          <a:cs typeface="+mn-cs"/>
                        </a:rPr>
                        <a:t>40</a:t>
                      </a:r>
                    </a:p>
                  </a:txBody>
                  <a:tcPr marL="6350" marR="6350" marT="6350" marB="0" anchor="b"/>
                </a:tc>
                <a:tc>
                  <a:txBody>
                    <a:bodyPr/>
                    <a:lstStyle/>
                    <a:p>
                      <a:pPr marL="0" algn="r" defTabSz="914400" rtl="0" eaLnBrk="1" fontAlgn="b" latinLnBrk="0" hangingPunct="1"/>
                      <a:r>
                        <a:rPr lang="en-CA" sz="1600" b="0" i="0" u="none" strike="noStrike" kern="1200">
                          <a:solidFill>
                            <a:srgbClr val="000000"/>
                          </a:solidFill>
                          <a:effectLst/>
                          <a:latin typeface="Calibri" panose="020F0502020204030204" pitchFamily="34" charset="0"/>
                          <a:ea typeface="+mn-ea"/>
                          <a:cs typeface="+mn-cs"/>
                        </a:rPr>
                        <a:t>15</a:t>
                      </a:r>
                    </a:p>
                  </a:txBody>
                  <a:tcPr marL="6350" marR="6350" marT="6350" marB="0" anchor="b"/>
                </a:tc>
                <a:tc>
                  <a:txBody>
                    <a:bodyPr/>
                    <a:lstStyle/>
                    <a:p>
                      <a:pPr marL="0" algn="r" defTabSz="914400" rtl="0" eaLnBrk="1" fontAlgn="b" latinLnBrk="0" hangingPunct="1"/>
                      <a:r>
                        <a:rPr lang="en-CA" sz="1600" b="0" i="0" u="none" strike="noStrike" kern="1200">
                          <a:solidFill>
                            <a:srgbClr val="000000"/>
                          </a:solidFill>
                          <a:effectLst/>
                          <a:latin typeface="Calibri" panose="020F0502020204030204" pitchFamily="34" charset="0"/>
                          <a:ea typeface="+mn-ea"/>
                          <a:cs typeface="+mn-cs"/>
                        </a:rPr>
                        <a:t>25</a:t>
                      </a:r>
                    </a:p>
                  </a:txBody>
                  <a:tcPr marL="6350" marR="6350" marT="6350" marB="0" anchor="b"/>
                </a:tc>
                <a:extLst>
                  <a:ext uri="{0D108BD9-81ED-4DB2-BD59-A6C34878D82A}">
                    <a16:rowId xmlns:a16="http://schemas.microsoft.com/office/drawing/2014/main" val="1055685187"/>
                  </a:ext>
                </a:extLst>
              </a:tr>
              <a:tr h="410543">
                <a:tc>
                  <a:txBody>
                    <a:bodyPr/>
                    <a:lstStyle/>
                    <a:p>
                      <a:pPr marL="0" algn="r" defTabSz="914400" rtl="0" eaLnBrk="1" fontAlgn="b" latinLnBrk="0" hangingPunct="1"/>
                      <a:r>
                        <a:rPr lang="en-CA" sz="1600" b="0" i="0" u="none" strike="noStrike" kern="1200">
                          <a:solidFill>
                            <a:srgbClr val="000000"/>
                          </a:solidFill>
                          <a:effectLst/>
                          <a:latin typeface="Calibri" panose="020F0502020204030204" pitchFamily="34" charset="0"/>
                          <a:ea typeface="+mn-ea"/>
                          <a:cs typeface="+mn-cs"/>
                        </a:rPr>
                        <a:t>14.48361</a:t>
                      </a:r>
                    </a:p>
                  </a:txBody>
                  <a:tcPr marL="6350" marR="6350" marT="6350" marB="0" anchor="b"/>
                </a:tc>
                <a:tc>
                  <a:txBody>
                    <a:bodyPr/>
                    <a:lstStyle/>
                    <a:p>
                      <a:pPr marL="0" algn="r" defTabSz="914400" rtl="0" eaLnBrk="1" fontAlgn="b" latinLnBrk="0" hangingPunct="1"/>
                      <a:r>
                        <a:rPr lang="en-CA" sz="1600" b="0" i="0" u="none" strike="noStrike" kern="1200">
                          <a:solidFill>
                            <a:srgbClr val="000000"/>
                          </a:solidFill>
                          <a:effectLst/>
                          <a:latin typeface="Calibri" panose="020F0502020204030204" pitchFamily="34" charset="0"/>
                          <a:ea typeface="+mn-ea"/>
                          <a:cs typeface="+mn-cs"/>
                        </a:rPr>
                        <a:t>13.49</a:t>
                      </a:r>
                    </a:p>
                  </a:txBody>
                  <a:tcPr marL="6350" marR="6350" marT="6350" marB="0" anchor="b"/>
                </a:tc>
                <a:tc>
                  <a:txBody>
                    <a:bodyPr/>
                    <a:lstStyle/>
                    <a:p>
                      <a:pPr marL="0" algn="r" defTabSz="914400" rtl="0" eaLnBrk="1" fontAlgn="b" latinLnBrk="0" hangingPunct="1"/>
                      <a:r>
                        <a:rPr lang="en-CA" sz="1600" b="0" i="0" u="none" strike="noStrike" kern="1200" dirty="0">
                          <a:solidFill>
                            <a:srgbClr val="000000"/>
                          </a:solidFill>
                          <a:effectLst/>
                          <a:latin typeface="Calibri" panose="020F0502020204030204" pitchFamily="34" charset="0"/>
                          <a:ea typeface="+mn-ea"/>
                          <a:cs typeface="+mn-cs"/>
                        </a:rPr>
                        <a:t>1.32</a:t>
                      </a:r>
                    </a:p>
                  </a:txBody>
                  <a:tcPr marL="6350" marR="6350" marT="6350" marB="0" anchor="b"/>
                </a:tc>
                <a:tc>
                  <a:txBody>
                    <a:bodyPr/>
                    <a:lstStyle/>
                    <a:p>
                      <a:pPr marL="0" algn="r" defTabSz="914400" rtl="0" eaLnBrk="1" fontAlgn="b" latinLnBrk="0" hangingPunct="1"/>
                      <a:r>
                        <a:rPr lang="en-CA" sz="1600" b="0" i="0" u="none" strike="noStrike" kern="1200">
                          <a:solidFill>
                            <a:srgbClr val="000000"/>
                          </a:solidFill>
                          <a:effectLst/>
                          <a:latin typeface="Calibri" panose="020F0502020204030204" pitchFamily="34" charset="0"/>
                          <a:ea typeface="+mn-ea"/>
                          <a:cs typeface="+mn-cs"/>
                        </a:rPr>
                        <a:t>30</a:t>
                      </a:r>
                    </a:p>
                  </a:txBody>
                  <a:tcPr marL="6350" marR="6350" marT="6350" marB="0" anchor="b"/>
                </a:tc>
                <a:tc>
                  <a:txBody>
                    <a:bodyPr/>
                    <a:lstStyle/>
                    <a:p>
                      <a:pPr marL="0" algn="r" defTabSz="914400" rtl="0" eaLnBrk="1" fontAlgn="b" latinLnBrk="0" hangingPunct="1"/>
                      <a:r>
                        <a:rPr lang="en-CA" sz="1600" b="0" i="0" u="none" strike="noStrike" kern="1200">
                          <a:solidFill>
                            <a:srgbClr val="000000"/>
                          </a:solidFill>
                          <a:effectLst/>
                          <a:latin typeface="Calibri" panose="020F0502020204030204" pitchFamily="34" charset="0"/>
                          <a:ea typeface="+mn-ea"/>
                          <a:cs typeface="+mn-cs"/>
                        </a:rPr>
                        <a:t>30</a:t>
                      </a:r>
                    </a:p>
                  </a:txBody>
                  <a:tcPr marL="6350" marR="6350" marT="6350" marB="0" anchor="b"/>
                </a:tc>
                <a:tc>
                  <a:txBody>
                    <a:bodyPr/>
                    <a:lstStyle/>
                    <a:p>
                      <a:pPr marL="0" algn="r" defTabSz="914400" rtl="0" eaLnBrk="1" fontAlgn="b" latinLnBrk="0" hangingPunct="1"/>
                      <a:r>
                        <a:rPr lang="en-CA" sz="1600" b="0" i="0" u="none" strike="noStrike" kern="1200">
                          <a:solidFill>
                            <a:srgbClr val="000000"/>
                          </a:solidFill>
                          <a:effectLst/>
                          <a:latin typeface="Calibri" panose="020F0502020204030204" pitchFamily="34" charset="0"/>
                          <a:ea typeface="+mn-ea"/>
                          <a:cs typeface="+mn-cs"/>
                        </a:rPr>
                        <a:t>1</a:t>
                      </a:r>
                    </a:p>
                  </a:txBody>
                  <a:tcPr marL="6350" marR="6350" marT="6350" marB="0" anchor="b"/>
                </a:tc>
                <a:extLst>
                  <a:ext uri="{0D108BD9-81ED-4DB2-BD59-A6C34878D82A}">
                    <a16:rowId xmlns:a16="http://schemas.microsoft.com/office/drawing/2014/main" val="3695485181"/>
                  </a:ext>
                </a:extLst>
              </a:tr>
              <a:tr h="410543">
                <a:tc>
                  <a:txBody>
                    <a:bodyPr/>
                    <a:lstStyle/>
                    <a:p>
                      <a:pPr marL="0" algn="r" defTabSz="914400" rtl="0" eaLnBrk="1" fontAlgn="b" latinLnBrk="0" hangingPunct="1"/>
                      <a:r>
                        <a:rPr lang="en-CA" sz="1600" b="0" i="0" u="none" strike="noStrike" kern="1200">
                          <a:solidFill>
                            <a:srgbClr val="000000"/>
                          </a:solidFill>
                          <a:effectLst/>
                          <a:latin typeface="Calibri" panose="020F0502020204030204" pitchFamily="34" charset="0"/>
                          <a:ea typeface="+mn-ea"/>
                          <a:cs typeface="+mn-cs"/>
                        </a:rPr>
                        <a:t>14.48302</a:t>
                      </a:r>
                    </a:p>
                  </a:txBody>
                  <a:tcPr marL="6350" marR="6350" marT="6350" marB="0" anchor="b"/>
                </a:tc>
                <a:tc>
                  <a:txBody>
                    <a:bodyPr/>
                    <a:lstStyle/>
                    <a:p>
                      <a:pPr marL="0" algn="r" defTabSz="914400" rtl="0" eaLnBrk="1" fontAlgn="b" latinLnBrk="0" hangingPunct="1"/>
                      <a:r>
                        <a:rPr lang="en-CA" sz="1600" b="0" i="0" u="none" strike="noStrike" kern="1200">
                          <a:solidFill>
                            <a:srgbClr val="000000"/>
                          </a:solidFill>
                          <a:effectLst/>
                          <a:latin typeface="Calibri" panose="020F0502020204030204" pitchFamily="34" charset="0"/>
                          <a:ea typeface="+mn-ea"/>
                          <a:cs typeface="+mn-cs"/>
                        </a:rPr>
                        <a:t>13.49</a:t>
                      </a:r>
                    </a:p>
                  </a:txBody>
                  <a:tcPr marL="6350" marR="6350" marT="6350" marB="0" anchor="b"/>
                </a:tc>
                <a:tc>
                  <a:txBody>
                    <a:bodyPr/>
                    <a:lstStyle/>
                    <a:p>
                      <a:pPr marL="0" algn="r" defTabSz="914400" rtl="0" eaLnBrk="1" fontAlgn="b" latinLnBrk="0" hangingPunct="1"/>
                      <a:r>
                        <a:rPr lang="en-CA" sz="1600" b="0" i="0" u="none" strike="noStrike" kern="1200">
                          <a:solidFill>
                            <a:srgbClr val="000000"/>
                          </a:solidFill>
                          <a:effectLst/>
                          <a:latin typeface="Calibri" panose="020F0502020204030204" pitchFamily="34" charset="0"/>
                          <a:ea typeface="+mn-ea"/>
                          <a:cs typeface="+mn-cs"/>
                        </a:rPr>
                        <a:t>1.15</a:t>
                      </a:r>
                    </a:p>
                  </a:txBody>
                  <a:tcPr marL="6350" marR="6350" marT="6350" marB="0" anchor="b"/>
                </a:tc>
                <a:tc>
                  <a:txBody>
                    <a:bodyPr/>
                    <a:lstStyle/>
                    <a:p>
                      <a:pPr marL="0" algn="r" defTabSz="914400" rtl="0" eaLnBrk="1" fontAlgn="b" latinLnBrk="0" hangingPunct="1"/>
                      <a:r>
                        <a:rPr lang="en-CA" sz="1600" b="0" i="0" u="none" strike="noStrike" kern="1200" dirty="0">
                          <a:solidFill>
                            <a:srgbClr val="000000"/>
                          </a:solidFill>
                          <a:effectLst/>
                          <a:latin typeface="Calibri" panose="020F0502020204030204" pitchFamily="34" charset="0"/>
                          <a:ea typeface="+mn-ea"/>
                          <a:cs typeface="+mn-cs"/>
                        </a:rPr>
                        <a:t>15</a:t>
                      </a:r>
                    </a:p>
                  </a:txBody>
                  <a:tcPr marL="6350" marR="6350" marT="6350" marB="0" anchor="b"/>
                </a:tc>
                <a:tc>
                  <a:txBody>
                    <a:bodyPr/>
                    <a:lstStyle/>
                    <a:p>
                      <a:pPr marL="0" algn="r" defTabSz="914400" rtl="0" eaLnBrk="1" fontAlgn="b" latinLnBrk="0" hangingPunct="1"/>
                      <a:r>
                        <a:rPr lang="en-CA" sz="1600" b="0" i="0" u="none" strike="noStrike" kern="1200" dirty="0">
                          <a:solidFill>
                            <a:srgbClr val="000000"/>
                          </a:solidFill>
                          <a:effectLst/>
                          <a:latin typeface="Calibri" panose="020F0502020204030204" pitchFamily="34" charset="0"/>
                          <a:ea typeface="+mn-ea"/>
                          <a:cs typeface="+mn-cs"/>
                        </a:rPr>
                        <a:t>15</a:t>
                      </a:r>
                    </a:p>
                  </a:txBody>
                  <a:tcPr marL="6350" marR="6350" marT="6350" marB="0" anchor="b"/>
                </a:tc>
                <a:tc>
                  <a:txBody>
                    <a:bodyPr/>
                    <a:lstStyle/>
                    <a:p>
                      <a:pPr marL="0" algn="r" defTabSz="914400" rtl="0" eaLnBrk="1" fontAlgn="b" latinLnBrk="0" hangingPunct="1"/>
                      <a:r>
                        <a:rPr lang="en-CA" sz="1600" b="0" i="0" u="none" strike="noStrike" kern="1200">
                          <a:solidFill>
                            <a:srgbClr val="000000"/>
                          </a:solidFill>
                          <a:effectLst/>
                          <a:latin typeface="Calibri" panose="020F0502020204030204" pitchFamily="34" charset="0"/>
                          <a:ea typeface="+mn-ea"/>
                          <a:cs typeface="+mn-cs"/>
                        </a:rPr>
                        <a:t>25</a:t>
                      </a:r>
                    </a:p>
                  </a:txBody>
                  <a:tcPr marL="6350" marR="6350" marT="6350" marB="0" anchor="b"/>
                </a:tc>
                <a:extLst>
                  <a:ext uri="{0D108BD9-81ED-4DB2-BD59-A6C34878D82A}">
                    <a16:rowId xmlns:a16="http://schemas.microsoft.com/office/drawing/2014/main" val="1019234433"/>
                  </a:ext>
                </a:extLst>
              </a:tr>
              <a:tr h="410543">
                <a:tc>
                  <a:txBody>
                    <a:bodyPr/>
                    <a:lstStyle/>
                    <a:p>
                      <a:pPr marL="0" algn="r" defTabSz="914400" rtl="0" eaLnBrk="1" fontAlgn="b" latinLnBrk="0" hangingPunct="1"/>
                      <a:r>
                        <a:rPr lang="en-CA" sz="1600" b="0" i="0" u="none" strike="noStrike" kern="1200">
                          <a:solidFill>
                            <a:srgbClr val="000000"/>
                          </a:solidFill>
                          <a:effectLst/>
                          <a:latin typeface="Calibri" panose="020F0502020204030204" pitchFamily="34" charset="0"/>
                          <a:ea typeface="+mn-ea"/>
                          <a:cs typeface="+mn-cs"/>
                        </a:rPr>
                        <a:t>14.48302</a:t>
                      </a:r>
                    </a:p>
                  </a:txBody>
                  <a:tcPr marL="6350" marR="6350" marT="6350" marB="0" anchor="b"/>
                </a:tc>
                <a:tc>
                  <a:txBody>
                    <a:bodyPr/>
                    <a:lstStyle/>
                    <a:p>
                      <a:pPr marL="0" algn="r" defTabSz="914400" rtl="0" eaLnBrk="1" fontAlgn="b" latinLnBrk="0" hangingPunct="1"/>
                      <a:r>
                        <a:rPr lang="en-CA" sz="1600" b="0" i="0" u="none" strike="noStrike" kern="1200">
                          <a:solidFill>
                            <a:srgbClr val="000000"/>
                          </a:solidFill>
                          <a:effectLst/>
                          <a:latin typeface="Calibri" panose="020F0502020204030204" pitchFamily="34" charset="0"/>
                          <a:ea typeface="+mn-ea"/>
                          <a:cs typeface="+mn-cs"/>
                        </a:rPr>
                        <a:t>13.49</a:t>
                      </a:r>
                    </a:p>
                  </a:txBody>
                  <a:tcPr marL="6350" marR="6350" marT="6350" marB="0" anchor="b"/>
                </a:tc>
                <a:tc>
                  <a:txBody>
                    <a:bodyPr/>
                    <a:lstStyle/>
                    <a:p>
                      <a:pPr marL="0" algn="r" defTabSz="914400" rtl="0" eaLnBrk="1" fontAlgn="b" latinLnBrk="0" hangingPunct="1"/>
                      <a:r>
                        <a:rPr lang="en-CA" sz="1600" b="0" i="0" u="none" strike="noStrike" kern="1200">
                          <a:solidFill>
                            <a:srgbClr val="000000"/>
                          </a:solidFill>
                          <a:effectLst/>
                          <a:latin typeface="Calibri" panose="020F0502020204030204" pitchFamily="34" charset="0"/>
                          <a:ea typeface="+mn-ea"/>
                          <a:cs typeface="+mn-cs"/>
                        </a:rPr>
                        <a:t>1.15</a:t>
                      </a:r>
                    </a:p>
                  </a:txBody>
                  <a:tcPr marL="6350" marR="6350" marT="6350" marB="0" anchor="b"/>
                </a:tc>
                <a:tc>
                  <a:txBody>
                    <a:bodyPr/>
                    <a:lstStyle/>
                    <a:p>
                      <a:pPr marL="0" algn="r" defTabSz="914400" rtl="0" eaLnBrk="1" fontAlgn="b" latinLnBrk="0" hangingPunct="1"/>
                      <a:r>
                        <a:rPr lang="en-CA" sz="1600" b="0" i="0" u="none" strike="noStrike" kern="1200">
                          <a:solidFill>
                            <a:srgbClr val="000000"/>
                          </a:solidFill>
                          <a:effectLst/>
                          <a:latin typeface="Calibri" panose="020F0502020204030204" pitchFamily="34" charset="0"/>
                          <a:ea typeface="+mn-ea"/>
                          <a:cs typeface="+mn-cs"/>
                        </a:rPr>
                        <a:t>15</a:t>
                      </a:r>
                    </a:p>
                  </a:txBody>
                  <a:tcPr marL="6350" marR="6350" marT="6350" marB="0" anchor="b"/>
                </a:tc>
                <a:tc>
                  <a:txBody>
                    <a:bodyPr/>
                    <a:lstStyle/>
                    <a:p>
                      <a:pPr marL="0" algn="r" defTabSz="914400" rtl="0" eaLnBrk="1" fontAlgn="b" latinLnBrk="0" hangingPunct="1"/>
                      <a:r>
                        <a:rPr lang="en-CA" sz="1600" b="0" i="0" u="none" strike="noStrike" kern="1200">
                          <a:solidFill>
                            <a:srgbClr val="000000"/>
                          </a:solidFill>
                          <a:effectLst/>
                          <a:latin typeface="Calibri" panose="020F0502020204030204" pitchFamily="34" charset="0"/>
                          <a:ea typeface="+mn-ea"/>
                          <a:cs typeface="+mn-cs"/>
                        </a:rPr>
                        <a:t>15</a:t>
                      </a:r>
                    </a:p>
                  </a:txBody>
                  <a:tcPr marL="6350" marR="6350" marT="6350" marB="0" anchor="b"/>
                </a:tc>
                <a:tc>
                  <a:txBody>
                    <a:bodyPr/>
                    <a:lstStyle/>
                    <a:p>
                      <a:pPr marL="0" algn="r" defTabSz="914400" rtl="0" eaLnBrk="1" fontAlgn="b" latinLnBrk="0" hangingPunct="1"/>
                      <a:r>
                        <a:rPr lang="en-CA" sz="1600" b="0" i="0" u="none" strike="noStrike" kern="1200">
                          <a:solidFill>
                            <a:srgbClr val="000000"/>
                          </a:solidFill>
                          <a:effectLst/>
                          <a:latin typeface="Calibri" panose="020F0502020204030204" pitchFamily="34" charset="0"/>
                          <a:ea typeface="+mn-ea"/>
                          <a:cs typeface="+mn-cs"/>
                        </a:rPr>
                        <a:t>20</a:t>
                      </a:r>
                    </a:p>
                  </a:txBody>
                  <a:tcPr marL="6350" marR="6350" marT="6350" marB="0" anchor="b"/>
                </a:tc>
                <a:extLst>
                  <a:ext uri="{0D108BD9-81ED-4DB2-BD59-A6C34878D82A}">
                    <a16:rowId xmlns:a16="http://schemas.microsoft.com/office/drawing/2014/main" val="1211814480"/>
                  </a:ext>
                </a:extLst>
              </a:tr>
              <a:tr h="410543">
                <a:tc>
                  <a:txBody>
                    <a:bodyPr/>
                    <a:lstStyle/>
                    <a:p>
                      <a:pPr marL="0" algn="r" defTabSz="914400" rtl="0" eaLnBrk="1" fontAlgn="b" latinLnBrk="0" hangingPunct="1"/>
                      <a:r>
                        <a:rPr lang="en-CA" sz="1600" b="0" i="0" u="none" strike="noStrike" kern="1200">
                          <a:solidFill>
                            <a:srgbClr val="000000"/>
                          </a:solidFill>
                          <a:effectLst/>
                          <a:latin typeface="Calibri" panose="020F0502020204030204" pitchFamily="34" charset="0"/>
                          <a:ea typeface="+mn-ea"/>
                          <a:cs typeface="+mn-cs"/>
                        </a:rPr>
                        <a:t>14.07386</a:t>
                      </a:r>
                    </a:p>
                  </a:txBody>
                  <a:tcPr marL="6350" marR="6350" marT="6350" marB="0" anchor="b"/>
                </a:tc>
                <a:tc>
                  <a:txBody>
                    <a:bodyPr/>
                    <a:lstStyle/>
                    <a:p>
                      <a:pPr marL="0" algn="r" defTabSz="914400" rtl="0" eaLnBrk="1" fontAlgn="b" latinLnBrk="0" hangingPunct="1"/>
                      <a:r>
                        <a:rPr lang="en-CA" sz="1600" b="0" i="0" u="none" strike="noStrike" kern="1200">
                          <a:solidFill>
                            <a:srgbClr val="000000"/>
                          </a:solidFill>
                          <a:effectLst/>
                          <a:latin typeface="Calibri" panose="020F0502020204030204" pitchFamily="34" charset="0"/>
                          <a:ea typeface="+mn-ea"/>
                          <a:cs typeface="+mn-cs"/>
                        </a:rPr>
                        <a:t>13.13</a:t>
                      </a:r>
                    </a:p>
                  </a:txBody>
                  <a:tcPr marL="6350" marR="6350" marT="6350" marB="0" anchor="b"/>
                </a:tc>
                <a:tc>
                  <a:txBody>
                    <a:bodyPr/>
                    <a:lstStyle/>
                    <a:p>
                      <a:pPr marL="0" algn="r" defTabSz="914400" rtl="0" eaLnBrk="1" fontAlgn="b" latinLnBrk="0" hangingPunct="1"/>
                      <a:r>
                        <a:rPr lang="en-CA" sz="1600" b="0" i="0" u="none" strike="noStrike" kern="1200">
                          <a:solidFill>
                            <a:srgbClr val="000000"/>
                          </a:solidFill>
                          <a:effectLst/>
                          <a:latin typeface="Calibri" panose="020F0502020204030204" pitchFamily="34" charset="0"/>
                          <a:ea typeface="+mn-ea"/>
                          <a:cs typeface="+mn-cs"/>
                        </a:rPr>
                        <a:t>1.16</a:t>
                      </a:r>
                    </a:p>
                  </a:txBody>
                  <a:tcPr marL="6350" marR="6350" marT="6350" marB="0" anchor="b"/>
                </a:tc>
                <a:tc>
                  <a:txBody>
                    <a:bodyPr/>
                    <a:lstStyle/>
                    <a:p>
                      <a:pPr marL="0" algn="r" defTabSz="914400" rtl="0" eaLnBrk="1" fontAlgn="b" latinLnBrk="0" hangingPunct="1"/>
                      <a:r>
                        <a:rPr lang="en-CA" sz="1600" b="0" i="0" u="none" strike="noStrike" kern="1200">
                          <a:solidFill>
                            <a:srgbClr val="000000"/>
                          </a:solidFill>
                          <a:effectLst/>
                          <a:latin typeface="Calibri" panose="020F0502020204030204" pitchFamily="34" charset="0"/>
                          <a:ea typeface="+mn-ea"/>
                          <a:cs typeface="+mn-cs"/>
                        </a:rPr>
                        <a:t>15</a:t>
                      </a:r>
                    </a:p>
                  </a:txBody>
                  <a:tcPr marL="6350" marR="6350" marT="6350" marB="0" anchor="b"/>
                </a:tc>
                <a:tc>
                  <a:txBody>
                    <a:bodyPr/>
                    <a:lstStyle/>
                    <a:p>
                      <a:pPr marL="0" algn="r" defTabSz="914400" rtl="0" eaLnBrk="1" fontAlgn="b" latinLnBrk="0" hangingPunct="1"/>
                      <a:r>
                        <a:rPr lang="en-CA" sz="1600" b="0" i="0" u="none" strike="noStrike" kern="1200">
                          <a:solidFill>
                            <a:srgbClr val="000000"/>
                          </a:solidFill>
                          <a:effectLst/>
                          <a:latin typeface="Calibri" panose="020F0502020204030204" pitchFamily="34" charset="0"/>
                          <a:ea typeface="+mn-ea"/>
                          <a:cs typeface="+mn-cs"/>
                        </a:rPr>
                        <a:t>15</a:t>
                      </a:r>
                    </a:p>
                  </a:txBody>
                  <a:tcPr marL="6350" marR="6350" marT="6350" marB="0" anchor="b"/>
                </a:tc>
                <a:tc>
                  <a:txBody>
                    <a:bodyPr/>
                    <a:lstStyle/>
                    <a:p>
                      <a:pPr marL="0" algn="r" defTabSz="914400" rtl="0" eaLnBrk="1" fontAlgn="b" latinLnBrk="0" hangingPunct="1"/>
                      <a:r>
                        <a:rPr lang="en-CA" sz="1600" b="0" i="0" u="none" strike="noStrike" kern="1200">
                          <a:solidFill>
                            <a:srgbClr val="000000"/>
                          </a:solidFill>
                          <a:effectLst/>
                          <a:latin typeface="Calibri" panose="020F0502020204030204" pitchFamily="34" charset="0"/>
                          <a:ea typeface="+mn-ea"/>
                          <a:cs typeface="+mn-cs"/>
                        </a:rPr>
                        <a:t>35</a:t>
                      </a:r>
                    </a:p>
                  </a:txBody>
                  <a:tcPr marL="6350" marR="6350" marT="6350" marB="0" anchor="b"/>
                </a:tc>
                <a:extLst>
                  <a:ext uri="{0D108BD9-81ED-4DB2-BD59-A6C34878D82A}">
                    <a16:rowId xmlns:a16="http://schemas.microsoft.com/office/drawing/2014/main" val="140685769"/>
                  </a:ext>
                </a:extLst>
              </a:tr>
              <a:tr h="410543">
                <a:tc>
                  <a:txBody>
                    <a:bodyPr/>
                    <a:lstStyle/>
                    <a:p>
                      <a:pPr marL="0" algn="r" defTabSz="914400" rtl="0" eaLnBrk="1" fontAlgn="b" latinLnBrk="0" hangingPunct="1"/>
                      <a:r>
                        <a:rPr lang="en-CA" sz="1600" b="0" i="0" u="none" strike="noStrike" kern="1200">
                          <a:solidFill>
                            <a:srgbClr val="000000"/>
                          </a:solidFill>
                          <a:effectLst/>
                          <a:latin typeface="Calibri" panose="020F0502020204030204" pitchFamily="34" charset="0"/>
                          <a:ea typeface="+mn-ea"/>
                          <a:cs typeface="+mn-cs"/>
                        </a:rPr>
                        <a:t>13.89622</a:t>
                      </a:r>
                    </a:p>
                  </a:txBody>
                  <a:tcPr marL="6350" marR="6350" marT="6350" marB="0" anchor="b"/>
                </a:tc>
                <a:tc>
                  <a:txBody>
                    <a:bodyPr/>
                    <a:lstStyle/>
                    <a:p>
                      <a:pPr marL="0" algn="r" defTabSz="914400" rtl="0" eaLnBrk="1" fontAlgn="b" latinLnBrk="0" hangingPunct="1"/>
                      <a:r>
                        <a:rPr lang="en-CA" sz="1600" b="0" i="0" u="none" strike="noStrike" kern="1200">
                          <a:solidFill>
                            <a:srgbClr val="000000"/>
                          </a:solidFill>
                          <a:effectLst/>
                          <a:latin typeface="Calibri" panose="020F0502020204030204" pitchFamily="34" charset="0"/>
                          <a:ea typeface="+mn-ea"/>
                          <a:cs typeface="+mn-cs"/>
                        </a:rPr>
                        <a:t>12.97</a:t>
                      </a:r>
                    </a:p>
                  </a:txBody>
                  <a:tcPr marL="6350" marR="6350" marT="6350" marB="0" anchor="b"/>
                </a:tc>
                <a:tc>
                  <a:txBody>
                    <a:bodyPr/>
                    <a:lstStyle/>
                    <a:p>
                      <a:pPr marL="0" algn="r" defTabSz="914400" rtl="0" eaLnBrk="1" fontAlgn="b" latinLnBrk="0" hangingPunct="1"/>
                      <a:r>
                        <a:rPr lang="en-CA" sz="1600" b="0" i="0" u="none" strike="noStrike" kern="1200">
                          <a:solidFill>
                            <a:srgbClr val="000000"/>
                          </a:solidFill>
                          <a:effectLst/>
                          <a:latin typeface="Calibri" panose="020F0502020204030204" pitchFamily="34" charset="0"/>
                          <a:ea typeface="+mn-ea"/>
                          <a:cs typeface="+mn-cs"/>
                        </a:rPr>
                        <a:t>1.21</a:t>
                      </a:r>
                    </a:p>
                  </a:txBody>
                  <a:tcPr marL="6350" marR="6350" marT="6350" marB="0" anchor="b"/>
                </a:tc>
                <a:tc>
                  <a:txBody>
                    <a:bodyPr/>
                    <a:lstStyle/>
                    <a:p>
                      <a:pPr marL="0" algn="r" defTabSz="914400" rtl="0" eaLnBrk="1" fontAlgn="b" latinLnBrk="0" hangingPunct="1"/>
                      <a:r>
                        <a:rPr lang="en-CA" sz="1600" b="0" i="0" u="none" strike="noStrike" kern="1200">
                          <a:solidFill>
                            <a:srgbClr val="000000"/>
                          </a:solidFill>
                          <a:effectLst/>
                          <a:latin typeface="Calibri" panose="020F0502020204030204" pitchFamily="34" charset="0"/>
                          <a:ea typeface="+mn-ea"/>
                          <a:cs typeface="+mn-cs"/>
                        </a:rPr>
                        <a:t>15</a:t>
                      </a:r>
                    </a:p>
                  </a:txBody>
                  <a:tcPr marL="6350" marR="6350" marT="6350" marB="0" anchor="b"/>
                </a:tc>
                <a:tc>
                  <a:txBody>
                    <a:bodyPr/>
                    <a:lstStyle/>
                    <a:p>
                      <a:pPr marL="0" algn="r" defTabSz="914400" rtl="0" eaLnBrk="1" fontAlgn="b" latinLnBrk="0" hangingPunct="1"/>
                      <a:r>
                        <a:rPr lang="en-CA" sz="1600" b="0" i="0" u="none" strike="noStrike" kern="1200">
                          <a:solidFill>
                            <a:srgbClr val="000000"/>
                          </a:solidFill>
                          <a:effectLst/>
                          <a:latin typeface="Calibri" panose="020F0502020204030204" pitchFamily="34" charset="0"/>
                          <a:ea typeface="+mn-ea"/>
                          <a:cs typeface="+mn-cs"/>
                        </a:rPr>
                        <a:t>30</a:t>
                      </a:r>
                    </a:p>
                  </a:txBody>
                  <a:tcPr marL="6350" marR="6350" marT="6350" marB="0" anchor="b"/>
                </a:tc>
                <a:tc>
                  <a:txBody>
                    <a:bodyPr/>
                    <a:lstStyle/>
                    <a:p>
                      <a:pPr marL="0" algn="r" defTabSz="914400" rtl="0" eaLnBrk="1" fontAlgn="b" latinLnBrk="0" hangingPunct="1"/>
                      <a:r>
                        <a:rPr lang="en-CA" sz="1600" b="0" i="0" u="none" strike="noStrike" kern="1200">
                          <a:solidFill>
                            <a:srgbClr val="000000"/>
                          </a:solidFill>
                          <a:effectLst/>
                          <a:latin typeface="Calibri" panose="020F0502020204030204" pitchFamily="34" charset="0"/>
                          <a:ea typeface="+mn-ea"/>
                          <a:cs typeface="+mn-cs"/>
                        </a:rPr>
                        <a:t>35</a:t>
                      </a:r>
                    </a:p>
                  </a:txBody>
                  <a:tcPr marL="6350" marR="6350" marT="6350" marB="0" anchor="b"/>
                </a:tc>
                <a:extLst>
                  <a:ext uri="{0D108BD9-81ED-4DB2-BD59-A6C34878D82A}">
                    <a16:rowId xmlns:a16="http://schemas.microsoft.com/office/drawing/2014/main" val="227228057"/>
                  </a:ext>
                </a:extLst>
              </a:tr>
              <a:tr h="410543">
                <a:tc>
                  <a:txBody>
                    <a:bodyPr/>
                    <a:lstStyle/>
                    <a:p>
                      <a:pPr marL="0" algn="r" defTabSz="914400" rtl="0" eaLnBrk="1" fontAlgn="b" latinLnBrk="0" hangingPunct="1"/>
                      <a:r>
                        <a:rPr lang="en-CA" sz="1600" b="0" i="0" u="none" strike="noStrike" kern="1200">
                          <a:solidFill>
                            <a:srgbClr val="000000"/>
                          </a:solidFill>
                          <a:effectLst/>
                          <a:latin typeface="Calibri" panose="020F0502020204030204" pitchFamily="34" charset="0"/>
                          <a:ea typeface="+mn-ea"/>
                          <a:cs typeface="+mn-cs"/>
                        </a:rPr>
                        <a:t>13.89622</a:t>
                      </a:r>
                    </a:p>
                  </a:txBody>
                  <a:tcPr marL="6350" marR="6350" marT="6350" marB="0" anchor="b"/>
                </a:tc>
                <a:tc>
                  <a:txBody>
                    <a:bodyPr/>
                    <a:lstStyle/>
                    <a:p>
                      <a:pPr marL="0" algn="r" defTabSz="914400" rtl="0" eaLnBrk="1" fontAlgn="b" latinLnBrk="0" hangingPunct="1"/>
                      <a:r>
                        <a:rPr lang="en-CA" sz="1600" b="0" i="0" u="none" strike="noStrike" kern="1200">
                          <a:solidFill>
                            <a:srgbClr val="000000"/>
                          </a:solidFill>
                          <a:effectLst/>
                          <a:latin typeface="Calibri" panose="020F0502020204030204" pitchFamily="34" charset="0"/>
                          <a:ea typeface="+mn-ea"/>
                          <a:cs typeface="+mn-cs"/>
                        </a:rPr>
                        <a:t>12.97</a:t>
                      </a:r>
                    </a:p>
                  </a:txBody>
                  <a:tcPr marL="6350" marR="6350" marT="6350" marB="0" anchor="b"/>
                </a:tc>
                <a:tc>
                  <a:txBody>
                    <a:bodyPr/>
                    <a:lstStyle/>
                    <a:p>
                      <a:pPr marL="0" algn="r" defTabSz="914400" rtl="0" eaLnBrk="1" fontAlgn="b" latinLnBrk="0" hangingPunct="1"/>
                      <a:r>
                        <a:rPr lang="en-CA" sz="1600" b="0" i="0" u="none" strike="noStrike" kern="1200">
                          <a:solidFill>
                            <a:srgbClr val="000000"/>
                          </a:solidFill>
                          <a:effectLst/>
                          <a:latin typeface="Calibri" panose="020F0502020204030204" pitchFamily="34" charset="0"/>
                          <a:ea typeface="+mn-ea"/>
                          <a:cs typeface="+mn-cs"/>
                        </a:rPr>
                        <a:t>1.21</a:t>
                      </a:r>
                    </a:p>
                  </a:txBody>
                  <a:tcPr marL="6350" marR="6350" marT="6350" marB="0" anchor="b"/>
                </a:tc>
                <a:tc>
                  <a:txBody>
                    <a:bodyPr/>
                    <a:lstStyle/>
                    <a:p>
                      <a:pPr marL="0" algn="r" defTabSz="914400" rtl="0" eaLnBrk="1" fontAlgn="b" latinLnBrk="0" hangingPunct="1"/>
                      <a:r>
                        <a:rPr lang="en-CA" sz="1600" b="0" i="0" u="none" strike="noStrike" kern="1200">
                          <a:solidFill>
                            <a:srgbClr val="000000"/>
                          </a:solidFill>
                          <a:effectLst/>
                          <a:latin typeface="Calibri" panose="020F0502020204030204" pitchFamily="34" charset="0"/>
                          <a:ea typeface="+mn-ea"/>
                          <a:cs typeface="+mn-cs"/>
                        </a:rPr>
                        <a:t>30</a:t>
                      </a:r>
                    </a:p>
                  </a:txBody>
                  <a:tcPr marL="6350" marR="6350" marT="6350" marB="0" anchor="b"/>
                </a:tc>
                <a:tc>
                  <a:txBody>
                    <a:bodyPr/>
                    <a:lstStyle/>
                    <a:p>
                      <a:pPr marL="0" algn="r" defTabSz="914400" rtl="0" eaLnBrk="1" fontAlgn="b" latinLnBrk="0" hangingPunct="1"/>
                      <a:r>
                        <a:rPr lang="en-CA" sz="1600" b="0" i="0" u="none" strike="noStrike" kern="1200">
                          <a:solidFill>
                            <a:srgbClr val="000000"/>
                          </a:solidFill>
                          <a:effectLst/>
                          <a:latin typeface="Calibri" panose="020F0502020204030204" pitchFamily="34" charset="0"/>
                          <a:ea typeface="+mn-ea"/>
                          <a:cs typeface="+mn-cs"/>
                        </a:rPr>
                        <a:t>15</a:t>
                      </a:r>
                    </a:p>
                  </a:txBody>
                  <a:tcPr marL="6350" marR="6350" marT="6350" marB="0" anchor="b"/>
                </a:tc>
                <a:tc>
                  <a:txBody>
                    <a:bodyPr/>
                    <a:lstStyle/>
                    <a:p>
                      <a:pPr marL="0" algn="r" defTabSz="914400" rtl="0" eaLnBrk="1" fontAlgn="b" latinLnBrk="0" hangingPunct="1"/>
                      <a:r>
                        <a:rPr lang="en-CA" sz="1600" b="0" i="0" u="none" strike="noStrike" kern="1200" dirty="0">
                          <a:solidFill>
                            <a:srgbClr val="000000"/>
                          </a:solidFill>
                          <a:effectLst/>
                          <a:latin typeface="Calibri" panose="020F0502020204030204" pitchFamily="34" charset="0"/>
                          <a:ea typeface="+mn-ea"/>
                          <a:cs typeface="+mn-cs"/>
                        </a:rPr>
                        <a:t>35</a:t>
                      </a:r>
                    </a:p>
                  </a:txBody>
                  <a:tcPr marL="6350" marR="6350" marT="6350" marB="0" anchor="b"/>
                </a:tc>
                <a:extLst>
                  <a:ext uri="{0D108BD9-81ED-4DB2-BD59-A6C34878D82A}">
                    <a16:rowId xmlns:a16="http://schemas.microsoft.com/office/drawing/2014/main" val="1138308193"/>
                  </a:ext>
                </a:extLst>
              </a:tr>
            </a:tbl>
          </a:graphicData>
        </a:graphic>
      </p:graphicFrame>
      <p:sp>
        <p:nvSpPr>
          <p:cNvPr id="5" name="TextBox 3">
            <a:extLst>
              <a:ext uri="{FF2B5EF4-FFF2-40B4-BE49-F238E27FC236}">
                <a16:creationId xmlns:a16="http://schemas.microsoft.com/office/drawing/2014/main" id="{66E2D04B-B435-4345-A85F-82E8C9AC7F79}"/>
              </a:ext>
            </a:extLst>
          </p:cNvPr>
          <p:cNvSpPr txBox="1">
            <a:spLocks noChangeArrowheads="1"/>
          </p:cNvSpPr>
          <p:nvPr/>
        </p:nvSpPr>
        <p:spPr bwMode="auto">
          <a:xfrm>
            <a:off x="280887" y="1241509"/>
            <a:ext cx="10125175" cy="284950"/>
          </a:xfrm>
          <a:prstGeom prst="rect">
            <a:avLst/>
          </a:prstGeom>
          <a:solidFill>
            <a:schemeClr val="bg1"/>
          </a:solidFill>
          <a:ln>
            <a:noFill/>
          </a:ln>
          <a:effectLst>
            <a:outerShdw dist="25400" dir="5400000" algn="tl" rotWithShape="0">
              <a:srgbClr val="408B70"/>
            </a:outerShdw>
          </a:effectLst>
          <a:extLs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27432" numCol="1" anchor="b" anchorCtr="0" compatLnSpc="1">
            <a:prstTxWarp prst="textNoShape">
              <a:avLst/>
            </a:prstTxWarp>
            <a:spAutoFit/>
          </a:bodyPr>
          <a:lstStyle>
            <a:defPPr>
              <a:defRPr lang="en-US"/>
            </a:defPPr>
            <a:lvl1pPr marL="342900" indent="-342900" defTabSz="1019175" eaLnBrk="0" hangingPunct="0">
              <a:lnSpc>
                <a:spcPct val="110000"/>
              </a:lnSpc>
              <a:spcBef>
                <a:spcPct val="30000"/>
              </a:spcBef>
              <a:buClr>
                <a:srgbClr val="336699"/>
              </a:buClr>
              <a:buFont typeface="Wingdings 3" pitchFamily="18" charset="2"/>
              <a:defRPr sz="1300" b="1" kern="0">
                <a:solidFill>
                  <a:srgbClr val="234035"/>
                </a:solidFill>
                <a:latin typeface="+mj-lt"/>
                <a:cs typeface="Calibri" pitchFamily="34" charset="0"/>
              </a:defRPr>
            </a:lvl1pPr>
            <a:lvl2pPr marL="228600" indent="-228600" defTabSz="1019175" eaLnBrk="0" hangingPunct="0">
              <a:lnSpc>
                <a:spcPct val="110000"/>
              </a:lnSpc>
              <a:spcBef>
                <a:spcPct val="30000"/>
              </a:spcBef>
              <a:buClr>
                <a:srgbClr val="BA1714"/>
              </a:buClr>
              <a:buSzPct val="80000"/>
              <a:buFont typeface="Wingdings" pitchFamily="2" charset="2"/>
              <a:buChar char="n"/>
              <a:defRPr sz="1400">
                <a:latin typeface="+mj-lt"/>
                <a:cs typeface="Calibri" pitchFamily="34" charset="0"/>
              </a:defRPr>
            </a:lvl2pPr>
            <a:lvl3pPr marL="457200" indent="-171450" defTabSz="1019175" eaLnBrk="0" hangingPunct="0">
              <a:lnSpc>
                <a:spcPct val="110000"/>
              </a:lnSpc>
              <a:spcBef>
                <a:spcPct val="30000"/>
              </a:spcBef>
              <a:buClr>
                <a:schemeClr val="bg2"/>
              </a:buClr>
              <a:buFont typeface="Arial" pitchFamily="34" charset="0"/>
              <a:buChar char="–"/>
              <a:defRPr sz="1400">
                <a:latin typeface="+mj-lt"/>
                <a:cs typeface="Calibri" pitchFamily="34" charset="0"/>
              </a:defRPr>
            </a:lvl3pPr>
            <a:lvl4pPr marL="741363" indent="-160338" defTabSz="1019175" eaLnBrk="0" hangingPunct="0">
              <a:lnSpc>
                <a:spcPct val="110000"/>
              </a:lnSpc>
              <a:spcBef>
                <a:spcPct val="30000"/>
              </a:spcBef>
              <a:buClr>
                <a:schemeClr val="bg2"/>
              </a:buClr>
              <a:buFont typeface="Arial" pitchFamily="34" charset="0"/>
              <a:buChar char="–"/>
              <a:defRPr sz="1400">
                <a:latin typeface="+mj-lt"/>
                <a:cs typeface="Calibri" pitchFamily="34" charset="0"/>
              </a:defRPr>
            </a:lvl4pPr>
            <a:lvl5pPr marL="2292350" indent="-254000" defTabSz="1019175" eaLnBrk="0" hangingPunct="0">
              <a:spcBef>
                <a:spcPct val="20000"/>
              </a:spcBef>
              <a:buChar char="»"/>
              <a:defRPr sz="1600">
                <a:latin typeface="+mn-lt"/>
                <a:cs typeface="+mn-cs"/>
              </a:defRPr>
            </a:lvl5pPr>
            <a:lvl6pPr marL="2749550" indent="-254000" defTabSz="1019175" fontAlgn="base">
              <a:spcBef>
                <a:spcPct val="20000"/>
              </a:spcBef>
              <a:spcAft>
                <a:spcPct val="0"/>
              </a:spcAft>
              <a:buChar char="»"/>
              <a:defRPr sz="1600">
                <a:latin typeface="+mn-lt"/>
                <a:cs typeface="+mn-cs"/>
              </a:defRPr>
            </a:lvl6pPr>
            <a:lvl7pPr marL="3206750" indent="-254000" defTabSz="1019175" fontAlgn="base">
              <a:spcBef>
                <a:spcPct val="20000"/>
              </a:spcBef>
              <a:spcAft>
                <a:spcPct val="0"/>
              </a:spcAft>
              <a:buChar char="»"/>
              <a:defRPr sz="1600">
                <a:latin typeface="+mn-lt"/>
                <a:cs typeface="+mn-cs"/>
              </a:defRPr>
            </a:lvl7pPr>
            <a:lvl8pPr marL="3663950" indent="-254000" defTabSz="1019175" fontAlgn="base">
              <a:spcBef>
                <a:spcPct val="20000"/>
              </a:spcBef>
              <a:spcAft>
                <a:spcPct val="0"/>
              </a:spcAft>
              <a:buChar char="»"/>
              <a:defRPr sz="1600">
                <a:latin typeface="+mn-lt"/>
                <a:cs typeface="+mn-cs"/>
              </a:defRPr>
            </a:lvl8pPr>
            <a:lvl9pPr marL="4121150" indent="-254000" defTabSz="1019175" fontAlgn="base">
              <a:spcBef>
                <a:spcPct val="20000"/>
              </a:spcBef>
              <a:spcAft>
                <a:spcPct val="0"/>
              </a:spcAft>
              <a:buChar char="»"/>
              <a:defRPr sz="1600">
                <a:latin typeface="+mn-lt"/>
                <a:cs typeface="+mn-cs"/>
              </a:defRPr>
            </a:lvl9pPr>
          </a:lstStyle>
          <a:p>
            <a:r>
              <a:rPr lang="en-CA" sz="1600" dirty="0">
                <a:solidFill>
                  <a:schemeClr val="tx1"/>
                </a:solidFill>
                <a:latin typeface="Calibri" panose="020F0502020204030204" pitchFamily="34" charset="0"/>
              </a:rPr>
              <a:t>Top 10 Total Annual Return Results on Test Data from Top Performing Training Set Combinations</a:t>
            </a:r>
          </a:p>
        </p:txBody>
      </p:sp>
    </p:spTree>
    <p:extLst>
      <p:ext uri="{BB962C8B-B14F-4D97-AF65-F5344CB8AC3E}">
        <p14:creationId xmlns:p14="http://schemas.microsoft.com/office/powerpoint/2010/main" val="1901983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B6D565-2D3F-4CAA-B9D5-0039CE732E74}"/>
              </a:ext>
            </a:extLst>
          </p:cNvPr>
          <p:cNvSpPr>
            <a:spLocks noGrp="1"/>
          </p:cNvSpPr>
          <p:nvPr>
            <p:ph type="title"/>
          </p:nvPr>
        </p:nvSpPr>
        <p:spPr/>
        <p:txBody>
          <a:bodyPr/>
          <a:lstStyle/>
          <a:p>
            <a:r>
              <a:rPr lang="en-US" dirty="0"/>
              <a:t>LITERATURE REVIEW</a:t>
            </a:r>
          </a:p>
        </p:txBody>
      </p:sp>
      <p:sp>
        <p:nvSpPr>
          <p:cNvPr id="3" name="Slide Number Placeholder 2">
            <a:extLst>
              <a:ext uri="{FF2B5EF4-FFF2-40B4-BE49-F238E27FC236}">
                <a16:creationId xmlns:a16="http://schemas.microsoft.com/office/drawing/2014/main" id="{A454B53E-15C9-4CB4-BF3D-09470408959F}"/>
              </a:ext>
            </a:extLst>
          </p:cNvPr>
          <p:cNvSpPr>
            <a:spLocks noGrp="1"/>
          </p:cNvSpPr>
          <p:nvPr>
            <p:ph type="sldNum" sz="quarter" idx="12"/>
          </p:nvPr>
        </p:nvSpPr>
        <p:spPr/>
        <p:txBody>
          <a:bodyPr/>
          <a:lstStyle/>
          <a:p>
            <a:fld id="{D2C46B30-1E6E-4EFB-A798-3E7E3624535A}" type="slidenum">
              <a:rPr lang="en-US" smtClean="0"/>
              <a:t>5</a:t>
            </a:fld>
            <a:endParaRPr lang="en-US" dirty="0"/>
          </a:p>
        </p:txBody>
      </p:sp>
      <p:sp>
        <p:nvSpPr>
          <p:cNvPr id="6" name="TextBox 3">
            <a:extLst>
              <a:ext uri="{FF2B5EF4-FFF2-40B4-BE49-F238E27FC236}">
                <a16:creationId xmlns:a16="http://schemas.microsoft.com/office/drawing/2014/main" id="{4F2422BC-F5D8-4A07-AC89-EBEA4E65A82D}"/>
              </a:ext>
            </a:extLst>
          </p:cNvPr>
          <p:cNvSpPr txBox="1">
            <a:spLocks noChangeArrowheads="1"/>
          </p:cNvSpPr>
          <p:nvPr/>
        </p:nvSpPr>
        <p:spPr bwMode="auto">
          <a:xfrm>
            <a:off x="280887" y="1241510"/>
            <a:ext cx="10125175" cy="284950"/>
          </a:xfrm>
          <a:prstGeom prst="rect">
            <a:avLst/>
          </a:prstGeom>
          <a:solidFill>
            <a:schemeClr val="bg1"/>
          </a:solidFill>
          <a:ln>
            <a:noFill/>
          </a:ln>
          <a:effectLst>
            <a:outerShdw dist="25400" dir="5400000" algn="tl" rotWithShape="0">
              <a:srgbClr val="408B70"/>
            </a:outerShdw>
          </a:effectLst>
          <a:extLs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27432" numCol="1" anchor="b" anchorCtr="0" compatLnSpc="1">
            <a:prstTxWarp prst="textNoShape">
              <a:avLst/>
            </a:prstTxWarp>
            <a:spAutoFit/>
          </a:bodyPr>
          <a:lstStyle>
            <a:defPPr>
              <a:defRPr lang="en-US"/>
            </a:defPPr>
            <a:lvl1pPr marL="342900" indent="-342900" defTabSz="1019175" eaLnBrk="0" hangingPunct="0">
              <a:lnSpc>
                <a:spcPct val="110000"/>
              </a:lnSpc>
              <a:spcBef>
                <a:spcPct val="30000"/>
              </a:spcBef>
              <a:buClr>
                <a:srgbClr val="336699"/>
              </a:buClr>
              <a:buFont typeface="Wingdings 3" pitchFamily="18" charset="2"/>
              <a:defRPr sz="1300" b="1" kern="0">
                <a:solidFill>
                  <a:srgbClr val="234035"/>
                </a:solidFill>
                <a:latin typeface="+mj-lt"/>
                <a:cs typeface="Calibri" pitchFamily="34" charset="0"/>
              </a:defRPr>
            </a:lvl1pPr>
            <a:lvl2pPr marL="228600" indent="-228600" defTabSz="1019175" eaLnBrk="0" hangingPunct="0">
              <a:lnSpc>
                <a:spcPct val="110000"/>
              </a:lnSpc>
              <a:spcBef>
                <a:spcPct val="30000"/>
              </a:spcBef>
              <a:buClr>
                <a:srgbClr val="BA1714"/>
              </a:buClr>
              <a:buSzPct val="80000"/>
              <a:buFont typeface="Wingdings" pitchFamily="2" charset="2"/>
              <a:buChar char="n"/>
              <a:defRPr sz="1400">
                <a:latin typeface="+mj-lt"/>
                <a:cs typeface="Calibri" pitchFamily="34" charset="0"/>
              </a:defRPr>
            </a:lvl2pPr>
            <a:lvl3pPr marL="457200" indent="-171450" defTabSz="1019175" eaLnBrk="0" hangingPunct="0">
              <a:lnSpc>
                <a:spcPct val="110000"/>
              </a:lnSpc>
              <a:spcBef>
                <a:spcPct val="30000"/>
              </a:spcBef>
              <a:buClr>
                <a:schemeClr val="bg2"/>
              </a:buClr>
              <a:buFont typeface="Arial" pitchFamily="34" charset="0"/>
              <a:buChar char="–"/>
              <a:defRPr sz="1400">
                <a:latin typeface="+mj-lt"/>
                <a:cs typeface="Calibri" pitchFamily="34" charset="0"/>
              </a:defRPr>
            </a:lvl3pPr>
            <a:lvl4pPr marL="741363" indent="-160338" defTabSz="1019175" eaLnBrk="0" hangingPunct="0">
              <a:lnSpc>
                <a:spcPct val="110000"/>
              </a:lnSpc>
              <a:spcBef>
                <a:spcPct val="30000"/>
              </a:spcBef>
              <a:buClr>
                <a:schemeClr val="bg2"/>
              </a:buClr>
              <a:buFont typeface="Arial" pitchFamily="34" charset="0"/>
              <a:buChar char="–"/>
              <a:defRPr sz="1400">
                <a:latin typeface="+mj-lt"/>
                <a:cs typeface="Calibri" pitchFamily="34" charset="0"/>
              </a:defRPr>
            </a:lvl4pPr>
            <a:lvl5pPr marL="2292350" indent="-254000" defTabSz="1019175" eaLnBrk="0" hangingPunct="0">
              <a:spcBef>
                <a:spcPct val="20000"/>
              </a:spcBef>
              <a:buChar char="»"/>
              <a:defRPr sz="1600">
                <a:latin typeface="+mn-lt"/>
                <a:cs typeface="+mn-cs"/>
              </a:defRPr>
            </a:lvl5pPr>
            <a:lvl6pPr marL="2749550" indent="-254000" defTabSz="1019175" fontAlgn="base">
              <a:spcBef>
                <a:spcPct val="20000"/>
              </a:spcBef>
              <a:spcAft>
                <a:spcPct val="0"/>
              </a:spcAft>
              <a:buChar char="»"/>
              <a:defRPr sz="1600">
                <a:latin typeface="+mn-lt"/>
                <a:cs typeface="+mn-cs"/>
              </a:defRPr>
            </a:lvl6pPr>
            <a:lvl7pPr marL="3206750" indent="-254000" defTabSz="1019175" fontAlgn="base">
              <a:spcBef>
                <a:spcPct val="20000"/>
              </a:spcBef>
              <a:spcAft>
                <a:spcPct val="0"/>
              </a:spcAft>
              <a:buChar char="»"/>
              <a:defRPr sz="1600">
                <a:latin typeface="+mn-lt"/>
                <a:cs typeface="+mn-cs"/>
              </a:defRPr>
            </a:lvl7pPr>
            <a:lvl8pPr marL="3663950" indent="-254000" defTabSz="1019175" fontAlgn="base">
              <a:spcBef>
                <a:spcPct val="20000"/>
              </a:spcBef>
              <a:spcAft>
                <a:spcPct val="0"/>
              </a:spcAft>
              <a:buChar char="»"/>
              <a:defRPr sz="1600">
                <a:latin typeface="+mn-lt"/>
                <a:cs typeface="+mn-cs"/>
              </a:defRPr>
            </a:lvl8pPr>
            <a:lvl9pPr marL="4121150" indent="-254000" defTabSz="1019175" fontAlgn="base">
              <a:spcBef>
                <a:spcPct val="20000"/>
              </a:spcBef>
              <a:spcAft>
                <a:spcPct val="0"/>
              </a:spcAft>
              <a:buChar char="»"/>
              <a:defRPr sz="1600">
                <a:latin typeface="+mn-lt"/>
                <a:cs typeface="+mn-cs"/>
              </a:defRPr>
            </a:lvl9pPr>
          </a:lstStyle>
          <a:p>
            <a:r>
              <a:rPr lang="en-US" sz="1600" dirty="0">
                <a:solidFill>
                  <a:schemeClr val="tx1"/>
                </a:solidFill>
                <a:latin typeface="Calibri" panose="020F0502020204030204" pitchFamily="34" charset="0"/>
              </a:rPr>
              <a:t>Profitable Momentum Trading Strategies for Individuals - </a:t>
            </a:r>
            <a:r>
              <a:rPr lang="en-US" sz="1600" dirty="0" err="1">
                <a:solidFill>
                  <a:schemeClr val="tx1"/>
                </a:solidFill>
                <a:latin typeface="Calibri" panose="020F0502020204030204" pitchFamily="34" charset="0"/>
              </a:rPr>
              <a:t>Foltice</a:t>
            </a:r>
            <a:r>
              <a:rPr lang="en-US" sz="1600" dirty="0">
                <a:solidFill>
                  <a:schemeClr val="tx1"/>
                </a:solidFill>
                <a:latin typeface="Calibri" panose="020F0502020204030204" pitchFamily="34" charset="0"/>
              </a:rPr>
              <a:t> &amp; Langer (2015)</a:t>
            </a:r>
          </a:p>
        </p:txBody>
      </p:sp>
      <p:sp>
        <p:nvSpPr>
          <p:cNvPr id="10" name="Text Placeholder 1">
            <a:extLst>
              <a:ext uri="{FF2B5EF4-FFF2-40B4-BE49-F238E27FC236}">
                <a16:creationId xmlns:a16="http://schemas.microsoft.com/office/drawing/2014/main" id="{9A417332-1CA9-4E93-A09D-5F998CC45A03}"/>
              </a:ext>
            </a:extLst>
          </p:cNvPr>
          <p:cNvSpPr txBox="1">
            <a:spLocks/>
          </p:cNvSpPr>
          <p:nvPr/>
        </p:nvSpPr>
        <p:spPr>
          <a:xfrm>
            <a:off x="280887" y="1888376"/>
            <a:ext cx="10125175" cy="898530"/>
          </a:xfrm>
          <a:prstGeom prst="rect">
            <a:avLst/>
          </a:prstGeom>
          <a:solidFill>
            <a:schemeClr val="tx2">
              <a:lumMod val="20000"/>
              <a:lumOff val="80000"/>
            </a:schemeClr>
          </a:solidFill>
          <a:ln>
            <a:noFill/>
          </a:ln>
        </p:spPr>
        <p:txBody>
          <a:bodyPr vert="horz" wrap="square" lIns="108000" tIns="0" rIns="108000" bIns="0" numCol="1" anchor="t" anchorCtr="0" compatLnSpc="1">
            <a:prstTxWarp prst="textNoShape">
              <a:avLst/>
            </a:prstTxWarp>
          </a:bodyPr>
          <a:lstStyle>
            <a:lvl1pPr marL="0" indent="0" algn="l" defTabSz="914400" rtl="0" eaLnBrk="1" latinLnBrk="0" hangingPunct="1">
              <a:spcBef>
                <a:spcPct val="20000"/>
              </a:spcBef>
              <a:buFont typeface="Arial" pitchFamily="34" charset="0"/>
              <a:buNone/>
              <a:defRPr lang="en-US" sz="1400" b="1" kern="1200" smtClean="0">
                <a:solidFill>
                  <a:srgbClr val="408B70"/>
                </a:solidFill>
                <a:latin typeface="Arial" pitchFamily="34" charset="0"/>
                <a:ea typeface="+mn-ea"/>
                <a:cs typeface="Arial" pitchFamily="34" charset="0"/>
              </a:defRPr>
            </a:lvl1pPr>
            <a:lvl2pPr marL="742950" indent="-285750" algn="l" defTabSz="914400" rtl="0" eaLnBrk="1" latinLnBrk="0" hangingPunct="1">
              <a:spcBef>
                <a:spcPct val="20000"/>
              </a:spcBef>
              <a:buSzPct val="81000"/>
              <a:buFont typeface="Arial" pitchFamily="34" charset="0"/>
              <a:buChar char="–"/>
              <a:defRPr lang="en-US" sz="1400" kern="1200" smtClean="0">
                <a:solidFill>
                  <a:schemeClr val="tx1"/>
                </a:solidFill>
                <a:latin typeface="Arial" pitchFamily="34" charset="0"/>
                <a:ea typeface="+mn-ea"/>
                <a:cs typeface="Arial" pitchFamily="34" charset="0"/>
              </a:defRPr>
            </a:lvl2pPr>
            <a:lvl3pPr marL="1143000" indent="-228600" algn="l" defTabSz="914400" rtl="0" eaLnBrk="1" latinLnBrk="0" hangingPunct="1">
              <a:spcBef>
                <a:spcPct val="20000"/>
              </a:spcBef>
              <a:buClr>
                <a:srgbClr val="408B70"/>
              </a:buClr>
              <a:buFont typeface="Arial" pitchFamily="34" charset="0"/>
              <a:buChar char="•"/>
              <a:defRPr lang="en-US" sz="1400" kern="1200" smtClean="0">
                <a:solidFill>
                  <a:schemeClr val="tx1"/>
                </a:solidFill>
                <a:latin typeface="Arial" pitchFamily="34" charset="0"/>
                <a:ea typeface="+mn-ea"/>
                <a:cs typeface="Arial" pitchFamily="34" charset="0"/>
              </a:defRPr>
            </a:lvl3pPr>
            <a:lvl4pPr marL="1600200" indent="-228600" algn="l" defTabSz="914400" rtl="0" eaLnBrk="1" latinLnBrk="0" hangingPunct="1">
              <a:spcBef>
                <a:spcPct val="20000"/>
              </a:spcBef>
              <a:buClr>
                <a:srgbClr val="408B70"/>
              </a:buClr>
              <a:buFont typeface="Arial" pitchFamily="34" charset="0"/>
              <a:buChar char="–"/>
              <a:defRPr lang="en-US" sz="1400" kern="1200" smtClean="0">
                <a:solidFill>
                  <a:schemeClr val="tx1"/>
                </a:solidFill>
                <a:latin typeface="Arial"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lang="en-US"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14350" lvl="1">
              <a:buClr>
                <a:srgbClr val="02291B"/>
              </a:buClr>
              <a:buSzPct val="80000"/>
              <a:buFont typeface="Wingdings" pitchFamily="2" charset="2"/>
              <a:buChar char="n"/>
            </a:pPr>
            <a:r>
              <a:rPr lang="en-CA" sz="1600" dirty="0">
                <a:latin typeface="Calibri" panose="020F0502020204030204" pitchFamily="34" charset="0"/>
                <a:cs typeface="Calibri" panose="020F0502020204030204" pitchFamily="34" charset="0"/>
              </a:rPr>
              <a:t>Momentum investing strategies have been executed successfully for many years by experienced traders. </a:t>
            </a:r>
            <a:r>
              <a:rPr lang="en-CA" sz="1600" dirty="0" err="1">
                <a:latin typeface="Calibri" panose="020F0502020204030204" pitchFamily="34" charset="0"/>
                <a:cs typeface="Calibri" panose="020F0502020204030204" pitchFamily="34" charset="0"/>
              </a:rPr>
              <a:t>Foltice</a:t>
            </a:r>
            <a:r>
              <a:rPr lang="en-CA" sz="1600" dirty="0">
                <a:latin typeface="Calibri" panose="020F0502020204030204" pitchFamily="34" charset="0"/>
                <a:cs typeface="Calibri" panose="020F0502020204030204" pitchFamily="34" charset="0"/>
              </a:rPr>
              <a:t> &amp; Langer (2015) wrote a paper on implementing a practical strategy for individual investors with limited access to capital, smaller portfolio of stocks with a long-only constraint.</a:t>
            </a:r>
            <a:endParaRPr lang="en-US" sz="1600" dirty="0">
              <a:solidFill>
                <a:schemeClr val="tx1">
                  <a:lumMod val="85000"/>
                  <a:lumOff val="15000"/>
                </a:schemeClr>
              </a:solidFill>
              <a:latin typeface="Calibri" panose="020F0502020204030204" pitchFamily="34" charset="0"/>
              <a:cs typeface="Calibri" panose="020F0502020204030204" pitchFamily="34" charset="0"/>
            </a:endParaRPr>
          </a:p>
        </p:txBody>
      </p:sp>
      <p:sp>
        <p:nvSpPr>
          <p:cNvPr id="13" name="TextBox 3">
            <a:extLst>
              <a:ext uri="{FF2B5EF4-FFF2-40B4-BE49-F238E27FC236}">
                <a16:creationId xmlns:a16="http://schemas.microsoft.com/office/drawing/2014/main" id="{78B7C304-E620-480B-9234-62F4E1F8D4CC}"/>
              </a:ext>
            </a:extLst>
          </p:cNvPr>
          <p:cNvSpPr txBox="1">
            <a:spLocks noChangeArrowheads="1"/>
          </p:cNvSpPr>
          <p:nvPr/>
        </p:nvSpPr>
        <p:spPr bwMode="auto">
          <a:xfrm>
            <a:off x="288925" y="3063336"/>
            <a:ext cx="10125175" cy="284950"/>
          </a:xfrm>
          <a:prstGeom prst="rect">
            <a:avLst/>
          </a:prstGeom>
          <a:solidFill>
            <a:schemeClr val="bg1"/>
          </a:solidFill>
          <a:ln>
            <a:noFill/>
          </a:ln>
          <a:effectLst>
            <a:outerShdw dist="25400" dir="5400000" algn="tl" rotWithShape="0">
              <a:srgbClr val="408B70"/>
            </a:outerShdw>
          </a:effectLst>
          <a:extLs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27432" numCol="1" anchor="b" anchorCtr="0" compatLnSpc="1">
            <a:prstTxWarp prst="textNoShape">
              <a:avLst/>
            </a:prstTxWarp>
            <a:spAutoFit/>
          </a:bodyPr>
          <a:lstStyle>
            <a:defPPr>
              <a:defRPr lang="en-US"/>
            </a:defPPr>
            <a:lvl1pPr marL="342900" indent="-342900" defTabSz="1019175" eaLnBrk="0" hangingPunct="0">
              <a:lnSpc>
                <a:spcPct val="110000"/>
              </a:lnSpc>
              <a:spcBef>
                <a:spcPct val="30000"/>
              </a:spcBef>
              <a:buClr>
                <a:srgbClr val="336699"/>
              </a:buClr>
              <a:buFont typeface="Wingdings 3" pitchFamily="18" charset="2"/>
              <a:defRPr sz="1300" b="1" kern="0">
                <a:solidFill>
                  <a:srgbClr val="234035"/>
                </a:solidFill>
                <a:latin typeface="+mj-lt"/>
                <a:cs typeface="Calibri" pitchFamily="34" charset="0"/>
              </a:defRPr>
            </a:lvl1pPr>
            <a:lvl2pPr marL="228600" indent="-228600" defTabSz="1019175" eaLnBrk="0" hangingPunct="0">
              <a:lnSpc>
                <a:spcPct val="110000"/>
              </a:lnSpc>
              <a:spcBef>
                <a:spcPct val="30000"/>
              </a:spcBef>
              <a:buClr>
                <a:srgbClr val="BA1714"/>
              </a:buClr>
              <a:buSzPct val="80000"/>
              <a:buFont typeface="Wingdings" pitchFamily="2" charset="2"/>
              <a:buChar char="n"/>
              <a:defRPr sz="1400">
                <a:latin typeface="+mj-lt"/>
                <a:cs typeface="Calibri" pitchFamily="34" charset="0"/>
              </a:defRPr>
            </a:lvl2pPr>
            <a:lvl3pPr marL="457200" indent="-171450" defTabSz="1019175" eaLnBrk="0" hangingPunct="0">
              <a:lnSpc>
                <a:spcPct val="110000"/>
              </a:lnSpc>
              <a:spcBef>
                <a:spcPct val="30000"/>
              </a:spcBef>
              <a:buClr>
                <a:schemeClr val="bg2"/>
              </a:buClr>
              <a:buFont typeface="Arial" pitchFamily="34" charset="0"/>
              <a:buChar char="–"/>
              <a:defRPr sz="1400">
                <a:latin typeface="+mj-lt"/>
                <a:cs typeface="Calibri" pitchFamily="34" charset="0"/>
              </a:defRPr>
            </a:lvl3pPr>
            <a:lvl4pPr marL="741363" indent="-160338" defTabSz="1019175" eaLnBrk="0" hangingPunct="0">
              <a:lnSpc>
                <a:spcPct val="110000"/>
              </a:lnSpc>
              <a:spcBef>
                <a:spcPct val="30000"/>
              </a:spcBef>
              <a:buClr>
                <a:schemeClr val="bg2"/>
              </a:buClr>
              <a:buFont typeface="Arial" pitchFamily="34" charset="0"/>
              <a:buChar char="–"/>
              <a:defRPr sz="1400">
                <a:latin typeface="+mj-lt"/>
                <a:cs typeface="Calibri" pitchFamily="34" charset="0"/>
              </a:defRPr>
            </a:lvl4pPr>
            <a:lvl5pPr marL="2292350" indent="-254000" defTabSz="1019175" eaLnBrk="0" hangingPunct="0">
              <a:spcBef>
                <a:spcPct val="20000"/>
              </a:spcBef>
              <a:buChar char="»"/>
              <a:defRPr sz="1600">
                <a:latin typeface="+mn-lt"/>
                <a:cs typeface="+mn-cs"/>
              </a:defRPr>
            </a:lvl5pPr>
            <a:lvl6pPr marL="2749550" indent="-254000" defTabSz="1019175" fontAlgn="base">
              <a:spcBef>
                <a:spcPct val="20000"/>
              </a:spcBef>
              <a:spcAft>
                <a:spcPct val="0"/>
              </a:spcAft>
              <a:buChar char="»"/>
              <a:defRPr sz="1600">
                <a:latin typeface="+mn-lt"/>
                <a:cs typeface="+mn-cs"/>
              </a:defRPr>
            </a:lvl6pPr>
            <a:lvl7pPr marL="3206750" indent="-254000" defTabSz="1019175" fontAlgn="base">
              <a:spcBef>
                <a:spcPct val="20000"/>
              </a:spcBef>
              <a:spcAft>
                <a:spcPct val="0"/>
              </a:spcAft>
              <a:buChar char="»"/>
              <a:defRPr sz="1600">
                <a:latin typeface="+mn-lt"/>
                <a:cs typeface="+mn-cs"/>
              </a:defRPr>
            </a:lvl7pPr>
            <a:lvl8pPr marL="3663950" indent="-254000" defTabSz="1019175" fontAlgn="base">
              <a:spcBef>
                <a:spcPct val="20000"/>
              </a:spcBef>
              <a:spcAft>
                <a:spcPct val="0"/>
              </a:spcAft>
              <a:buChar char="»"/>
              <a:defRPr sz="1600">
                <a:latin typeface="+mn-lt"/>
                <a:cs typeface="+mn-cs"/>
              </a:defRPr>
            </a:lvl8pPr>
            <a:lvl9pPr marL="4121150" indent="-254000" defTabSz="1019175" fontAlgn="base">
              <a:spcBef>
                <a:spcPct val="20000"/>
              </a:spcBef>
              <a:spcAft>
                <a:spcPct val="0"/>
              </a:spcAft>
              <a:buChar char="»"/>
              <a:defRPr sz="1600">
                <a:latin typeface="+mn-lt"/>
                <a:cs typeface="+mn-cs"/>
              </a:defRPr>
            </a:lvl9pPr>
          </a:lstStyle>
          <a:p>
            <a:r>
              <a:rPr lang="en-US" sz="1600" dirty="0">
                <a:solidFill>
                  <a:schemeClr val="tx1"/>
                </a:solidFill>
                <a:latin typeface="Calibri" panose="020F0502020204030204" pitchFamily="34" charset="0"/>
              </a:rPr>
              <a:t>Momentum Strategies for the ETF-Based Portfolios - Nadler &amp; Schmidt (2019) </a:t>
            </a:r>
          </a:p>
        </p:txBody>
      </p:sp>
      <p:sp>
        <p:nvSpPr>
          <p:cNvPr id="14" name="Text Placeholder 1">
            <a:extLst>
              <a:ext uri="{FF2B5EF4-FFF2-40B4-BE49-F238E27FC236}">
                <a16:creationId xmlns:a16="http://schemas.microsoft.com/office/drawing/2014/main" id="{967B4695-39BD-42E1-BF48-B8E12C607B62}"/>
              </a:ext>
            </a:extLst>
          </p:cNvPr>
          <p:cNvSpPr txBox="1">
            <a:spLocks/>
          </p:cNvSpPr>
          <p:nvPr/>
        </p:nvSpPr>
        <p:spPr>
          <a:xfrm>
            <a:off x="288926" y="3548509"/>
            <a:ext cx="10125175" cy="357979"/>
          </a:xfrm>
          <a:prstGeom prst="rect">
            <a:avLst/>
          </a:prstGeom>
          <a:solidFill>
            <a:schemeClr val="tx2">
              <a:lumMod val="20000"/>
              <a:lumOff val="80000"/>
            </a:schemeClr>
          </a:solidFill>
          <a:ln>
            <a:noFill/>
          </a:ln>
        </p:spPr>
        <p:txBody>
          <a:bodyPr vert="horz" wrap="square" lIns="108000" tIns="0" rIns="108000" bIns="0" numCol="1" anchor="t" anchorCtr="0" compatLnSpc="1">
            <a:prstTxWarp prst="textNoShape">
              <a:avLst/>
            </a:prstTxWarp>
          </a:bodyPr>
          <a:lstStyle>
            <a:lvl1pPr marL="0" indent="0" algn="l" defTabSz="914400" rtl="0" eaLnBrk="1" latinLnBrk="0" hangingPunct="1">
              <a:spcBef>
                <a:spcPct val="20000"/>
              </a:spcBef>
              <a:buFont typeface="Arial" pitchFamily="34" charset="0"/>
              <a:buNone/>
              <a:defRPr lang="en-US" sz="1400" b="1" kern="1200" smtClean="0">
                <a:solidFill>
                  <a:srgbClr val="408B70"/>
                </a:solidFill>
                <a:latin typeface="Arial" pitchFamily="34" charset="0"/>
                <a:ea typeface="+mn-ea"/>
                <a:cs typeface="Arial" pitchFamily="34" charset="0"/>
              </a:defRPr>
            </a:lvl1pPr>
            <a:lvl2pPr marL="742950" indent="-285750" algn="l" defTabSz="914400" rtl="0" eaLnBrk="1" latinLnBrk="0" hangingPunct="1">
              <a:spcBef>
                <a:spcPct val="20000"/>
              </a:spcBef>
              <a:buSzPct val="81000"/>
              <a:buFont typeface="Arial" pitchFamily="34" charset="0"/>
              <a:buChar char="–"/>
              <a:defRPr lang="en-US" sz="1400" kern="1200" smtClean="0">
                <a:solidFill>
                  <a:schemeClr val="tx1"/>
                </a:solidFill>
                <a:latin typeface="Arial" pitchFamily="34" charset="0"/>
                <a:ea typeface="+mn-ea"/>
                <a:cs typeface="Arial" pitchFamily="34" charset="0"/>
              </a:defRPr>
            </a:lvl2pPr>
            <a:lvl3pPr marL="1143000" indent="-228600" algn="l" defTabSz="914400" rtl="0" eaLnBrk="1" latinLnBrk="0" hangingPunct="1">
              <a:spcBef>
                <a:spcPct val="20000"/>
              </a:spcBef>
              <a:buClr>
                <a:srgbClr val="408B70"/>
              </a:buClr>
              <a:buFont typeface="Arial" pitchFamily="34" charset="0"/>
              <a:buChar char="•"/>
              <a:defRPr lang="en-US" sz="1400" kern="1200" smtClean="0">
                <a:solidFill>
                  <a:schemeClr val="tx1"/>
                </a:solidFill>
                <a:latin typeface="Arial" pitchFamily="34" charset="0"/>
                <a:ea typeface="+mn-ea"/>
                <a:cs typeface="Arial" pitchFamily="34" charset="0"/>
              </a:defRPr>
            </a:lvl3pPr>
            <a:lvl4pPr marL="1600200" indent="-228600" algn="l" defTabSz="914400" rtl="0" eaLnBrk="1" latinLnBrk="0" hangingPunct="1">
              <a:spcBef>
                <a:spcPct val="20000"/>
              </a:spcBef>
              <a:buClr>
                <a:srgbClr val="408B70"/>
              </a:buClr>
              <a:buFont typeface="Arial" pitchFamily="34" charset="0"/>
              <a:buChar char="–"/>
              <a:defRPr lang="en-US" sz="1400" kern="1200" smtClean="0">
                <a:solidFill>
                  <a:schemeClr val="tx1"/>
                </a:solidFill>
                <a:latin typeface="Arial"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lang="en-US"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14350" lvl="1">
              <a:buClr>
                <a:srgbClr val="02291B"/>
              </a:buClr>
              <a:buSzPct val="80000"/>
              <a:buFont typeface="Wingdings" pitchFamily="2" charset="2"/>
              <a:buChar char="n"/>
            </a:pPr>
            <a:r>
              <a:rPr lang="en-CA" sz="1600" dirty="0">
                <a:latin typeface="Calibri" panose="020F0502020204030204" pitchFamily="34" charset="0"/>
                <a:cs typeface="Calibri" panose="020F0502020204030204" pitchFamily="34" charset="0"/>
              </a:rPr>
              <a:t>Nadler &amp; Schmidt (2019) demonstrate that the conventional momentum pattern may not be universal.</a:t>
            </a:r>
          </a:p>
        </p:txBody>
      </p:sp>
      <p:sp>
        <p:nvSpPr>
          <p:cNvPr id="15" name="TextBox 3">
            <a:extLst>
              <a:ext uri="{FF2B5EF4-FFF2-40B4-BE49-F238E27FC236}">
                <a16:creationId xmlns:a16="http://schemas.microsoft.com/office/drawing/2014/main" id="{5FFD76AA-5B4D-4374-A3A7-1D660DA90325}"/>
              </a:ext>
            </a:extLst>
          </p:cNvPr>
          <p:cNvSpPr txBox="1">
            <a:spLocks noChangeArrowheads="1"/>
          </p:cNvSpPr>
          <p:nvPr/>
        </p:nvSpPr>
        <p:spPr bwMode="auto">
          <a:xfrm>
            <a:off x="288925" y="4268404"/>
            <a:ext cx="10125175" cy="284950"/>
          </a:xfrm>
          <a:prstGeom prst="rect">
            <a:avLst/>
          </a:prstGeom>
          <a:solidFill>
            <a:schemeClr val="bg1"/>
          </a:solidFill>
          <a:ln>
            <a:noFill/>
          </a:ln>
          <a:effectLst>
            <a:outerShdw dist="25400" dir="5400000" algn="tl" rotWithShape="0">
              <a:srgbClr val="408B70"/>
            </a:outerShdw>
          </a:effectLst>
          <a:extLs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27432" numCol="1" anchor="b" anchorCtr="0" compatLnSpc="1">
            <a:prstTxWarp prst="textNoShape">
              <a:avLst/>
            </a:prstTxWarp>
            <a:spAutoFit/>
          </a:bodyPr>
          <a:lstStyle>
            <a:defPPr>
              <a:defRPr lang="en-US"/>
            </a:defPPr>
            <a:lvl1pPr marL="342900" indent="-342900" defTabSz="1019175" eaLnBrk="0" hangingPunct="0">
              <a:lnSpc>
                <a:spcPct val="110000"/>
              </a:lnSpc>
              <a:spcBef>
                <a:spcPct val="30000"/>
              </a:spcBef>
              <a:buClr>
                <a:srgbClr val="336699"/>
              </a:buClr>
              <a:buFont typeface="Wingdings 3" pitchFamily="18" charset="2"/>
              <a:defRPr sz="1300" b="1" kern="0">
                <a:solidFill>
                  <a:srgbClr val="234035"/>
                </a:solidFill>
                <a:latin typeface="+mj-lt"/>
                <a:cs typeface="Calibri" pitchFamily="34" charset="0"/>
              </a:defRPr>
            </a:lvl1pPr>
            <a:lvl2pPr marL="228600" indent="-228600" defTabSz="1019175" eaLnBrk="0" hangingPunct="0">
              <a:lnSpc>
                <a:spcPct val="110000"/>
              </a:lnSpc>
              <a:spcBef>
                <a:spcPct val="30000"/>
              </a:spcBef>
              <a:buClr>
                <a:srgbClr val="BA1714"/>
              </a:buClr>
              <a:buSzPct val="80000"/>
              <a:buFont typeface="Wingdings" pitchFamily="2" charset="2"/>
              <a:buChar char="n"/>
              <a:defRPr sz="1400">
                <a:latin typeface="+mj-lt"/>
                <a:cs typeface="Calibri" pitchFamily="34" charset="0"/>
              </a:defRPr>
            </a:lvl2pPr>
            <a:lvl3pPr marL="457200" indent="-171450" defTabSz="1019175" eaLnBrk="0" hangingPunct="0">
              <a:lnSpc>
                <a:spcPct val="110000"/>
              </a:lnSpc>
              <a:spcBef>
                <a:spcPct val="30000"/>
              </a:spcBef>
              <a:buClr>
                <a:schemeClr val="bg2"/>
              </a:buClr>
              <a:buFont typeface="Arial" pitchFamily="34" charset="0"/>
              <a:buChar char="–"/>
              <a:defRPr sz="1400">
                <a:latin typeface="+mj-lt"/>
                <a:cs typeface="Calibri" pitchFamily="34" charset="0"/>
              </a:defRPr>
            </a:lvl3pPr>
            <a:lvl4pPr marL="741363" indent="-160338" defTabSz="1019175" eaLnBrk="0" hangingPunct="0">
              <a:lnSpc>
                <a:spcPct val="110000"/>
              </a:lnSpc>
              <a:spcBef>
                <a:spcPct val="30000"/>
              </a:spcBef>
              <a:buClr>
                <a:schemeClr val="bg2"/>
              </a:buClr>
              <a:buFont typeface="Arial" pitchFamily="34" charset="0"/>
              <a:buChar char="–"/>
              <a:defRPr sz="1400">
                <a:latin typeface="+mj-lt"/>
                <a:cs typeface="Calibri" pitchFamily="34" charset="0"/>
              </a:defRPr>
            </a:lvl4pPr>
            <a:lvl5pPr marL="2292350" indent="-254000" defTabSz="1019175" eaLnBrk="0" hangingPunct="0">
              <a:spcBef>
                <a:spcPct val="20000"/>
              </a:spcBef>
              <a:buChar char="»"/>
              <a:defRPr sz="1600">
                <a:latin typeface="+mn-lt"/>
                <a:cs typeface="+mn-cs"/>
              </a:defRPr>
            </a:lvl5pPr>
            <a:lvl6pPr marL="2749550" indent="-254000" defTabSz="1019175" fontAlgn="base">
              <a:spcBef>
                <a:spcPct val="20000"/>
              </a:spcBef>
              <a:spcAft>
                <a:spcPct val="0"/>
              </a:spcAft>
              <a:buChar char="»"/>
              <a:defRPr sz="1600">
                <a:latin typeface="+mn-lt"/>
                <a:cs typeface="+mn-cs"/>
              </a:defRPr>
            </a:lvl6pPr>
            <a:lvl7pPr marL="3206750" indent="-254000" defTabSz="1019175" fontAlgn="base">
              <a:spcBef>
                <a:spcPct val="20000"/>
              </a:spcBef>
              <a:spcAft>
                <a:spcPct val="0"/>
              </a:spcAft>
              <a:buChar char="»"/>
              <a:defRPr sz="1600">
                <a:latin typeface="+mn-lt"/>
                <a:cs typeface="+mn-cs"/>
              </a:defRPr>
            </a:lvl7pPr>
            <a:lvl8pPr marL="3663950" indent="-254000" defTabSz="1019175" fontAlgn="base">
              <a:spcBef>
                <a:spcPct val="20000"/>
              </a:spcBef>
              <a:spcAft>
                <a:spcPct val="0"/>
              </a:spcAft>
              <a:buChar char="»"/>
              <a:defRPr sz="1600">
                <a:latin typeface="+mn-lt"/>
                <a:cs typeface="+mn-cs"/>
              </a:defRPr>
            </a:lvl8pPr>
            <a:lvl9pPr marL="4121150" indent="-254000" defTabSz="1019175" fontAlgn="base">
              <a:spcBef>
                <a:spcPct val="20000"/>
              </a:spcBef>
              <a:spcAft>
                <a:spcPct val="0"/>
              </a:spcAft>
              <a:buChar char="»"/>
              <a:defRPr sz="1600">
                <a:latin typeface="+mn-lt"/>
                <a:cs typeface="+mn-cs"/>
              </a:defRPr>
            </a:lvl9pPr>
          </a:lstStyle>
          <a:p>
            <a:r>
              <a:rPr lang="en-CA" sz="1600" dirty="0">
                <a:solidFill>
                  <a:schemeClr val="tx1"/>
                </a:solidFill>
                <a:latin typeface="Calibri" panose="020F0502020204030204" pitchFamily="34" charset="0"/>
              </a:rPr>
              <a:t>White Paper: Relative Strength Strategies for Investing - Faber and </a:t>
            </a:r>
            <a:r>
              <a:rPr lang="en-CA" sz="1600" dirty="0" err="1">
                <a:solidFill>
                  <a:schemeClr val="tx1"/>
                </a:solidFill>
                <a:latin typeface="Calibri" panose="020F0502020204030204" pitchFamily="34" charset="0"/>
              </a:rPr>
              <a:t>O'Shaunessey</a:t>
            </a:r>
            <a:r>
              <a:rPr lang="en-CA" sz="1600" dirty="0">
                <a:solidFill>
                  <a:schemeClr val="tx1"/>
                </a:solidFill>
                <a:latin typeface="Calibri" panose="020F0502020204030204" pitchFamily="34" charset="0"/>
              </a:rPr>
              <a:t> (2010) </a:t>
            </a:r>
            <a:endParaRPr lang="en-US" sz="1600" dirty="0">
              <a:solidFill>
                <a:schemeClr val="tx1"/>
              </a:solidFill>
              <a:latin typeface="Calibri" panose="020F0502020204030204" pitchFamily="34" charset="0"/>
            </a:endParaRPr>
          </a:p>
        </p:txBody>
      </p:sp>
      <p:sp>
        <p:nvSpPr>
          <p:cNvPr id="16" name="Text Placeholder 1">
            <a:extLst>
              <a:ext uri="{FF2B5EF4-FFF2-40B4-BE49-F238E27FC236}">
                <a16:creationId xmlns:a16="http://schemas.microsoft.com/office/drawing/2014/main" id="{698D268C-692A-4427-84BC-69DF3B317AB4}"/>
              </a:ext>
            </a:extLst>
          </p:cNvPr>
          <p:cNvSpPr txBox="1">
            <a:spLocks/>
          </p:cNvSpPr>
          <p:nvPr/>
        </p:nvSpPr>
        <p:spPr>
          <a:xfrm>
            <a:off x="288926" y="4753577"/>
            <a:ext cx="10125175" cy="836062"/>
          </a:xfrm>
          <a:prstGeom prst="rect">
            <a:avLst/>
          </a:prstGeom>
          <a:solidFill>
            <a:schemeClr val="tx2">
              <a:lumMod val="20000"/>
              <a:lumOff val="80000"/>
            </a:schemeClr>
          </a:solidFill>
          <a:ln>
            <a:noFill/>
          </a:ln>
        </p:spPr>
        <p:txBody>
          <a:bodyPr vert="horz" wrap="square" lIns="108000" tIns="0" rIns="108000" bIns="0" numCol="1" anchor="t" anchorCtr="0" compatLnSpc="1">
            <a:prstTxWarp prst="textNoShape">
              <a:avLst/>
            </a:prstTxWarp>
          </a:bodyPr>
          <a:lstStyle>
            <a:lvl1pPr marL="0" indent="0" algn="l" defTabSz="914400" rtl="0" eaLnBrk="1" latinLnBrk="0" hangingPunct="1">
              <a:spcBef>
                <a:spcPct val="20000"/>
              </a:spcBef>
              <a:buFont typeface="Arial" pitchFamily="34" charset="0"/>
              <a:buNone/>
              <a:defRPr lang="en-US" sz="1400" b="1" kern="1200" smtClean="0">
                <a:solidFill>
                  <a:srgbClr val="408B70"/>
                </a:solidFill>
                <a:latin typeface="Arial" pitchFamily="34" charset="0"/>
                <a:ea typeface="+mn-ea"/>
                <a:cs typeface="Arial" pitchFamily="34" charset="0"/>
              </a:defRPr>
            </a:lvl1pPr>
            <a:lvl2pPr marL="742950" indent="-285750" algn="l" defTabSz="914400" rtl="0" eaLnBrk="1" latinLnBrk="0" hangingPunct="1">
              <a:spcBef>
                <a:spcPct val="20000"/>
              </a:spcBef>
              <a:buSzPct val="81000"/>
              <a:buFont typeface="Arial" pitchFamily="34" charset="0"/>
              <a:buChar char="–"/>
              <a:defRPr lang="en-US" sz="1400" kern="1200" smtClean="0">
                <a:solidFill>
                  <a:schemeClr val="tx1"/>
                </a:solidFill>
                <a:latin typeface="Arial" pitchFamily="34" charset="0"/>
                <a:ea typeface="+mn-ea"/>
                <a:cs typeface="Arial" pitchFamily="34" charset="0"/>
              </a:defRPr>
            </a:lvl2pPr>
            <a:lvl3pPr marL="1143000" indent="-228600" algn="l" defTabSz="914400" rtl="0" eaLnBrk="1" latinLnBrk="0" hangingPunct="1">
              <a:spcBef>
                <a:spcPct val="20000"/>
              </a:spcBef>
              <a:buClr>
                <a:srgbClr val="408B70"/>
              </a:buClr>
              <a:buFont typeface="Arial" pitchFamily="34" charset="0"/>
              <a:buChar char="•"/>
              <a:defRPr lang="en-US" sz="1400" kern="1200" smtClean="0">
                <a:solidFill>
                  <a:schemeClr val="tx1"/>
                </a:solidFill>
                <a:latin typeface="Arial" pitchFamily="34" charset="0"/>
                <a:ea typeface="+mn-ea"/>
                <a:cs typeface="Arial" pitchFamily="34" charset="0"/>
              </a:defRPr>
            </a:lvl3pPr>
            <a:lvl4pPr marL="1600200" indent="-228600" algn="l" defTabSz="914400" rtl="0" eaLnBrk="1" latinLnBrk="0" hangingPunct="1">
              <a:spcBef>
                <a:spcPct val="20000"/>
              </a:spcBef>
              <a:buClr>
                <a:srgbClr val="408B70"/>
              </a:buClr>
              <a:buFont typeface="Arial" pitchFamily="34" charset="0"/>
              <a:buChar char="–"/>
              <a:defRPr lang="en-US" sz="1400" kern="1200" smtClean="0">
                <a:solidFill>
                  <a:schemeClr val="tx1"/>
                </a:solidFill>
                <a:latin typeface="Arial"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lang="en-US"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14350" lvl="1">
              <a:buClr>
                <a:srgbClr val="02291B"/>
              </a:buClr>
              <a:buSzPct val="80000"/>
              <a:buFont typeface="Wingdings" pitchFamily="2" charset="2"/>
              <a:buChar char="n"/>
            </a:pPr>
            <a:r>
              <a:rPr lang="en-CA" sz="1600" dirty="0">
                <a:latin typeface="Calibri" panose="020F0502020204030204" pitchFamily="34" charset="0"/>
                <a:cs typeface="Calibri" panose="020F0502020204030204" pitchFamily="34" charset="0"/>
              </a:rPr>
              <a:t>Faber and </a:t>
            </a:r>
            <a:r>
              <a:rPr lang="en-CA" sz="1600" dirty="0" err="1">
                <a:latin typeface="Calibri" panose="020F0502020204030204" pitchFamily="34" charset="0"/>
                <a:cs typeface="Calibri" panose="020F0502020204030204" pitchFamily="34" charset="0"/>
              </a:rPr>
              <a:t>O'Shaunessey</a:t>
            </a:r>
            <a:r>
              <a:rPr lang="en-CA" sz="1600" dirty="0">
                <a:latin typeface="Calibri" panose="020F0502020204030204" pitchFamily="34" charset="0"/>
                <a:cs typeface="Calibri" panose="020F0502020204030204" pitchFamily="34" charset="0"/>
              </a:rPr>
              <a:t> (2010) sought to evaluate the effectiveness of a rotational momentum strategy. Using sector/industry group data going back to the 1920s, Faber found that a simple momentum strategy outperformed the buy-and-hold strategy approximately 70% of the time.</a:t>
            </a:r>
          </a:p>
        </p:txBody>
      </p:sp>
    </p:spTree>
    <p:extLst>
      <p:ext uri="{BB962C8B-B14F-4D97-AF65-F5344CB8AC3E}">
        <p14:creationId xmlns:p14="http://schemas.microsoft.com/office/powerpoint/2010/main" val="2226132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F0524-3FB6-4008-8EF1-A374F2C8FA66}"/>
              </a:ext>
            </a:extLst>
          </p:cNvPr>
          <p:cNvSpPr>
            <a:spLocks noGrp="1"/>
          </p:cNvSpPr>
          <p:nvPr>
            <p:ph type="title"/>
          </p:nvPr>
        </p:nvSpPr>
        <p:spPr/>
        <p:txBody>
          <a:bodyPr/>
          <a:lstStyle/>
          <a:p>
            <a:r>
              <a:rPr lang="en-US" dirty="0"/>
              <a:t>Results – Random Forest Classification Prediction</a:t>
            </a:r>
          </a:p>
        </p:txBody>
      </p:sp>
      <p:sp>
        <p:nvSpPr>
          <p:cNvPr id="3" name="Slide Number Placeholder 2">
            <a:extLst>
              <a:ext uri="{FF2B5EF4-FFF2-40B4-BE49-F238E27FC236}">
                <a16:creationId xmlns:a16="http://schemas.microsoft.com/office/drawing/2014/main" id="{AD43CAD1-67B5-4655-A645-41D2FFD995B4}"/>
              </a:ext>
            </a:extLst>
          </p:cNvPr>
          <p:cNvSpPr>
            <a:spLocks noGrp="1"/>
          </p:cNvSpPr>
          <p:nvPr>
            <p:ph type="sldNum" sz="quarter" idx="12"/>
          </p:nvPr>
        </p:nvSpPr>
        <p:spPr/>
        <p:txBody>
          <a:bodyPr/>
          <a:lstStyle/>
          <a:p>
            <a:fld id="{D2C46B30-1E6E-4EFB-A798-3E7E3624535A}" type="slidenum">
              <a:rPr lang="en-US" smtClean="0"/>
              <a:t>50</a:t>
            </a:fld>
            <a:endParaRPr lang="en-US" dirty="0"/>
          </a:p>
        </p:txBody>
      </p:sp>
      <p:graphicFrame>
        <p:nvGraphicFramePr>
          <p:cNvPr id="10" name="Table 9">
            <a:extLst>
              <a:ext uri="{FF2B5EF4-FFF2-40B4-BE49-F238E27FC236}">
                <a16:creationId xmlns:a16="http://schemas.microsoft.com/office/drawing/2014/main" id="{B47E5966-1302-4747-8411-5E5809A66A76}"/>
              </a:ext>
            </a:extLst>
          </p:cNvPr>
          <p:cNvGraphicFramePr>
            <a:graphicFrameLocks noGrp="1"/>
          </p:cNvGraphicFramePr>
          <p:nvPr>
            <p:extLst>
              <p:ext uri="{D42A27DB-BD31-4B8C-83A1-F6EECF244321}">
                <p14:modId xmlns:p14="http://schemas.microsoft.com/office/powerpoint/2010/main" val="3336477778"/>
              </p:ext>
            </p:extLst>
          </p:nvPr>
        </p:nvGraphicFramePr>
        <p:xfrm>
          <a:off x="5857623" y="1909376"/>
          <a:ext cx="4548441" cy="2433320"/>
        </p:xfrm>
        <a:graphic>
          <a:graphicData uri="http://schemas.openxmlformats.org/drawingml/2006/table">
            <a:tbl>
              <a:tblPr firstRow="1" bandRow="1">
                <a:tableStyleId>{5C22544A-7EE6-4342-B048-85BDC9FD1C3A}</a:tableStyleId>
              </a:tblPr>
              <a:tblGrid>
                <a:gridCol w="1516147">
                  <a:extLst>
                    <a:ext uri="{9D8B030D-6E8A-4147-A177-3AD203B41FA5}">
                      <a16:colId xmlns:a16="http://schemas.microsoft.com/office/drawing/2014/main" val="3696369518"/>
                    </a:ext>
                  </a:extLst>
                </a:gridCol>
                <a:gridCol w="1335890">
                  <a:extLst>
                    <a:ext uri="{9D8B030D-6E8A-4147-A177-3AD203B41FA5}">
                      <a16:colId xmlns:a16="http://schemas.microsoft.com/office/drawing/2014/main" val="2323926974"/>
                    </a:ext>
                  </a:extLst>
                </a:gridCol>
                <a:gridCol w="1696404">
                  <a:extLst>
                    <a:ext uri="{9D8B030D-6E8A-4147-A177-3AD203B41FA5}">
                      <a16:colId xmlns:a16="http://schemas.microsoft.com/office/drawing/2014/main" val="479766954"/>
                    </a:ext>
                  </a:extLst>
                </a:gridCol>
              </a:tblGrid>
              <a:tr h="370840">
                <a:tc>
                  <a:txBody>
                    <a:bodyPr/>
                    <a:lstStyle/>
                    <a:p>
                      <a:r>
                        <a:rPr lang="en-CA" sz="1600" dirty="0">
                          <a:latin typeface="Calibri" panose="020F0502020204030204" pitchFamily="34" charset="0"/>
                          <a:cs typeface="Calibri" panose="020F0502020204030204" pitchFamily="34" charset="0"/>
                        </a:rPr>
                        <a:t>Parameter</a:t>
                      </a:r>
                    </a:p>
                  </a:txBody>
                  <a:tcPr>
                    <a:solidFill>
                      <a:schemeClr val="accent1">
                        <a:lumMod val="50000"/>
                      </a:schemeClr>
                    </a:solidFill>
                  </a:tcPr>
                </a:tc>
                <a:tc>
                  <a:txBody>
                    <a:bodyPr/>
                    <a:lstStyle/>
                    <a:p>
                      <a:r>
                        <a:rPr lang="en-CA" sz="1600" dirty="0">
                          <a:latin typeface="Calibri" panose="020F0502020204030204" pitchFamily="34" charset="0"/>
                          <a:cs typeface="Calibri" panose="020F0502020204030204" pitchFamily="34" charset="0"/>
                        </a:rPr>
                        <a:t>Result</a:t>
                      </a:r>
                    </a:p>
                  </a:txBody>
                  <a:tcPr>
                    <a:solidFill>
                      <a:schemeClr val="accent1">
                        <a:lumMod val="5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600" dirty="0">
                          <a:latin typeface="Calibri" panose="020F0502020204030204" pitchFamily="34" charset="0"/>
                          <a:cs typeface="Calibri" panose="020F0502020204030204" pitchFamily="34" charset="0"/>
                        </a:rPr>
                        <a:t>Baseline – Results</a:t>
                      </a:r>
                    </a:p>
                  </a:txBody>
                  <a:tcPr>
                    <a:solidFill>
                      <a:schemeClr val="accent1">
                        <a:lumMod val="50000"/>
                      </a:schemeClr>
                    </a:solidFill>
                  </a:tcPr>
                </a:tc>
                <a:extLst>
                  <a:ext uri="{0D108BD9-81ED-4DB2-BD59-A6C34878D82A}">
                    <a16:rowId xmlns:a16="http://schemas.microsoft.com/office/drawing/2014/main" val="1104181831"/>
                  </a:ext>
                </a:extLst>
              </a:tr>
              <a:tr h="370840">
                <a:tc>
                  <a:txBody>
                    <a:bodyPr/>
                    <a:lstStyle/>
                    <a:p>
                      <a:r>
                        <a:rPr lang="en-CA" sz="1600" dirty="0" err="1">
                          <a:latin typeface="Calibri" panose="020F0502020204030204" pitchFamily="34" charset="0"/>
                          <a:cs typeface="Calibri" panose="020F0502020204030204" pitchFamily="34" charset="0"/>
                        </a:rPr>
                        <a:t>TotaAnnReturn</a:t>
                      </a:r>
                      <a:endParaRPr lang="en-CA" sz="1600" dirty="0">
                        <a:latin typeface="Calibri" panose="020F0502020204030204" pitchFamily="34" charset="0"/>
                        <a:cs typeface="Calibri" panose="020F0502020204030204" pitchFamily="34" charset="0"/>
                      </a:endParaRPr>
                    </a:p>
                  </a:txBody>
                  <a:tcPr/>
                </a:tc>
                <a:tc>
                  <a:txBody>
                    <a:bodyPr/>
                    <a:lstStyle/>
                    <a:p>
                      <a:r>
                        <a:rPr lang="en-CA" sz="1600" dirty="0">
                          <a:highlight>
                            <a:srgbClr val="FF0000"/>
                          </a:highlight>
                          <a:latin typeface="Calibri" panose="020F0502020204030204" pitchFamily="34" charset="0"/>
                          <a:cs typeface="Calibri" panose="020F0502020204030204" pitchFamily="34" charset="0"/>
                        </a:rPr>
                        <a:t>13.88</a:t>
                      </a:r>
                    </a:p>
                  </a:txBody>
                  <a:tcPr/>
                </a:tc>
                <a:tc>
                  <a:txBody>
                    <a:bodyPr/>
                    <a:lstStyle/>
                    <a:p>
                      <a:r>
                        <a:rPr lang="en-CA" sz="1600" dirty="0">
                          <a:latin typeface="Calibri" panose="020F0502020204030204" pitchFamily="34" charset="0"/>
                          <a:cs typeface="Calibri" panose="020F0502020204030204" pitchFamily="34" charset="0"/>
                        </a:rPr>
                        <a:t>19.87</a:t>
                      </a:r>
                    </a:p>
                  </a:txBody>
                  <a:tcPr/>
                </a:tc>
                <a:extLst>
                  <a:ext uri="{0D108BD9-81ED-4DB2-BD59-A6C34878D82A}">
                    <a16:rowId xmlns:a16="http://schemas.microsoft.com/office/drawing/2014/main" val="1215669066"/>
                  </a:ext>
                </a:extLst>
              </a:tr>
              <a:tr h="370840">
                <a:tc>
                  <a:txBody>
                    <a:bodyPr/>
                    <a:lstStyle/>
                    <a:p>
                      <a:r>
                        <a:rPr lang="en-CA" sz="1600" dirty="0">
                          <a:latin typeface="Calibri" panose="020F0502020204030204" pitchFamily="34" charset="0"/>
                          <a:cs typeface="Calibri" panose="020F0502020204030204" pitchFamily="34" charset="0"/>
                        </a:rPr>
                        <a:t>CAGR</a:t>
                      </a:r>
                    </a:p>
                  </a:txBody>
                  <a:tcPr/>
                </a:tc>
                <a:tc>
                  <a:txBody>
                    <a:bodyPr/>
                    <a:lstStyle/>
                    <a:p>
                      <a:r>
                        <a:rPr lang="en-CA" sz="1600" dirty="0">
                          <a:highlight>
                            <a:srgbClr val="FF0000"/>
                          </a:highlight>
                          <a:latin typeface="Calibri" panose="020F0502020204030204" pitchFamily="34" charset="0"/>
                          <a:cs typeface="Calibri" panose="020F0502020204030204" pitchFamily="34" charset="0"/>
                        </a:rPr>
                        <a:t>12.95</a:t>
                      </a:r>
                    </a:p>
                  </a:txBody>
                  <a:tcPr/>
                </a:tc>
                <a:tc>
                  <a:txBody>
                    <a:bodyPr/>
                    <a:lstStyle/>
                    <a:p>
                      <a:r>
                        <a:rPr lang="en-CA" sz="1600" dirty="0">
                          <a:latin typeface="Calibri" panose="020F0502020204030204" pitchFamily="34" charset="0"/>
                          <a:cs typeface="Calibri" panose="020F0502020204030204" pitchFamily="34" charset="0"/>
                        </a:rPr>
                        <a:t>18.25</a:t>
                      </a:r>
                    </a:p>
                  </a:txBody>
                  <a:tcPr/>
                </a:tc>
                <a:extLst>
                  <a:ext uri="{0D108BD9-81ED-4DB2-BD59-A6C34878D82A}">
                    <a16:rowId xmlns:a16="http://schemas.microsoft.com/office/drawing/2014/main" val="3705582384"/>
                  </a:ext>
                </a:extLst>
              </a:tr>
              <a:tr h="370840">
                <a:tc>
                  <a:txBody>
                    <a:bodyPr/>
                    <a:lstStyle/>
                    <a:p>
                      <a:r>
                        <a:rPr lang="en-CA" sz="1600" dirty="0">
                          <a:latin typeface="Calibri" panose="020F0502020204030204" pitchFamily="34" charset="0"/>
                          <a:cs typeface="Calibri" panose="020F0502020204030204" pitchFamily="34" charset="0"/>
                        </a:rPr>
                        <a:t>Sharpe Ratio</a:t>
                      </a:r>
                    </a:p>
                  </a:txBody>
                  <a:tcPr/>
                </a:tc>
                <a:tc>
                  <a:txBody>
                    <a:bodyPr/>
                    <a:lstStyle/>
                    <a:p>
                      <a:r>
                        <a:rPr lang="en-CA" sz="1600" dirty="0">
                          <a:highlight>
                            <a:srgbClr val="FF0000"/>
                          </a:highlight>
                          <a:latin typeface="Calibri" panose="020F0502020204030204" pitchFamily="34" charset="0"/>
                          <a:cs typeface="Calibri" panose="020F0502020204030204" pitchFamily="34" charset="0"/>
                        </a:rPr>
                        <a:t>1.21</a:t>
                      </a:r>
                    </a:p>
                  </a:txBody>
                  <a:tcPr/>
                </a:tc>
                <a:tc>
                  <a:txBody>
                    <a:bodyPr/>
                    <a:lstStyle/>
                    <a:p>
                      <a:r>
                        <a:rPr lang="en-CA" sz="1600" dirty="0">
                          <a:latin typeface="Calibri" panose="020F0502020204030204" pitchFamily="34" charset="0"/>
                          <a:cs typeface="Calibri" panose="020F0502020204030204" pitchFamily="34" charset="0"/>
                        </a:rPr>
                        <a:t>1.40</a:t>
                      </a:r>
                    </a:p>
                  </a:txBody>
                  <a:tcPr/>
                </a:tc>
                <a:extLst>
                  <a:ext uri="{0D108BD9-81ED-4DB2-BD59-A6C34878D82A}">
                    <a16:rowId xmlns:a16="http://schemas.microsoft.com/office/drawing/2014/main" val="3830085207"/>
                  </a:ext>
                </a:extLst>
              </a:tr>
              <a:tr h="370840">
                <a:tc>
                  <a:txBody>
                    <a:bodyPr/>
                    <a:lstStyle/>
                    <a:p>
                      <a:r>
                        <a:rPr lang="en-CA" sz="1600" dirty="0">
                          <a:latin typeface="Calibri" panose="020F0502020204030204" pitchFamily="34" charset="0"/>
                          <a:cs typeface="Calibri" panose="020F0502020204030204" pitchFamily="34" charset="0"/>
                        </a:rPr>
                        <a:t>Standard Deviation</a:t>
                      </a:r>
                    </a:p>
                  </a:txBody>
                  <a:tcPr/>
                </a:tc>
                <a:tc>
                  <a:txBody>
                    <a:bodyPr/>
                    <a:lstStyle/>
                    <a:p>
                      <a:r>
                        <a:rPr lang="en-CA" sz="1600" dirty="0">
                          <a:highlight>
                            <a:srgbClr val="00FF00"/>
                          </a:highlight>
                          <a:latin typeface="Calibri" panose="020F0502020204030204" pitchFamily="34" charset="0"/>
                          <a:cs typeface="Calibri" panose="020F0502020204030204" pitchFamily="34" charset="0"/>
                        </a:rPr>
                        <a:t>11.06</a:t>
                      </a:r>
                    </a:p>
                  </a:txBody>
                  <a:tcPr/>
                </a:tc>
                <a:tc>
                  <a:txBody>
                    <a:bodyPr/>
                    <a:lstStyle/>
                    <a:p>
                      <a:r>
                        <a:rPr lang="en-CA" sz="1600" dirty="0">
                          <a:latin typeface="Calibri" panose="020F0502020204030204" pitchFamily="34" charset="0"/>
                          <a:cs typeface="Calibri" panose="020F0502020204030204" pitchFamily="34" charset="0"/>
                        </a:rPr>
                        <a:t>13.13</a:t>
                      </a:r>
                    </a:p>
                  </a:txBody>
                  <a:tcPr/>
                </a:tc>
                <a:extLst>
                  <a:ext uri="{0D108BD9-81ED-4DB2-BD59-A6C34878D82A}">
                    <a16:rowId xmlns:a16="http://schemas.microsoft.com/office/drawing/2014/main" val="3460207914"/>
                  </a:ext>
                </a:extLst>
              </a:tr>
              <a:tr h="370840">
                <a:tc>
                  <a:txBody>
                    <a:bodyPr/>
                    <a:lstStyle/>
                    <a:p>
                      <a:endParaRPr lang="en-CA" sz="1600" dirty="0">
                        <a:latin typeface="Calibri" panose="020F0502020204030204" pitchFamily="34" charset="0"/>
                        <a:cs typeface="Calibri" panose="020F0502020204030204" pitchFamily="34" charset="0"/>
                      </a:endParaRPr>
                    </a:p>
                  </a:txBody>
                  <a:tcPr/>
                </a:tc>
                <a:tc>
                  <a:txBody>
                    <a:bodyPr/>
                    <a:lstStyle/>
                    <a:p>
                      <a:endParaRPr lang="en-CA" sz="1600" dirty="0">
                        <a:latin typeface="Calibri" panose="020F0502020204030204" pitchFamily="34" charset="0"/>
                        <a:cs typeface="Calibri" panose="020F0502020204030204" pitchFamily="34" charset="0"/>
                      </a:endParaRPr>
                    </a:p>
                  </a:txBody>
                  <a:tcPr/>
                </a:tc>
                <a:tc>
                  <a:txBody>
                    <a:bodyPr/>
                    <a:lstStyle/>
                    <a:p>
                      <a:endParaRPr lang="en-CA" sz="1600"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2013944956"/>
                  </a:ext>
                </a:extLst>
              </a:tr>
            </a:tbl>
          </a:graphicData>
        </a:graphic>
      </p:graphicFrame>
      <p:graphicFrame>
        <p:nvGraphicFramePr>
          <p:cNvPr id="12" name="Table 11">
            <a:extLst>
              <a:ext uri="{FF2B5EF4-FFF2-40B4-BE49-F238E27FC236}">
                <a16:creationId xmlns:a16="http://schemas.microsoft.com/office/drawing/2014/main" id="{52333F06-2E5C-4314-A6D9-E11F609EE4AE}"/>
              </a:ext>
            </a:extLst>
          </p:cNvPr>
          <p:cNvGraphicFramePr>
            <a:graphicFrameLocks noGrp="1"/>
          </p:cNvGraphicFramePr>
          <p:nvPr>
            <p:extLst>
              <p:ext uri="{D42A27DB-BD31-4B8C-83A1-F6EECF244321}">
                <p14:modId xmlns:p14="http://schemas.microsoft.com/office/powerpoint/2010/main" val="4033683708"/>
              </p:ext>
            </p:extLst>
          </p:nvPr>
        </p:nvGraphicFramePr>
        <p:xfrm>
          <a:off x="5857623" y="3956380"/>
          <a:ext cx="4548440" cy="1854200"/>
        </p:xfrm>
        <a:graphic>
          <a:graphicData uri="http://schemas.openxmlformats.org/drawingml/2006/table">
            <a:tbl>
              <a:tblPr firstRow="1" bandRow="1">
                <a:tableStyleId>{5C22544A-7EE6-4342-B048-85BDC9FD1C3A}</a:tableStyleId>
              </a:tblPr>
              <a:tblGrid>
                <a:gridCol w="2274220">
                  <a:extLst>
                    <a:ext uri="{9D8B030D-6E8A-4147-A177-3AD203B41FA5}">
                      <a16:colId xmlns:a16="http://schemas.microsoft.com/office/drawing/2014/main" val="1324191977"/>
                    </a:ext>
                  </a:extLst>
                </a:gridCol>
                <a:gridCol w="2274220">
                  <a:extLst>
                    <a:ext uri="{9D8B030D-6E8A-4147-A177-3AD203B41FA5}">
                      <a16:colId xmlns:a16="http://schemas.microsoft.com/office/drawing/2014/main" val="3715317216"/>
                    </a:ext>
                  </a:extLst>
                </a:gridCol>
              </a:tblGrid>
              <a:tr h="370840">
                <a:tc gridSpan="2">
                  <a:txBody>
                    <a:bodyPr/>
                    <a:lstStyle/>
                    <a:p>
                      <a:pPr algn="ctr"/>
                      <a:r>
                        <a:rPr lang="en-CA" sz="1600" dirty="0">
                          <a:latin typeface="Calibri" panose="020F0502020204030204" pitchFamily="34" charset="0"/>
                          <a:cs typeface="Calibri" panose="020F0502020204030204" pitchFamily="34" charset="0"/>
                        </a:rPr>
                        <a:t>Hyperparameter Combinations</a:t>
                      </a:r>
                    </a:p>
                  </a:txBody>
                  <a:tcPr>
                    <a:solidFill>
                      <a:schemeClr val="accent1">
                        <a:lumMod val="50000"/>
                      </a:schemeClr>
                    </a:solidFill>
                  </a:tcPr>
                </a:tc>
                <a:tc hMerge="1">
                  <a:txBody>
                    <a:bodyPr/>
                    <a:lstStyle/>
                    <a:p>
                      <a:endParaRPr lang="en-CA" dirty="0"/>
                    </a:p>
                  </a:txBody>
                  <a:tcPr/>
                </a:tc>
                <a:extLst>
                  <a:ext uri="{0D108BD9-81ED-4DB2-BD59-A6C34878D82A}">
                    <a16:rowId xmlns:a16="http://schemas.microsoft.com/office/drawing/2014/main" val="953840711"/>
                  </a:ext>
                </a:extLst>
              </a:tr>
              <a:tr h="370840">
                <a:tc>
                  <a:txBody>
                    <a:bodyPr/>
                    <a:lstStyle/>
                    <a:p>
                      <a:r>
                        <a:rPr lang="en-CA" sz="1600" dirty="0" err="1">
                          <a:latin typeface="Calibri" panose="020F0502020204030204" pitchFamily="34" charset="0"/>
                          <a:cs typeface="Calibri" panose="020F0502020204030204" pitchFamily="34" charset="0"/>
                        </a:rPr>
                        <a:t>Aperiods</a:t>
                      </a:r>
                      <a:endParaRPr lang="en-CA" sz="1600" dirty="0">
                        <a:latin typeface="Calibri" panose="020F0502020204030204" pitchFamily="34" charset="0"/>
                        <a:cs typeface="Calibri" panose="020F0502020204030204" pitchFamily="34" charset="0"/>
                      </a:endParaRPr>
                    </a:p>
                  </a:txBody>
                  <a:tcPr/>
                </a:tc>
                <a:tc>
                  <a:txBody>
                    <a:bodyPr/>
                    <a:lstStyle/>
                    <a:p>
                      <a:r>
                        <a:rPr lang="en-CA" sz="1600" dirty="0">
                          <a:latin typeface="Calibri" panose="020F0502020204030204" pitchFamily="34" charset="0"/>
                          <a:cs typeface="Calibri" panose="020F0502020204030204" pitchFamily="34" charset="0"/>
                        </a:rPr>
                        <a:t>50</a:t>
                      </a:r>
                    </a:p>
                  </a:txBody>
                  <a:tcPr/>
                </a:tc>
                <a:extLst>
                  <a:ext uri="{0D108BD9-81ED-4DB2-BD59-A6C34878D82A}">
                    <a16:rowId xmlns:a16="http://schemas.microsoft.com/office/drawing/2014/main" val="2710732545"/>
                  </a:ext>
                </a:extLst>
              </a:tr>
              <a:tr h="370840">
                <a:tc>
                  <a:txBody>
                    <a:bodyPr/>
                    <a:lstStyle/>
                    <a:p>
                      <a:r>
                        <a:rPr lang="en-CA" sz="1600" dirty="0" err="1">
                          <a:latin typeface="Calibri" panose="020F0502020204030204" pitchFamily="34" charset="0"/>
                          <a:cs typeface="Calibri" panose="020F0502020204030204" pitchFamily="34" charset="0"/>
                        </a:rPr>
                        <a:t>Bperiods</a:t>
                      </a:r>
                      <a:endParaRPr lang="en-CA" sz="1600" dirty="0">
                        <a:latin typeface="Calibri" panose="020F0502020204030204" pitchFamily="34" charset="0"/>
                        <a:cs typeface="Calibri" panose="020F0502020204030204" pitchFamily="34" charset="0"/>
                      </a:endParaRPr>
                    </a:p>
                  </a:txBody>
                  <a:tcPr/>
                </a:tc>
                <a:tc>
                  <a:txBody>
                    <a:bodyPr/>
                    <a:lstStyle/>
                    <a:p>
                      <a:r>
                        <a:rPr lang="en-CA" sz="1600" dirty="0">
                          <a:latin typeface="Calibri" panose="020F0502020204030204" pitchFamily="34" charset="0"/>
                          <a:cs typeface="Calibri" panose="020F0502020204030204" pitchFamily="34" charset="0"/>
                        </a:rPr>
                        <a:t>50</a:t>
                      </a:r>
                    </a:p>
                  </a:txBody>
                  <a:tcPr/>
                </a:tc>
                <a:extLst>
                  <a:ext uri="{0D108BD9-81ED-4DB2-BD59-A6C34878D82A}">
                    <a16:rowId xmlns:a16="http://schemas.microsoft.com/office/drawing/2014/main" val="3771957111"/>
                  </a:ext>
                </a:extLst>
              </a:tr>
              <a:tr h="370840">
                <a:tc>
                  <a:txBody>
                    <a:bodyPr/>
                    <a:lstStyle/>
                    <a:p>
                      <a:r>
                        <a:rPr lang="en-CA" sz="1600" dirty="0" err="1">
                          <a:latin typeface="Calibri" panose="020F0502020204030204" pitchFamily="34" charset="0"/>
                          <a:cs typeface="Calibri" panose="020F0502020204030204" pitchFamily="34" charset="0"/>
                        </a:rPr>
                        <a:t>Speriods</a:t>
                      </a:r>
                      <a:endParaRPr lang="en-CA" sz="1600" dirty="0">
                        <a:latin typeface="Calibri" panose="020F0502020204030204" pitchFamily="34" charset="0"/>
                        <a:cs typeface="Calibri" panose="020F0502020204030204" pitchFamily="34" charset="0"/>
                      </a:endParaRPr>
                    </a:p>
                  </a:txBody>
                  <a:tcPr/>
                </a:tc>
                <a:tc>
                  <a:txBody>
                    <a:bodyPr/>
                    <a:lstStyle/>
                    <a:p>
                      <a:r>
                        <a:rPr lang="en-CA" sz="1600" dirty="0">
                          <a:latin typeface="Calibri" panose="020F0502020204030204" pitchFamily="34" charset="0"/>
                          <a:cs typeface="Calibri" panose="020F0502020204030204" pitchFamily="34" charset="0"/>
                        </a:rPr>
                        <a:t>1</a:t>
                      </a:r>
                    </a:p>
                  </a:txBody>
                  <a:tcPr/>
                </a:tc>
                <a:extLst>
                  <a:ext uri="{0D108BD9-81ED-4DB2-BD59-A6C34878D82A}">
                    <a16:rowId xmlns:a16="http://schemas.microsoft.com/office/drawing/2014/main" val="2368889077"/>
                  </a:ext>
                </a:extLst>
              </a:tr>
              <a:tr h="370840">
                <a:tc>
                  <a:txBody>
                    <a:bodyPr/>
                    <a:lstStyle/>
                    <a:p>
                      <a:r>
                        <a:rPr lang="en-CA" sz="1600" dirty="0">
                          <a:latin typeface="Calibri" panose="020F0502020204030204" pitchFamily="34" charset="0"/>
                          <a:cs typeface="Calibri" panose="020F0502020204030204" pitchFamily="34" charset="0"/>
                        </a:rPr>
                        <a:t>Frequency</a:t>
                      </a:r>
                    </a:p>
                  </a:txBody>
                  <a:tcPr/>
                </a:tc>
                <a:tc>
                  <a:txBody>
                    <a:bodyPr/>
                    <a:lstStyle/>
                    <a:p>
                      <a:r>
                        <a:rPr lang="en-CA" sz="1600" dirty="0">
                          <a:latin typeface="Calibri" panose="020F0502020204030204" pitchFamily="34" charset="0"/>
                          <a:cs typeface="Calibri" panose="020F0502020204030204" pitchFamily="34" charset="0"/>
                        </a:rPr>
                        <a:t>20W-THU</a:t>
                      </a:r>
                    </a:p>
                  </a:txBody>
                  <a:tcPr/>
                </a:tc>
                <a:extLst>
                  <a:ext uri="{0D108BD9-81ED-4DB2-BD59-A6C34878D82A}">
                    <a16:rowId xmlns:a16="http://schemas.microsoft.com/office/drawing/2014/main" val="1992960034"/>
                  </a:ext>
                </a:extLst>
              </a:tr>
            </a:tbl>
          </a:graphicData>
        </a:graphic>
      </p:graphicFrame>
      <p:sp>
        <p:nvSpPr>
          <p:cNvPr id="8" name="TextBox 3">
            <a:extLst>
              <a:ext uri="{FF2B5EF4-FFF2-40B4-BE49-F238E27FC236}">
                <a16:creationId xmlns:a16="http://schemas.microsoft.com/office/drawing/2014/main" id="{BE21F796-175E-424C-8A41-8C140CE11924}"/>
              </a:ext>
            </a:extLst>
          </p:cNvPr>
          <p:cNvSpPr txBox="1">
            <a:spLocks noChangeArrowheads="1"/>
          </p:cNvSpPr>
          <p:nvPr/>
        </p:nvSpPr>
        <p:spPr bwMode="auto">
          <a:xfrm>
            <a:off x="280887" y="1241509"/>
            <a:ext cx="10125175" cy="284950"/>
          </a:xfrm>
          <a:prstGeom prst="rect">
            <a:avLst/>
          </a:prstGeom>
          <a:solidFill>
            <a:schemeClr val="bg1"/>
          </a:solidFill>
          <a:ln>
            <a:noFill/>
          </a:ln>
          <a:effectLst>
            <a:outerShdw dist="25400" dir="5400000" algn="tl" rotWithShape="0">
              <a:srgbClr val="408B70"/>
            </a:outerShdw>
          </a:effectLst>
          <a:extLs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27432" numCol="1" anchor="b" anchorCtr="0" compatLnSpc="1">
            <a:prstTxWarp prst="textNoShape">
              <a:avLst/>
            </a:prstTxWarp>
            <a:spAutoFit/>
          </a:bodyPr>
          <a:lstStyle>
            <a:defPPr>
              <a:defRPr lang="en-US"/>
            </a:defPPr>
            <a:lvl1pPr marL="342900" indent="-342900" defTabSz="1019175" eaLnBrk="0" hangingPunct="0">
              <a:lnSpc>
                <a:spcPct val="110000"/>
              </a:lnSpc>
              <a:spcBef>
                <a:spcPct val="30000"/>
              </a:spcBef>
              <a:buClr>
                <a:srgbClr val="336699"/>
              </a:buClr>
              <a:buFont typeface="Wingdings 3" pitchFamily="18" charset="2"/>
              <a:defRPr sz="1300" b="1" kern="0">
                <a:solidFill>
                  <a:srgbClr val="234035"/>
                </a:solidFill>
                <a:latin typeface="+mj-lt"/>
                <a:cs typeface="Calibri" pitchFamily="34" charset="0"/>
              </a:defRPr>
            </a:lvl1pPr>
            <a:lvl2pPr marL="228600" indent="-228600" defTabSz="1019175" eaLnBrk="0" hangingPunct="0">
              <a:lnSpc>
                <a:spcPct val="110000"/>
              </a:lnSpc>
              <a:spcBef>
                <a:spcPct val="30000"/>
              </a:spcBef>
              <a:buClr>
                <a:srgbClr val="BA1714"/>
              </a:buClr>
              <a:buSzPct val="80000"/>
              <a:buFont typeface="Wingdings" pitchFamily="2" charset="2"/>
              <a:buChar char="n"/>
              <a:defRPr sz="1400">
                <a:latin typeface="+mj-lt"/>
                <a:cs typeface="Calibri" pitchFamily="34" charset="0"/>
              </a:defRPr>
            </a:lvl2pPr>
            <a:lvl3pPr marL="457200" indent="-171450" defTabSz="1019175" eaLnBrk="0" hangingPunct="0">
              <a:lnSpc>
                <a:spcPct val="110000"/>
              </a:lnSpc>
              <a:spcBef>
                <a:spcPct val="30000"/>
              </a:spcBef>
              <a:buClr>
                <a:schemeClr val="bg2"/>
              </a:buClr>
              <a:buFont typeface="Arial" pitchFamily="34" charset="0"/>
              <a:buChar char="–"/>
              <a:defRPr sz="1400">
                <a:latin typeface="+mj-lt"/>
                <a:cs typeface="Calibri" pitchFamily="34" charset="0"/>
              </a:defRPr>
            </a:lvl3pPr>
            <a:lvl4pPr marL="741363" indent="-160338" defTabSz="1019175" eaLnBrk="0" hangingPunct="0">
              <a:lnSpc>
                <a:spcPct val="110000"/>
              </a:lnSpc>
              <a:spcBef>
                <a:spcPct val="30000"/>
              </a:spcBef>
              <a:buClr>
                <a:schemeClr val="bg2"/>
              </a:buClr>
              <a:buFont typeface="Arial" pitchFamily="34" charset="0"/>
              <a:buChar char="–"/>
              <a:defRPr sz="1400">
                <a:latin typeface="+mj-lt"/>
                <a:cs typeface="Calibri" pitchFamily="34" charset="0"/>
              </a:defRPr>
            </a:lvl4pPr>
            <a:lvl5pPr marL="2292350" indent="-254000" defTabSz="1019175" eaLnBrk="0" hangingPunct="0">
              <a:spcBef>
                <a:spcPct val="20000"/>
              </a:spcBef>
              <a:buChar char="»"/>
              <a:defRPr sz="1600">
                <a:latin typeface="+mn-lt"/>
                <a:cs typeface="+mn-cs"/>
              </a:defRPr>
            </a:lvl5pPr>
            <a:lvl6pPr marL="2749550" indent="-254000" defTabSz="1019175" fontAlgn="base">
              <a:spcBef>
                <a:spcPct val="20000"/>
              </a:spcBef>
              <a:spcAft>
                <a:spcPct val="0"/>
              </a:spcAft>
              <a:buChar char="»"/>
              <a:defRPr sz="1600">
                <a:latin typeface="+mn-lt"/>
                <a:cs typeface="+mn-cs"/>
              </a:defRPr>
            </a:lvl6pPr>
            <a:lvl7pPr marL="3206750" indent="-254000" defTabSz="1019175" fontAlgn="base">
              <a:spcBef>
                <a:spcPct val="20000"/>
              </a:spcBef>
              <a:spcAft>
                <a:spcPct val="0"/>
              </a:spcAft>
              <a:buChar char="»"/>
              <a:defRPr sz="1600">
                <a:latin typeface="+mn-lt"/>
                <a:cs typeface="+mn-cs"/>
              </a:defRPr>
            </a:lvl7pPr>
            <a:lvl8pPr marL="3663950" indent="-254000" defTabSz="1019175" fontAlgn="base">
              <a:spcBef>
                <a:spcPct val="20000"/>
              </a:spcBef>
              <a:spcAft>
                <a:spcPct val="0"/>
              </a:spcAft>
              <a:buChar char="»"/>
              <a:defRPr sz="1600">
                <a:latin typeface="+mn-lt"/>
                <a:cs typeface="+mn-cs"/>
              </a:defRPr>
            </a:lvl8pPr>
            <a:lvl9pPr marL="4121150" indent="-254000" defTabSz="1019175" fontAlgn="base">
              <a:spcBef>
                <a:spcPct val="20000"/>
              </a:spcBef>
              <a:spcAft>
                <a:spcPct val="0"/>
              </a:spcAft>
              <a:buChar char="»"/>
              <a:defRPr sz="1600">
                <a:latin typeface="+mn-lt"/>
                <a:cs typeface="+mn-cs"/>
              </a:defRPr>
            </a:lvl9pPr>
          </a:lstStyle>
          <a:p>
            <a:r>
              <a:rPr lang="en-CA" sz="1600" dirty="0">
                <a:solidFill>
                  <a:schemeClr val="tx1"/>
                </a:solidFill>
                <a:latin typeface="Calibri" panose="020F0502020204030204" pitchFamily="34" charset="0"/>
              </a:rPr>
              <a:t>Best (Top Total Annual Return) Optimized Returns on Training Data</a:t>
            </a:r>
          </a:p>
        </p:txBody>
      </p:sp>
      <p:pic>
        <p:nvPicPr>
          <p:cNvPr id="5" name="Picture 4">
            <a:extLst>
              <a:ext uri="{FF2B5EF4-FFF2-40B4-BE49-F238E27FC236}">
                <a16:creationId xmlns:a16="http://schemas.microsoft.com/office/drawing/2014/main" id="{85BEF06F-FFB9-4D2D-ABD2-10EEF810E353}"/>
              </a:ext>
            </a:extLst>
          </p:cNvPr>
          <p:cNvPicPr>
            <a:picLocks noChangeAspect="1"/>
          </p:cNvPicPr>
          <p:nvPr/>
        </p:nvPicPr>
        <p:blipFill>
          <a:blip r:embed="rId2"/>
          <a:stretch>
            <a:fillRect/>
          </a:stretch>
        </p:blipFill>
        <p:spPr>
          <a:xfrm>
            <a:off x="155050" y="1875862"/>
            <a:ext cx="5702573" cy="3769348"/>
          </a:xfrm>
          <a:prstGeom prst="rect">
            <a:avLst/>
          </a:prstGeom>
        </p:spPr>
      </p:pic>
    </p:spTree>
    <p:extLst>
      <p:ext uri="{BB962C8B-B14F-4D97-AF65-F5344CB8AC3E}">
        <p14:creationId xmlns:p14="http://schemas.microsoft.com/office/powerpoint/2010/main" val="3194881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F0524-3FB6-4008-8EF1-A374F2C8FA66}"/>
              </a:ext>
            </a:extLst>
          </p:cNvPr>
          <p:cNvSpPr>
            <a:spLocks noGrp="1"/>
          </p:cNvSpPr>
          <p:nvPr>
            <p:ph type="title"/>
          </p:nvPr>
        </p:nvSpPr>
        <p:spPr>
          <a:xfrm>
            <a:off x="288925" y="461219"/>
            <a:ext cx="8674100" cy="430887"/>
          </a:xfrm>
        </p:spPr>
        <p:txBody>
          <a:bodyPr/>
          <a:lstStyle/>
          <a:p>
            <a:r>
              <a:rPr lang="en-US" dirty="0"/>
              <a:t>Results – Random Forest Classification Prediction</a:t>
            </a:r>
          </a:p>
        </p:txBody>
      </p:sp>
      <p:sp>
        <p:nvSpPr>
          <p:cNvPr id="3" name="Slide Number Placeholder 2">
            <a:extLst>
              <a:ext uri="{FF2B5EF4-FFF2-40B4-BE49-F238E27FC236}">
                <a16:creationId xmlns:a16="http://schemas.microsoft.com/office/drawing/2014/main" id="{AD43CAD1-67B5-4655-A645-41D2FFD995B4}"/>
              </a:ext>
            </a:extLst>
          </p:cNvPr>
          <p:cNvSpPr>
            <a:spLocks noGrp="1"/>
          </p:cNvSpPr>
          <p:nvPr>
            <p:ph type="sldNum" sz="quarter" idx="12"/>
          </p:nvPr>
        </p:nvSpPr>
        <p:spPr/>
        <p:txBody>
          <a:bodyPr/>
          <a:lstStyle/>
          <a:p>
            <a:fld id="{D2C46B30-1E6E-4EFB-A798-3E7E3624535A}" type="slidenum">
              <a:rPr lang="en-US" smtClean="0"/>
              <a:t>51</a:t>
            </a:fld>
            <a:endParaRPr lang="en-US" dirty="0"/>
          </a:p>
        </p:txBody>
      </p:sp>
      <p:graphicFrame>
        <p:nvGraphicFramePr>
          <p:cNvPr id="10" name="Table 9">
            <a:extLst>
              <a:ext uri="{FF2B5EF4-FFF2-40B4-BE49-F238E27FC236}">
                <a16:creationId xmlns:a16="http://schemas.microsoft.com/office/drawing/2014/main" id="{B47E5966-1302-4747-8411-5E5809A66A76}"/>
              </a:ext>
            </a:extLst>
          </p:cNvPr>
          <p:cNvGraphicFramePr>
            <a:graphicFrameLocks noGrp="1"/>
          </p:cNvGraphicFramePr>
          <p:nvPr>
            <p:extLst>
              <p:ext uri="{D42A27DB-BD31-4B8C-83A1-F6EECF244321}">
                <p14:modId xmlns:p14="http://schemas.microsoft.com/office/powerpoint/2010/main" val="1385082366"/>
              </p:ext>
            </p:extLst>
          </p:nvPr>
        </p:nvGraphicFramePr>
        <p:xfrm>
          <a:off x="5857623" y="1909376"/>
          <a:ext cx="4548439" cy="2225040"/>
        </p:xfrm>
        <a:graphic>
          <a:graphicData uri="http://schemas.openxmlformats.org/drawingml/2006/table">
            <a:tbl>
              <a:tblPr firstRow="1" bandRow="1">
                <a:tableStyleId>{5C22544A-7EE6-4342-B048-85BDC9FD1C3A}</a:tableStyleId>
              </a:tblPr>
              <a:tblGrid>
                <a:gridCol w="2427686">
                  <a:extLst>
                    <a:ext uri="{9D8B030D-6E8A-4147-A177-3AD203B41FA5}">
                      <a16:colId xmlns:a16="http://schemas.microsoft.com/office/drawing/2014/main" val="3696369518"/>
                    </a:ext>
                  </a:extLst>
                </a:gridCol>
                <a:gridCol w="2120753">
                  <a:extLst>
                    <a:ext uri="{9D8B030D-6E8A-4147-A177-3AD203B41FA5}">
                      <a16:colId xmlns:a16="http://schemas.microsoft.com/office/drawing/2014/main" val="2323926974"/>
                    </a:ext>
                  </a:extLst>
                </a:gridCol>
              </a:tblGrid>
              <a:tr h="370840">
                <a:tc>
                  <a:txBody>
                    <a:bodyPr/>
                    <a:lstStyle/>
                    <a:p>
                      <a:r>
                        <a:rPr lang="en-CA" sz="1600" dirty="0">
                          <a:latin typeface="Calibri" panose="020F0502020204030204" pitchFamily="34" charset="0"/>
                          <a:cs typeface="Calibri" panose="020F0502020204030204" pitchFamily="34" charset="0"/>
                        </a:rPr>
                        <a:t>Parameter</a:t>
                      </a:r>
                    </a:p>
                  </a:txBody>
                  <a:tcPr>
                    <a:solidFill>
                      <a:schemeClr val="accent1">
                        <a:lumMod val="50000"/>
                      </a:schemeClr>
                    </a:solidFill>
                  </a:tcPr>
                </a:tc>
                <a:tc>
                  <a:txBody>
                    <a:bodyPr/>
                    <a:lstStyle/>
                    <a:p>
                      <a:r>
                        <a:rPr lang="en-CA" sz="1600" dirty="0">
                          <a:latin typeface="Calibri" panose="020F0502020204030204" pitchFamily="34" charset="0"/>
                          <a:cs typeface="Calibri" panose="020F0502020204030204" pitchFamily="34" charset="0"/>
                        </a:rPr>
                        <a:t>Result</a:t>
                      </a:r>
                    </a:p>
                  </a:txBody>
                  <a:tcPr>
                    <a:solidFill>
                      <a:schemeClr val="accent1">
                        <a:lumMod val="50000"/>
                      </a:schemeClr>
                    </a:solidFill>
                  </a:tcPr>
                </a:tc>
                <a:extLst>
                  <a:ext uri="{0D108BD9-81ED-4DB2-BD59-A6C34878D82A}">
                    <a16:rowId xmlns:a16="http://schemas.microsoft.com/office/drawing/2014/main" val="1104181831"/>
                  </a:ext>
                </a:extLst>
              </a:tr>
              <a:tr h="370840">
                <a:tc>
                  <a:txBody>
                    <a:bodyPr/>
                    <a:lstStyle/>
                    <a:p>
                      <a:r>
                        <a:rPr lang="en-CA" sz="1600" dirty="0" err="1">
                          <a:latin typeface="Calibri" panose="020F0502020204030204" pitchFamily="34" charset="0"/>
                          <a:cs typeface="Calibri" panose="020F0502020204030204" pitchFamily="34" charset="0"/>
                        </a:rPr>
                        <a:t>TotaAnnReturn</a:t>
                      </a:r>
                      <a:endParaRPr lang="en-CA" sz="1600" dirty="0">
                        <a:latin typeface="Calibri" panose="020F0502020204030204" pitchFamily="34" charset="0"/>
                        <a:cs typeface="Calibri" panose="020F0502020204030204" pitchFamily="34" charset="0"/>
                      </a:endParaRPr>
                    </a:p>
                  </a:txBody>
                  <a:tcPr/>
                </a:tc>
                <a:tc>
                  <a:txBody>
                    <a:bodyPr/>
                    <a:lstStyle/>
                    <a:p>
                      <a:r>
                        <a:rPr lang="en-CA" sz="1600" dirty="0">
                          <a:latin typeface="Calibri" panose="020F0502020204030204" pitchFamily="34" charset="0"/>
                          <a:cs typeface="Calibri" panose="020F0502020204030204" pitchFamily="34" charset="0"/>
                        </a:rPr>
                        <a:t>26.35</a:t>
                      </a:r>
                    </a:p>
                  </a:txBody>
                  <a:tcPr/>
                </a:tc>
                <a:extLst>
                  <a:ext uri="{0D108BD9-81ED-4DB2-BD59-A6C34878D82A}">
                    <a16:rowId xmlns:a16="http://schemas.microsoft.com/office/drawing/2014/main" val="1215669066"/>
                  </a:ext>
                </a:extLst>
              </a:tr>
              <a:tr h="370840">
                <a:tc>
                  <a:txBody>
                    <a:bodyPr/>
                    <a:lstStyle/>
                    <a:p>
                      <a:r>
                        <a:rPr lang="en-CA" sz="1600" dirty="0">
                          <a:latin typeface="Calibri" panose="020F0502020204030204" pitchFamily="34" charset="0"/>
                          <a:cs typeface="Calibri" panose="020F0502020204030204" pitchFamily="34" charset="0"/>
                        </a:rPr>
                        <a:t>CAGR</a:t>
                      </a:r>
                    </a:p>
                  </a:txBody>
                  <a:tcPr/>
                </a:tc>
                <a:tc>
                  <a:txBody>
                    <a:bodyPr/>
                    <a:lstStyle/>
                    <a:p>
                      <a:r>
                        <a:rPr lang="en-CA" sz="1600" dirty="0">
                          <a:latin typeface="Calibri" panose="020F0502020204030204" pitchFamily="34" charset="0"/>
                          <a:cs typeface="Calibri" panose="020F0502020204030204" pitchFamily="34" charset="0"/>
                        </a:rPr>
                        <a:t>14.24</a:t>
                      </a:r>
                    </a:p>
                  </a:txBody>
                  <a:tcPr/>
                </a:tc>
                <a:extLst>
                  <a:ext uri="{0D108BD9-81ED-4DB2-BD59-A6C34878D82A}">
                    <a16:rowId xmlns:a16="http://schemas.microsoft.com/office/drawing/2014/main" val="3705582384"/>
                  </a:ext>
                </a:extLst>
              </a:tr>
              <a:tr h="370840">
                <a:tc>
                  <a:txBody>
                    <a:bodyPr/>
                    <a:lstStyle/>
                    <a:p>
                      <a:r>
                        <a:rPr lang="en-CA" sz="1600" dirty="0">
                          <a:latin typeface="Calibri" panose="020F0502020204030204" pitchFamily="34" charset="0"/>
                          <a:cs typeface="Calibri" panose="020F0502020204030204" pitchFamily="34" charset="0"/>
                        </a:rPr>
                        <a:t>Sharpe Ratio</a:t>
                      </a:r>
                    </a:p>
                  </a:txBody>
                  <a:tcPr/>
                </a:tc>
                <a:tc>
                  <a:txBody>
                    <a:bodyPr/>
                    <a:lstStyle/>
                    <a:p>
                      <a:r>
                        <a:rPr lang="en-CA" sz="1600" dirty="0">
                          <a:latin typeface="Calibri" panose="020F0502020204030204" pitchFamily="34" charset="0"/>
                          <a:cs typeface="Calibri" panose="020F0502020204030204" pitchFamily="34" charset="0"/>
                        </a:rPr>
                        <a:t>0.75</a:t>
                      </a:r>
                    </a:p>
                  </a:txBody>
                  <a:tcPr/>
                </a:tc>
                <a:extLst>
                  <a:ext uri="{0D108BD9-81ED-4DB2-BD59-A6C34878D82A}">
                    <a16:rowId xmlns:a16="http://schemas.microsoft.com/office/drawing/2014/main" val="3830085207"/>
                  </a:ext>
                </a:extLst>
              </a:tr>
              <a:tr h="370840">
                <a:tc>
                  <a:txBody>
                    <a:bodyPr/>
                    <a:lstStyle/>
                    <a:p>
                      <a:r>
                        <a:rPr lang="en-CA" sz="1600" dirty="0">
                          <a:latin typeface="Calibri" panose="020F0502020204030204" pitchFamily="34" charset="0"/>
                          <a:cs typeface="Calibri" panose="020F0502020204030204" pitchFamily="34" charset="0"/>
                        </a:rPr>
                        <a:t>Standard Deviation</a:t>
                      </a:r>
                    </a:p>
                  </a:txBody>
                  <a:tcPr/>
                </a:tc>
                <a:tc>
                  <a:txBody>
                    <a:bodyPr/>
                    <a:lstStyle/>
                    <a:p>
                      <a:r>
                        <a:rPr lang="en-CA" sz="1600" dirty="0">
                          <a:latin typeface="Calibri" panose="020F0502020204030204" pitchFamily="34" charset="0"/>
                          <a:cs typeface="Calibri" panose="020F0502020204030204" pitchFamily="34" charset="0"/>
                        </a:rPr>
                        <a:t>22.75</a:t>
                      </a:r>
                    </a:p>
                  </a:txBody>
                  <a:tcPr/>
                </a:tc>
                <a:extLst>
                  <a:ext uri="{0D108BD9-81ED-4DB2-BD59-A6C34878D82A}">
                    <a16:rowId xmlns:a16="http://schemas.microsoft.com/office/drawing/2014/main" val="3460207914"/>
                  </a:ext>
                </a:extLst>
              </a:tr>
              <a:tr h="370840">
                <a:tc>
                  <a:txBody>
                    <a:bodyPr/>
                    <a:lstStyle/>
                    <a:p>
                      <a:endParaRPr lang="en-CA" sz="1600" dirty="0">
                        <a:latin typeface="Calibri" panose="020F0502020204030204" pitchFamily="34" charset="0"/>
                        <a:cs typeface="Calibri" panose="020F0502020204030204" pitchFamily="34" charset="0"/>
                      </a:endParaRPr>
                    </a:p>
                  </a:txBody>
                  <a:tcPr/>
                </a:tc>
                <a:tc>
                  <a:txBody>
                    <a:bodyPr/>
                    <a:lstStyle/>
                    <a:p>
                      <a:endParaRPr lang="en-CA" sz="1600"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2013944956"/>
                  </a:ext>
                </a:extLst>
              </a:tr>
            </a:tbl>
          </a:graphicData>
        </a:graphic>
      </p:graphicFrame>
      <p:graphicFrame>
        <p:nvGraphicFramePr>
          <p:cNvPr id="12" name="Table 11">
            <a:extLst>
              <a:ext uri="{FF2B5EF4-FFF2-40B4-BE49-F238E27FC236}">
                <a16:creationId xmlns:a16="http://schemas.microsoft.com/office/drawing/2014/main" id="{52333F06-2E5C-4314-A6D9-E11F609EE4AE}"/>
              </a:ext>
            </a:extLst>
          </p:cNvPr>
          <p:cNvGraphicFramePr>
            <a:graphicFrameLocks noGrp="1"/>
          </p:cNvGraphicFramePr>
          <p:nvPr/>
        </p:nvGraphicFramePr>
        <p:xfrm>
          <a:off x="5857623" y="3956380"/>
          <a:ext cx="4548440" cy="1854200"/>
        </p:xfrm>
        <a:graphic>
          <a:graphicData uri="http://schemas.openxmlformats.org/drawingml/2006/table">
            <a:tbl>
              <a:tblPr firstRow="1" bandRow="1">
                <a:tableStyleId>{5C22544A-7EE6-4342-B048-85BDC9FD1C3A}</a:tableStyleId>
              </a:tblPr>
              <a:tblGrid>
                <a:gridCol w="2274220">
                  <a:extLst>
                    <a:ext uri="{9D8B030D-6E8A-4147-A177-3AD203B41FA5}">
                      <a16:colId xmlns:a16="http://schemas.microsoft.com/office/drawing/2014/main" val="1324191977"/>
                    </a:ext>
                  </a:extLst>
                </a:gridCol>
                <a:gridCol w="2274220">
                  <a:extLst>
                    <a:ext uri="{9D8B030D-6E8A-4147-A177-3AD203B41FA5}">
                      <a16:colId xmlns:a16="http://schemas.microsoft.com/office/drawing/2014/main" val="3715317216"/>
                    </a:ext>
                  </a:extLst>
                </a:gridCol>
              </a:tblGrid>
              <a:tr h="370840">
                <a:tc gridSpan="2">
                  <a:txBody>
                    <a:bodyPr/>
                    <a:lstStyle/>
                    <a:p>
                      <a:pPr algn="ctr"/>
                      <a:r>
                        <a:rPr lang="en-CA" sz="1600" dirty="0">
                          <a:latin typeface="Calibri" panose="020F0502020204030204" pitchFamily="34" charset="0"/>
                          <a:cs typeface="Calibri" panose="020F0502020204030204" pitchFamily="34" charset="0"/>
                        </a:rPr>
                        <a:t>Hyperparameter Combinations</a:t>
                      </a:r>
                    </a:p>
                  </a:txBody>
                  <a:tcPr>
                    <a:solidFill>
                      <a:schemeClr val="accent1">
                        <a:lumMod val="50000"/>
                      </a:schemeClr>
                    </a:solidFill>
                  </a:tcPr>
                </a:tc>
                <a:tc hMerge="1">
                  <a:txBody>
                    <a:bodyPr/>
                    <a:lstStyle/>
                    <a:p>
                      <a:endParaRPr lang="en-CA" dirty="0"/>
                    </a:p>
                  </a:txBody>
                  <a:tcPr/>
                </a:tc>
                <a:extLst>
                  <a:ext uri="{0D108BD9-81ED-4DB2-BD59-A6C34878D82A}">
                    <a16:rowId xmlns:a16="http://schemas.microsoft.com/office/drawing/2014/main" val="953840711"/>
                  </a:ext>
                </a:extLst>
              </a:tr>
              <a:tr h="370840">
                <a:tc>
                  <a:txBody>
                    <a:bodyPr/>
                    <a:lstStyle/>
                    <a:p>
                      <a:r>
                        <a:rPr lang="en-CA" sz="1600" dirty="0" err="1">
                          <a:latin typeface="Calibri" panose="020F0502020204030204" pitchFamily="34" charset="0"/>
                          <a:cs typeface="Calibri" panose="020F0502020204030204" pitchFamily="34" charset="0"/>
                        </a:rPr>
                        <a:t>Aperiods</a:t>
                      </a:r>
                      <a:endParaRPr lang="en-CA" sz="1600" dirty="0">
                        <a:latin typeface="Calibri" panose="020F0502020204030204" pitchFamily="34" charset="0"/>
                        <a:cs typeface="Calibri" panose="020F0502020204030204" pitchFamily="34" charset="0"/>
                      </a:endParaRPr>
                    </a:p>
                  </a:txBody>
                  <a:tcPr/>
                </a:tc>
                <a:tc>
                  <a:txBody>
                    <a:bodyPr/>
                    <a:lstStyle/>
                    <a:p>
                      <a:r>
                        <a:rPr lang="en-CA" sz="1600" dirty="0">
                          <a:latin typeface="Calibri" panose="020F0502020204030204" pitchFamily="34" charset="0"/>
                          <a:cs typeface="Calibri" panose="020F0502020204030204" pitchFamily="34" charset="0"/>
                        </a:rPr>
                        <a:t>15</a:t>
                      </a:r>
                    </a:p>
                  </a:txBody>
                  <a:tcPr/>
                </a:tc>
                <a:extLst>
                  <a:ext uri="{0D108BD9-81ED-4DB2-BD59-A6C34878D82A}">
                    <a16:rowId xmlns:a16="http://schemas.microsoft.com/office/drawing/2014/main" val="2710732545"/>
                  </a:ext>
                </a:extLst>
              </a:tr>
              <a:tr h="370840">
                <a:tc>
                  <a:txBody>
                    <a:bodyPr/>
                    <a:lstStyle/>
                    <a:p>
                      <a:r>
                        <a:rPr lang="en-CA" sz="1600" dirty="0" err="1">
                          <a:latin typeface="Calibri" panose="020F0502020204030204" pitchFamily="34" charset="0"/>
                          <a:cs typeface="Calibri" panose="020F0502020204030204" pitchFamily="34" charset="0"/>
                        </a:rPr>
                        <a:t>Bperiods</a:t>
                      </a:r>
                      <a:endParaRPr lang="en-CA" sz="1600" dirty="0">
                        <a:latin typeface="Calibri" panose="020F0502020204030204" pitchFamily="34" charset="0"/>
                        <a:cs typeface="Calibri" panose="020F0502020204030204" pitchFamily="34" charset="0"/>
                      </a:endParaRPr>
                    </a:p>
                  </a:txBody>
                  <a:tcPr/>
                </a:tc>
                <a:tc>
                  <a:txBody>
                    <a:bodyPr/>
                    <a:lstStyle/>
                    <a:p>
                      <a:r>
                        <a:rPr lang="en-CA" sz="1600" dirty="0">
                          <a:latin typeface="Calibri" panose="020F0502020204030204" pitchFamily="34" charset="0"/>
                          <a:cs typeface="Calibri" panose="020F0502020204030204" pitchFamily="34" charset="0"/>
                        </a:rPr>
                        <a:t>20</a:t>
                      </a:r>
                    </a:p>
                  </a:txBody>
                  <a:tcPr/>
                </a:tc>
                <a:extLst>
                  <a:ext uri="{0D108BD9-81ED-4DB2-BD59-A6C34878D82A}">
                    <a16:rowId xmlns:a16="http://schemas.microsoft.com/office/drawing/2014/main" val="3771957111"/>
                  </a:ext>
                </a:extLst>
              </a:tr>
              <a:tr h="370840">
                <a:tc>
                  <a:txBody>
                    <a:bodyPr/>
                    <a:lstStyle/>
                    <a:p>
                      <a:r>
                        <a:rPr lang="en-CA" sz="1600" dirty="0" err="1">
                          <a:latin typeface="Calibri" panose="020F0502020204030204" pitchFamily="34" charset="0"/>
                          <a:cs typeface="Calibri" panose="020F0502020204030204" pitchFamily="34" charset="0"/>
                        </a:rPr>
                        <a:t>Speriods</a:t>
                      </a:r>
                      <a:endParaRPr lang="en-CA" sz="1600" dirty="0">
                        <a:latin typeface="Calibri" panose="020F0502020204030204" pitchFamily="34" charset="0"/>
                        <a:cs typeface="Calibri" panose="020F0502020204030204" pitchFamily="34" charset="0"/>
                      </a:endParaRPr>
                    </a:p>
                  </a:txBody>
                  <a:tcPr/>
                </a:tc>
                <a:tc>
                  <a:txBody>
                    <a:bodyPr/>
                    <a:lstStyle/>
                    <a:p>
                      <a:r>
                        <a:rPr lang="en-CA" sz="1600" dirty="0">
                          <a:latin typeface="Calibri" panose="020F0502020204030204" pitchFamily="34" charset="0"/>
                          <a:cs typeface="Calibri" panose="020F0502020204030204" pitchFamily="34" charset="0"/>
                        </a:rPr>
                        <a:t>5</a:t>
                      </a:r>
                    </a:p>
                  </a:txBody>
                  <a:tcPr/>
                </a:tc>
                <a:extLst>
                  <a:ext uri="{0D108BD9-81ED-4DB2-BD59-A6C34878D82A}">
                    <a16:rowId xmlns:a16="http://schemas.microsoft.com/office/drawing/2014/main" val="2368889077"/>
                  </a:ext>
                </a:extLst>
              </a:tr>
              <a:tr h="370840">
                <a:tc>
                  <a:txBody>
                    <a:bodyPr/>
                    <a:lstStyle/>
                    <a:p>
                      <a:r>
                        <a:rPr lang="en-CA" sz="1600" dirty="0">
                          <a:latin typeface="Calibri" panose="020F0502020204030204" pitchFamily="34" charset="0"/>
                          <a:cs typeface="Calibri" panose="020F0502020204030204" pitchFamily="34" charset="0"/>
                        </a:rPr>
                        <a:t>Frequency</a:t>
                      </a:r>
                    </a:p>
                  </a:txBody>
                  <a:tcPr/>
                </a:tc>
                <a:tc>
                  <a:txBody>
                    <a:bodyPr/>
                    <a:lstStyle/>
                    <a:p>
                      <a:r>
                        <a:rPr lang="en-CA" sz="1600" dirty="0">
                          <a:latin typeface="Calibri" panose="020F0502020204030204" pitchFamily="34" charset="0"/>
                          <a:cs typeface="Calibri" panose="020F0502020204030204" pitchFamily="34" charset="0"/>
                        </a:rPr>
                        <a:t>20W-THU</a:t>
                      </a:r>
                    </a:p>
                  </a:txBody>
                  <a:tcPr/>
                </a:tc>
                <a:extLst>
                  <a:ext uri="{0D108BD9-81ED-4DB2-BD59-A6C34878D82A}">
                    <a16:rowId xmlns:a16="http://schemas.microsoft.com/office/drawing/2014/main" val="1992960034"/>
                  </a:ext>
                </a:extLst>
              </a:tr>
            </a:tbl>
          </a:graphicData>
        </a:graphic>
      </p:graphicFrame>
      <p:pic>
        <p:nvPicPr>
          <p:cNvPr id="5" name="Picture 4">
            <a:extLst>
              <a:ext uri="{FF2B5EF4-FFF2-40B4-BE49-F238E27FC236}">
                <a16:creationId xmlns:a16="http://schemas.microsoft.com/office/drawing/2014/main" id="{448B4E8D-4F25-40B7-A625-4C7FB862251C}"/>
              </a:ext>
            </a:extLst>
          </p:cNvPr>
          <p:cNvPicPr>
            <a:picLocks noChangeAspect="1"/>
          </p:cNvPicPr>
          <p:nvPr/>
        </p:nvPicPr>
        <p:blipFill>
          <a:blip r:embed="rId2"/>
          <a:stretch>
            <a:fillRect/>
          </a:stretch>
        </p:blipFill>
        <p:spPr>
          <a:xfrm>
            <a:off x="269457" y="1818712"/>
            <a:ext cx="5571017" cy="3655707"/>
          </a:xfrm>
          <a:prstGeom prst="rect">
            <a:avLst/>
          </a:prstGeom>
        </p:spPr>
      </p:pic>
      <p:sp>
        <p:nvSpPr>
          <p:cNvPr id="9" name="TextBox 3">
            <a:extLst>
              <a:ext uri="{FF2B5EF4-FFF2-40B4-BE49-F238E27FC236}">
                <a16:creationId xmlns:a16="http://schemas.microsoft.com/office/drawing/2014/main" id="{3278902A-59D6-476B-8123-553FA75A4AA8}"/>
              </a:ext>
            </a:extLst>
          </p:cNvPr>
          <p:cNvSpPr txBox="1">
            <a:spLocks noChangeArrowheads="1"/>
          </p:cNvSpPr>
          <p:nvPr/>
        </p:nvSpPr>
        <p:spPr bwMode="auto">
          <a:xfrm>
            <a:off x="280887" y="1241509"/>
            <a:ext cx="10125175" cy="284950"/>
          </a:xfrm>
          <a:prstGeom prst="rect">
            <a:avLst/>
          </a:prstGeom>
          <a:solidFill>
            <a:schemeClr val="bg1"/>
          </a:solidFill>
          <a:ln>
            <a:noFill/>
          </a:ln>
          <a:effectLst>
            <a:outerShdw dist="25400" dir="5400000" algn="tl" rotWithShape="0">
              <a:srgbClr val="408B70"/>
            </a:outerShdw>
          </a:effectLst>
          <a:extLs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27432" numCol="1" anchor="b" anchorCtr="0" compatLnSpc="1">
            <a:prstTxWarp prst="textNoShape">
              <a:avLst/>
            </a:prstTxWarp>
            <a:spAutoFit/>
          </a:bodyPr>
          <a:lstStyle>
            <a:defPPr>
              <a:defRPr lang="en-US"/>
            </a:defPPr>
            <a:lvl1pPr marL="342900" indent="-342900" defTabSz="1019175" eaLnBrk="0" hangingPunct="0">
              <a:lnSpc>
                <a:spcPct val="110000"/>
              </a:lnSpc>
              <a:spcBef>
                <a:spcPct val="30000"/>
              </a:spcBef>
              <a:buClr>
                <a:srgbClr val="336699"/>
              </a:buClr>
              <a:buFont typeface="Wingdings 3" pitchFamily="18" charset="2"/>
              <a:defRPr sz="1300" b="1" kern="0">
                <a:solidFill>
                  <a:srgbClr val="234035"/>
                </a:solidFill>
                <a:latin typeface="+mj-lt"/>
                <a:cs typeface="Calibri" pitchFamily="34" charset="0"/>
              </a:defRPr>
            </a:lvl1pPr>
            <a:lvl2pPr marL="228600" indent="-228600" defTabSz="1019175" eaLnBrk="0" hangingPunct="0">
              <a:lnSpc>
                <a:spcPct val="110000"/>
              </a:lnSpc>
              <a:spcBef>
                <a:spcPct val="30000"/>
              </a:spcBef>
              <a:buClr>
                <a:srgbClr val="BA1714"/>
              </a:buClr>
              <a:buSzPct val="80000"/>
              <a:buFont typeface="Wingdings" pitchFamily="2" charset="2"/>
              <a:buChar char="n"/>
              <a:defRPr sz="1400">
                <a:latin typeface="+mj-lt"/>
                <a:cs typeface="Calibri" pitchFamily="34" charset="0"/>
              </a:defRPr>
            </a:lvl2pPr>
            <a:lvl3pPr marL="457200" indent="-171450" defTabSz="1019175" eaLnBrk="0" hangingPunct="0">
              <a:lnSpc>
                <a:spcPct val="110000"/>
              </a:lnSpc>
              <a:spcBef>
                <a:spcPct val="30000"/>
              </a:spcBef>
              <a:buClr>
                <a:schemeClr val="bg2"/>
              </a:buClr>
              <a:buFont typeface="Arial" pitchFamily="34" charset="0"/>
              <a:buChar char="–"/>
              <a:defRPr sz="1400">
                <a:latin typeface="+mj-lt"/>
                <a:cs typeface="Calibri" pitchFamily="34" charset="0"/>
              </a:defRPr>
            </a:lvl3pPr>
            <a:lvl4pPr marL="741363" indent="-160338" defTabSz="1019175" eaLnBrk="0" hangingPunct="0">
              <a:lnSpc>
                <a:spcPct val="110000"/>
              </a:lnSpc>
              <a:spcBef>
                <a:spcPct val="30000"/>
              </a:spcBef>
              <a:buClr>
                <a:schemeClr val="bg2"/>
              </a:buClr>
              <a:buFont typeface="Arial" pitchFamily="34" charset="0"/>
              <a:buChar char="–"/>
              <a:defRPr sz="1400">
                <a:latin typeface="+mj-lt"/>
                <a:cs typeface="Calibri" pitchFamily="34" charset="0"/>
              </a:defRPr>
            </a:lvl4pPr>
            <a:lvl5pPr marL="2292350" indent="-254000" defTabSz="1019175" eaLnBrk="0" hangingPunct="0">
              <a:spcBef>
                <a:spcPct val="20000"/>
              </a:spcBef>
              <a:buChar char="»"/>
              <a:defRPr sz="1600">
                <a:latin typeface="+mn-lt"/>
                <a:cs typeface="+mn-cs"/>
              </a:defRPr>
            </a:lvl5pPr>
            <a:lvl6pPr marL="2749550" indent="-254000" defTabSz="1019175" fontAlgn="base">
              <a:spcBef>
                <a:spcPct val="20000"/>
              </a:spcBef>
              <a:spcAft>
                <a:spcPct val="0"/>
              </a:spcAft>
              <a:buChar char="»"/>
              <a:defRPr sz="1600">
                <a:latin typeface="+mn-lt"/>
                <a:cs typeface="+mn-cs"/>
              </a:defRPr>
            </a:lvl6pPr>
            <a:lvl7pPr marL="3206750" indent="-254000" defTabSz="1019175" fontAlgn="base">
              <a:spcBef>
                <a:spcPct val="20000"/>
              </a:spcBef>
              <a:spcAft>
                <a:spcPct val="0"/>
              </a:spcAft>
              <a:buChar char="»"/>
              <a:defRPr sz="1600">
                <a:latin typeface="+mn-lt"/>
                <a:cs typeface="+mn-cs"/>
              </a:defRPr>
            </a:lvl7pPr>
            <a:lvl8pPr marL="3663950" indent="-254000" defTabSz="1019175" fontAlgn="base">
              <a:spcBef>
                <a:spcPct val="20000"/>
              </a:spcBef>
              <a:spcAft>
                <a:spcPct val="0"/>
              </a:spcAft>
              <a:buChar char="»"/>
              <a:defRPr sz="1600">
                <a:latin typeface="+mn-lt"/>
                <a:cs typeface="+mn-cs"/>
              </a:defRPr>
            </a:lvl8pPr>
            <a:lvl9pPr marL="4121150" indent="-254000" defTabSz="1019175" fontAlgn="base">
              <a:spcBef>
                <a:spcPct val="20000"/>
              </a:spcBef>
              <a:spcAft>
                <a:spcPct val="0"/>
              </a:spcAft>
              <a:buChar char="»"/>
              <a:defRPr sz="1600">
                <a:latin typeface="+mn-lt"/>
                <a:cs typeface="+mn-cs"/>
              </a:defRPr>
            </a:lvl9pPr>
          </a:lstStyle>
          <a:p>
            <a:r>
              <a:rPr lang="en-CA" sz="1600" dirty="0">
                <a:solidFill>
                  <a:schemeClr val="tx1"/>
                </a:solidFill>
                <a:latin typeface="Calibri" panose="020F0502020204030204" pitchFamily="34" charset="0"/>
              </a:rPr>
              <a:t>Equity Curve for Full Dataset (2010-2019) Using Best Training and Test Set Parameters</a:t>
            </a:r>
          </a:p>
        </p:txBody>
      </p:sp>
    </p:spTree>
    <p:extLst>
      <p:ext uri="{BB962C8B-B14F-4D97-AF65-F5344CB8AC3E}">
        <p14:creationId xmlns:p14="http://schemas.microsoft.com/office/powerpoint/2010/main" val="527224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sp>
        <p:nvSpPr>
          <p:cNvPr id="414" name="Google Shape;414;g6c2e224d1f_0_0"/>
          <p:cNvSpPr txBox="1">
            <a:spLocks noGrp="1"/>
          </p:cNvSpPr>
          <p:nvPr>
            <p:ph type="title"/>
          </p:nvPr>
        </p:nvSpPr>
        <p:spPr>
          <a:xfrm>
            <a:off x="288925" y="461219"/>
            <a:ext cx="8674200" cy="430800"/>
          </a:xfrm>
          <a:prstGeom prst="rect">
            <a:avLst/>
          </a:prstGeom>
          <a:noFill/>
          <a:ln>
            <a:noFill/>
          </a:ln>
        </p:spPr>
        <p:txBody>
          <a:bodyPr spcFirstLastPara="1" wrap="square" lIns="0" tIns="0" rIns="0" bIns="0" anchor="b" anchorCtr="0">
            <a:noAutofit/>
          </a:bodyPr>
          <a:lstStyle/>
          <a:p>
            <a:pPr marL="0" lvl="0" indent="0" algn="l" rtl="0">
              <a:lnSpc>
                <a:spcPct val="100000"/>
              </a:lnSpc>
              <a:spcBef>
                <a:spcPts val="0"/>
              </a:spcBef>
              <a:spcAft>
                <a:spcPts val="0"/>
              </a:spcAft>
              <a:buClr>
                <a:schemeClr val="lt1"/>
              </a:buClr>
              <a:buSzPts val="2800"/>
              <a:buFont typeface="Calibri"/>
              <a:buNone/>
            </a:pPr>
            <a:r>
              <a:rPr lang="en-CA"/>
              <a:t>NEXT STEPS</a:t>
            </a:r>
            <a:endParaRPr/>
          </a:p>
        </p:txBody>
      </p:sp>
      <p:sp>
        <p:nvSpPr>
          <p:cNvPr id="415" name="Google Shape;415;g6c2e224d1f_0_0"/>
          <p:cNvSpPr txBox="1">
            <a:spLocks noGrp="1"/>
          </p:cNvSpPr>
          <p:nvPr>
            <p:ph type="sldNum" idx="12"/>
          </p:nvPr>
        </p:nvSpPr>
        <p:spPr>
          <a:xfrm>
            <a:off x="10248969" y="7115904"/>
            <a:ext cx="157200" cy="153900"/>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SzPts val="1000"/>
              <a:buNone/>
            </a:pPr>
            <a:fld id="{00000000-1234-1234-1234-123412341234}" type="slidenum">
              <a:rPr lang="en-CA"/>
              <a:t>52</a:t>
            </a:fld>
            <a:endParaRPr/>
          </a:p>
        </p:txBody>
      </p:sp>
      <p:sp>
        <p:nvSpPr>
          <p:cNvPr id="416" name="Google Shape;416;g6c2e224d1f_0_0"/>
          <p:cNvSpPr txBox="1"/>
          <p:nvPr/>
        </p:nvSpPr>
        <p:spPr>
          <a:xfrm>
            <a:off x="280887" y="1241510"/>
            <a:ext cx="10125300" cy="285000"/>
          </a:xfrm>
          <a:prstGeom prst="rect">
            <a:avLst/>
          </a:prstGeom>
          <a:solidFill>
            <a:schemeClr val="lt1"/>
          </a:solidFill>
          <a:ln>
            <a:noFill/>
          </a:ln>
          <a:effectLst>
            <a:outerShdw dist="25400" dir="5400000" algn="tl" rotWithShape="0">
              <a:srgbClr val="408B70"/>
            </a:outerShdw>
          </a:effectLst>
        </p:spPr>
        <p:txBody>
          <a:bodyPr spcFirstLastPara="1" wrap="square" lIns="0" tIns="0" rIns="0" bIns="27425" anchor="b" anchorCtr="0">
            <a:noAutofit/>
          </a:bodyPr>
          <a:lstStyle/>
          <a:p>
            <a:pPr marL="342900" marR="0" lvl="0" indent="-342900" algn="l" rtl="0">
              <a:lnSpc>
                <a:spcPct val="110000"/>
              </a:lnSpc>
              <a:spcBef>
                <a:spcPts val="0"/>
              </a:spcBef>
              <a:spcAft>
                <a:spcPts val="0"/>
              </a:spcAft>
              <a:buClr>
                <a:srgbClr val="000000"/>
              </a:buClr>
              <a:buSzPts val="1600"/>
              <a:buFont typeface="Arial"/>
              <a:buNone/>
            </a:pPr>
            <a:r>
              <a:rPr lang="en-CA" sz="1600" b="1" i="0" u="none" strike="noStrike" cap="none">
                <a:solidFill>
                  <a:schemeClr val="dk1"/>
                </a:solidFill>
                <a:latin typeface="Calibri"/>
                <a:ea typeface="Calibri"/>
                <a:cs typeface="Calibri"/>
                <a:sym typeface="Calibri"/>
              </a:rPr>
              <a:t>Future Considerations</a:t>
            </a:r>
            <a:endParaRPr sz="1400" b="0" i="0" u="none" strike="noStrike" cap="none">
              <a:solidFill>
                <a:srgbClr val="000000"/>
              </a:solidFill>
              <a:latin typeface="Arial"/>
              <a:ea typeface="Arial"/>
              <a:cs typeface="Arial"/>
              <a:sym typeface="Arial"/>
            </a:endParaRPr>
          </a:p>
        </p:txBody>
      </p:sp>
      <p:sp>
        <p:nvSpPr>
          <p:cNvPr id="417" name="Google Shape;417;g6c2e224d1f_0_0"/>
          <p:cNvSpPr txBox="1"/>
          <p:nvPr/>
        </p:nvSpPr>
        <p:spPr>
          <a:xfrm>
            <a:off x="6675119" y="5405493"/>
            <a:ext cx="3652450" cy="1237597"/>
          </a:xfrm>
          <a:prstGeom prst="rect">
            <a:avLst/>
          </a:prstGeom>
          <a:solidFill>
            <a:srgbClr val="C8CBE6"/>
          </a:solidFill>
          <a:ln>
            <a:noFill/>
          </a:ln>
        </p:spPr>
        <p:txBody>
          <a:bodyPr spcFirstLastPara="1" wrap="square" lIns="108000" tIns="0" rIns="108000" bIns="0" anchor="t" anchorCtr="0">
            <a:noAutofit/>
          </a:bodyPr>
          <a:lstStyle/>
          <a:p>
            <a:pPr marL="228600" marR="0" lvl="1" indent="0" algn="l" rtl="0">
              <a:lnSpc>
                <a:spcPct val="100000"/>
              </a:lnSpc>
              <a:spcBef>
                <a:spcPts val="320"/>
              </a:spcBef>
              <a:spcAft>
                <a:spcPts val="0"/>
              </a:spcAft>
              <a:buNone/>
            </a:pPr>
            <a:r>
              <a:rPr lang="en-CA" sz="1600" b="1" i="0" u="none" strike="noStrike" cap="none">
                <a:solidFill>
                  <a:srgbClr val="262626"/>
                </a:solidFill>
                <a:latin typeface="Calibri"/>
                <a:ea typeface="Calibri"/>
                <a:cs typeface="Calibri"/>
                <a:sym typeface="Calibri"/>
              </a:rPr>
              <a:t>Recommendation #2</a:t>
            </a:r>
            <a:endParaRPr/>
          </a:p>
          <a:p>
            <a:pPr marL="228600" marR="0" lvl="1" indent="0" algn="l" rtl="0">
              <a:lnSpc>
                <a:spcPct val="100000"/>
              </a:lnSpc>
              <a:spcBef>
                <a:spcPts val="320"/>
              </a:spcBef>
              <a:spcAft>
                <a:spcPts val="0"/>
              </a:spcAft>
              <a:buNone/>
            </a:pPr>
            <a:endParaRPr sz="1600" b="1" i="0" u="none" strike="noStrike" cap="none">
              <a:solidFill>
                <a:srgbClr val="262626"/>
              </a:solidFill>
              <a:latin typeface="Calibri"/>
              <a:ea typeface="Calibri"/>
              <a:cs typeface="Calibri"/>
              <a:sym typeface="Calibri"/>
            </a:endParaRPr>
          </a:p>
          <a:p>
            <a:pPr marL="514350" marR="0" lvl="1" indent="-285750" algn="l" rtl="0">
              <a:lnSpc>
                <a:spcPct val="100000"/>
              </a:lnSpc>
              <a:spcBef>
                <a:spcPts val="320"/>
              </a:spcBef>
              <a:spcAft>
                <a:spcPts val="0"/>
              </a:spcAft>
              <a:buClr>
                <a:srgbClr val="02291B"/>
              </a:buClr>
              <a:buSzPts val="1280"/>
              <a:buFont typeface="Noto Sans Symbols"/>
              <a:buChar char="■"/>
            </a:pPr>
            <a:r>
              <a:rPr lang="en-CA" sz="1600" b="0" i="0" u="none" strike="noStrike" cap="none">
                <a:solidFill>
                  <a:srgbClr val="262626"/>
                </a:solidFill>
                <a:latin typeface="Calibri"/>
                <a:ea typeface="Calibri"/>
                <a:cs typeface="Calibri"/>
                <a:sym typeface="Calibri"/>
              </a:rPr>
              <a:t>Incorporate an LSTM neural network</a:t>
            </a:r>
            <a:endParaRPr sz="1400" b="0" i="0" u="none" strike="noStrike" cap="none">
              <a:solidFill>
                <a:srgbClr val="000000"/>
              </a:solidFill>
              <a:latin typeface="Arial"/>
              <a:ea typeface="Arial"/>
              <a:cs typeface="Arial"/>
              <a:sym typeface="Arial"/>
            </a:endParaRPr>
          </a:p>
        </p:txBody>
      </p:sp>
      <p:pic>
        <p:nvPicPr>
          <p:cNvPr id="418" name="Google Shape;418;g6c2e224d1f_0_0"/>
          <p:cNvPicPr preferRelativeResize="0"/>
          <p:nvPr/>
        </p:nvPicPr>
        <p:blipFill rotWithShape="1">
          <a:blip r:embed="rId3">
            <a:alphaModFix/>
          </a:blip>
          <a:srcRect/>
          <a:stretch/>
        </p:blipFill>
        <p:spPr>
          <a:xfrm>
            <a:off x="788887" y="1668202"/>
            <a:ext cx="4819433" cy="2786958"/>
          </a:xfrm>
          <a:prstGeom prst="rect">
            <a:avLst/>
          </a:prstGeom>
          <a:noFill/>
          <a:ln>
            <a:noFill/>
          </a:ln>
        </p:spPr>
      </p:pic>
      <p:sp>
        <p:nvSpPr>
          <p:cNvPr id="419" name="Google Shape;419;g6c2e224d1f_0_0"/>
          <p:cNvSpPr txBox="1"/>
          <p:nvPr/>
        </p:nvSpPr>
        <p:spPr>
          <a:xfrm>
            <a:off x="6675119" y="1830281"/>
            <a:ext cx="3573849" cy="3102399"/>
          </a:xfrm>
          <a:prstGeom prst="rect">
            <a:avLst/>
          </a:prstGeom>
          <a:solidFill>
            <a:srgbClr val="C8CBE6"/>
          </a:solidFill>
          <a:ln>
            <a:noFill/>
          </a:ln>
        </p:spPr>
        <p:txBody>
          <a:bodyPr spcFirstLastPara="1" wrap="square" lIns="108000" tIns="0" rIns="108000" bIns="0" anchor="t" anchorCtr="0">
            <a:noAutofit/>
          </a:bodyPr>
          <a:lstStyle/>
          <a:p>
            <a:pPr marL="228600" marR="0" lvl="1" indent="0" algn="l" rtl="0">
              <a:lnSpc>
                <a:spcPct val="100000"/>
              </a:lnSpc>
              <a:spcBef>
                <a:spcPts val="320"/>
              </a:spcBef>
              <a:spcAft>
                <a:spcPts val="0"/>
              </a:spcAft>
              <a:buNone/>
            </a:pPr>
            <a:r>
              <a:rPr lang="en-CA" sz="1600" b="1" i="0" u="none" strike="noStrike" cap="none">
                <a:solidFill>
                  <a:srgbClr val="262626"/>
                </a:solidFill>
                <a:latin typeface="Calibri"/>
                <a:ea typeface="Calibri"/>
                <a:cs typeface="Calibri"/>
                <a:sym typeface="Calibri"/>
              </a:rPr>
              <a:t>Recommendation #1</a:t>
            </a:r>
            <a:endParaRPr/>
          </a:p>
          <a:p>
            <a:pPr marL="228600" marR="0" lvl="1" indent="0" algn="l" rtl="0">
              <a:lnSpc>
                <a:spcPct val="100000"/>
              </a:lnSpc>
              <a:spcBef>
                <a:spcPts val="320"/>
              </a:spcBef>
              <a:spcAft>
                <a:spcPts val="0"/>
              </a:spcAft>
              <a:buNone/>
            </a:pPr>
            <a:endParaRPr sz="1600" b="1" i="0" u="none" strike="noStrike" cap="none">
              <a:solidFill>
                <a:srgbClr val="262626"/>
              </a:solidFill>
              <a:latin typeface="Calibri"/>
              <a:ea typeface="Calibri"/>
              <a:cs typeface="Calibri"/>
              <a:sym typeface="Calibri"/>
            </a:endParaRPr>
          </a:p>
          <a:p>
            <a:pPr marL="514350" marR="0" lvl="1" indent="-285750" algn="l" rtl="0">
              <a:lnSpc>
                <a:spcPct val="100000"/>
              </a:lnSpc>
              <a:spcBef>
                <a:spcPts val="320"/>
              </a:spcBef>
              <a:spcAft>
                <a:spcPts val="0"/>
              </a:spcAft>
              <a:buClr>
                <a:srgbClr val="02291B"/>
              </a:buClr>
              <a:buSzPts val="1280"/>
              <a:buFont typeface="Noto Sans Symbols"/>
              <a:buChar char="■"/>
            </a:pPr>
            <a:r>
              <a:rPr lang="en-CA" sz="1600" b="0" i="0" u="none" strike="noStrike" cap="none">
                <a:solidFill>
                  <a:srgbClr val="262626"/>
                </a:solidFill>
                <a:latin typeface="Calibri"/>
                <a:ea typeface="Calibri"/>
                <a:cs typeface="Calibri"/>
                <a:sym typeface="Calibri"/>
              </a:rPr>
              <a:t>Improve models by transforming the data to a stationary series</a:t>
            </a:r>
            <a:endParaRPr/>
          </a:p>
          <a:p>
            <a:pPr marL="514350" marR="0" lvl="1" indent="-285750" algn="l" rtl="0">
              <a:lnSpc>
                <a:spcPct val="100000"/>
              </a:lnSpc>
              <a:spcBef>
                <a:spcPts val="320"/>
              </a:spcBef>
              <a:spcAft>
                <a:spcPts val="0"/>
              </a:spcAft>
              <a:buClr>
                <a:srgbClr val="02291B"/>
              </a:buClr>
              <a:buSzPts val="1280"/>
              <a:buFont typeface="Noto Sans Symbols"/>
              <a:buChar char="■"/>
            </a:pPr>
            <a:r>
              <a:rPr lang="en-CA" sz="1600" b="0" i="0" u="none" strike="noStrike" cap="none">
                <a:solidFill>
                  <a:srgbClr val="262626"/>
                </a:solidFill>
                <a:latin typeface="Calibri"/>
                <a:ea typeface="Calibri"/>
                <a:cs typeface="Calibri"/>
                <a:sym typeface="Calibri"/>
              </a:rPr>
              <a:t>Estimate the trend and seasonality in the series and remove those from the series</a:t>
            </a:r>
            <a:endParaRPr/>
          </a:p>
          <a:p>
            <a:pPr marL="514350" marR="0" lvl="1" indent="-285750" algn="l" rtl="0">
              <a:lnSpc>
                <a:spcPct val="100000"/>
              </a:lnSpc>
              <a:spcBef>
                <a:spcPts val="320"/>
              </a:spcBef>
              <a:spcAft>
                <a:spcPts val="0"/>
              </a:spcAft>
              <a:buClr>
                <a:srgbClr val="02291B"/>
              </a:buClr>
              <a:buSzPts val="1280"/>
              <a:buFont typeface="Noto Sans Symbols"/>
              <a:buChar char="■"/>
            </a:pPr>
            <a:r>
              <a:rPr lang="en-CA" sz="1600" b="0" i="0" u="none" strike="noStrike" cap="none">
                <a:solidFill>
                  <a:srgbClr val="000000"/>
                </a:solidFill>
                <a:latin typeface="Calibri"/>
                <a:ea typeface="Calibri"/>
                <a:cs typeface="Calibri"/>
                <a:sym typeface="Calibri"/>
              </a:rPr>
              <a:t>Convert the forecasted values back to the original scale by applying trend and seasonality constraints</a:t>
            </a:r>
            <a:endParaRPr sz="1600" b="0" i="0" u="none" strike="noStrike" cap="none">
              <a:solidFill>
                <a:srgbClr val="000000"/>
              </a:solidFill>
              <a:latin typeface="Calibri"/>
              <a:ea typeface="Calibri"/>
              <a:cs typeface="Calibri"/>
              <a:sym typeface="Calibri"/>
            </a:endParaRPr>
          </a:p>
        </p:txBody>
      </p:sp>
      <p:pic>
        <p:nvPicPr>
          <p:cNvPr id="420" name="Google Shape;420;g6c2e224d1f_0_0"/>
          <p:cNvPicPr preferRelativeResize="0"/>
          <p:nvPr/>
        </p:nvPicPr>
        <p:blipFill rotWithShape="1">
          <a:blip r:embed="rId4">
            <a:alphaModFix/>
          </a:blip>
          <a:srcRect/>
          <a:stretch/>
        </p:blipFill>
        <p:spPr>
          <a:xfrm>
            <a:off x="652287" y="4521789"/>
            <a:ext cx="5092632" cy="274801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F0524-3FB6-4008-8EF1-A374F2C8FA66}"/>
              </a:ext>
            </a:extLst>
          </p:cNvPr>
          <p:cNvSpPr>
            <a:spLocks noGrp="1"/>
          </p:cNvSpPr>
          <p:nvPr>
            <p:ph type="title"/>
          </p:nvPr>
        </p:nvSpPr>
        <p:spPr/>
        <p:txBody>
          <a:bodyPr/>
          <a:lstStyle/>
          <a:p>
            <a:r>
              <a:rPr lang="en-US" dirty="0"/>
              <a:t>NEXT STEPS</a:t>
            </a:r>
          </a:p>
        </p:txBody>
      </p:sp>
      <p:sp>
        <p:nvSpPr>
          <p:cNvPr id="3" name="Slide Number Placeholder 2">
            <a:extLst>
              <a:ext uri="{FF2B5EF4-FFF2-40B4-BE49-F238E27FC236}">
                <a16:creationId xmlns:a16="http://schemas.microsoft.com/office/drawing/2014/main" id="{AD43CAD1-67B5-4655-A645-41D2FFD995B4}"/>
              </a:ext>
            </a:extLst>
          </p:cNvPr>
          <p:cNvSpPr>
            <a:spLocks noGrp="1"/>
          </p:cNvSpPr>
          <p:nvPr>
            <p:ph type="sldNum" sz="quarter" idx="12"/>
          </p:nvPr>
        </p:nvSpPr>
        <p:spPr/>
        <p:txBody>
          <a:bodyPr/>
          <a:lstStyle/>
          <a:p>
            <a:fld id="{D2C46B30-1E6E-4EFB-A798-3E7E3624535A}" type="slidenum">
              <a:rPr lang="en-US" smtClean="0"/>
              <a:t>53</a:t>
            </a:fld>
            <a:endParaRPr lang="en-US" dirty="0"/>
          </a:p>
        </p:txBody>
      </p:sp>
      <p:grpSp>
        <p:nvGrpSpPr>
          <p:cNvPr id="28" name="Group 27">
            <a:extLst>
              <a:ext uri="{FF2B5EF4-FFF2-40B4-BE49-F238E27FC236}">
                <a16:creationId xmlns:a16="http://schemas.microsoft.com/office/drawing/2014/main" id="{2CE67B05-C81C-40D7-86D8-3F8505A6A73B}"/>
              </a:ext>
            </a:extLst>
          </p:cNvPr>
          <p:cNvGrpSpPr/>
          <p:nvPr/>
        </p:nvGrpSpPr>
        <p:grpSpPr>
          <a:xfrm>
            <a:off x="227135" y="3780631"/>
            <a:ext cx="5562289" cy="3489161"/>
            <a:chOff x="2536550" y="3687266"/>
            <a:chExt cx="5394412" cy="3400991"/>
          </a:xfrm>
        </p:grpSpPr>
        <p:pic>
          <p:nvPicPr>
            <p:cNvPr id="9" name="Picture 8">
              <a:extLst>
                <a:ext uri="{FF2B5EF4-FFF2-40B4-BE49-F238E27FC236}">
                  <a16:creationId xmlns:a16="http://schemas.microsoft.com/office/drawing/2014/main" id="{5CA736AD-1D38-402E-8CB5-24D0F6402B85}"/>
                </a:ext>
              </a:extLst>
            </p:cNvPr>
            <p:cNvPicPr>
              <a:picLocks noChangeAspect="1"/>
            </p:cNvPicPr>
            <p:nvPr/>
          </p:nvPicPr>
          <p:blipFill rotWithShape="1">
            <a:blip r:embed="rId2"/>
            <a:srcRect r="53917" b="40035"/>
            <a:stretch/>
          </p:blipFill>
          <p:spPr>
            <a:xfrm>
              <a:off x="2536550" y="3687266"/>
              <a:ext cx="5394412" cy="3400991"/>
            </a:xfrm>
            <a:prstGeom prst="rect">
              <a:avLst/>
            </a:prstGeom>
          </p:spPr>
        </p:pic>
        <p:cxnSp>
          <p:nvCxnSpPr>
            <p:cNvPr id="12" name="Straight Connector 11">
              <a:extLst>
                <a:ext uri="{FF2B5EF4-FFF2-40B4-BE49-F238E27FC236}">
                  <a16:creationId xmlns:a16="http://schemas.microsoft.com/office/drawing/2014/main" id="{FD416438-14F4-4C8C-AA8B-DA105DCFC42F}"/>
                </a:ext>
              </a:extLst>
            </p:cNvPr>
            <p:cNvCxnSpPr/>
            <p:nvPr/>
          </p:nvCxnSpPr>
          <p:spPr>
            <a:xfrm>
              <a:off x="3237185" y="4904283"/>
              <a:ext cx="0" cy="1261241"/>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8CE9796B-50EE-488D-BA4B-59FB8B9BE8BB}"/>
                </a:ext>
              </a:extLst>
            </p:cNvPr>
            <p:cNvCxnSpPr/>
            <p:nvPr/>
          </p:nvCxnSpPr>
          <p:spPr>
            <a:xfrm>
              <a:off x="3652345" y="4904282"/>
              <a:ext cx="0" cy="1261241"/>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1B5D30D4-3DCA-4C60-A76C-E2630744579D}"/>
                </a:ext>
              </a:extLst>
            </p:cNvPr>
            <p:cNvCxnSpPr/>
            <p:nvPr/>
          </p:nvCxnSpPr>
          <p:spPr>
            <a:xfrm>
              <a:off x="4141075" y="4904282"/>
              <a:ext cx="0" cy="1261241"/>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3A0F82C-75BC-41A0-AFE8-A3B5176A6183}"/>
                </a:ext>
              </a:extLst>
            </p:cNvPr>
            <p:cNvCxnSpPr/>
            <p:nvPr/>
          </p:nvCxnSpPr>
          <p:spPr>
            <a:xfrm>
              <a:off x="4625975" y="4904284"/>
              <a:ext cx="0" cy="1261241"/>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C5D8F54-D147-42EB-8A51-FFC29CBB634E}"/>
                </a:ext>
              </a:extLst>
            </p:cNvPr>
            <p:cNvCxnSpPr/>
            <p:nvPr/>
          </p:nvCxnSpPr>
          <p:spPr>
            <a:xfrm>
              <a:off x="5102771" y="4904280"/>
              <a:ext cx="0" cy="1261241"/>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9D0AE51F-0EBE-432D-9D16-016F3AC931A6}"/>
                </a:ext>
              </a:extLst>
            </p:cNvPr>
            <p:cNvCxnSpPr/>
            <p:nvPr/>
          </p:nvCxnSpPr>
          <p:spPr>
            <a:xfrm>
              <a:off x="5517931" y="4904279"/>
              <a:ext cx="0" cy="1261241"/>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1B955DD-035D-42F2-9E6A-FCFCB39A15CE}"/>
                </a:ext>
              </a:extLst>
            </p:cNvPr>
            <p:cNvCxnSpPr>
              <a:cxnSpLocks/>
            </p:cNvCxnSpPr>
            <p:nvPr/>
          </p:nvCxnSpPr>
          <p:spPr>
            <a:xfrm>
              <a:off x="6006661" y="3780631"/>
              <a:ext cx="0" cy="2384889"/>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F1271BFB-7E73-4E2A-886B-158CDF2A5B0C}"/>
                </a:ext>
              </a:extLst>
            </p:cNvPr>
            <p:cNvCxnSpPr>
              <a:cxnSpLocks/>
            </p:cNvCxnSpPr>
            <p:nvPr/>
          </p:nvCxnSpPr>
          <p:spPr>
            <a:xfrm>
              <a:off x="6491561" y="3780631"/>
              <a:ext cx="0" cy="2384891"/>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C4BFDA5C-14FC-4DDA-83DA-BE7F797161C8}"/>
                </a:ext>
              </a:extLst>
            </p:cNvPr>
            <p:cNvCxnSpPr>
              <a:cxnSpLocks/>
            </p:cNvCxnSpPr>
            <p:nvPr/>
          </p:nvCxnSpPr>
          <p:spPr>
            <a:xfrm>
              <a:off x="7000795" y="3780631"/>
              <a:ext cx="0" cy="240711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5CDD708-4E28-4711-BB58-24CFC6D7B316}"/>
                </a:ext>
              </a:extLst>
            </p:cNvPr>
            <p:cNvCxnSpPr>
              <a:cxnSpLocks/>
            </p:cNvCxnSpPr>
            <p:nvPr/>
          </p:nvCxnSpPr>
          <p:spPr>
            <a:xfrm>
              <a:off x="7415955" y="3780631"/>
              <a:ext cx="0" cy="2407115"/>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22" name="TextBox 3">
            <a:extLst>
              <a:ext uri="{FF2B5EF4-FFF2-40B4-BE49-F238E27FC236}">
                <a16:creationId xmlns:a16="http://schemas.microsoft.com/office/drawing/2014/main" id="{66311CAE-077A-4AEB-9240-7927850BC1B0}"/>
              </a:ext>
            </a:extLst>
          </p:cNvPr>
          <p:cNvSpPr txBox="1">
            <a:spLocks noChangeArrowheads="1"/>
          </p:cNvSpPr>
          <p:nvPr/>
        </p:nvSpPr>
        <p:spPr bwMode="auto">
          <a:xfrm>
            <a:off x="280887" y="1241510"/>
            <a:ext cx="10125175" cy="284950"/>
          </a:xfrm>
          <a:prstGeom prst="rect">
            <a:avLst/>
          </a:prstGeom>
          <a:solidFill>
            <a:schemeClr val="bg1"/>
          </a:solidFill>
          <a:ln>
            <a:noFill/>
          </a:ln>
          <a:effectLst>
            <a:outerShdw dist="25400" dir="5400000" algn="tl" rotWithShape="0">
              <a:srgbClr val="408B70"/>
            </a:outerShdw>
          </a:effectLst>
          <a:extLs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27432" numCol="1" anchor="b" anchorCtr="0" compatLnSpc="1">
            <a:prstTxWarp prst="textNoShape">
              <a:avLst/>
            </a:prstTxWarp>
            <a:spAutoFit/>
          </a:bodyPr>
          <a:lstStyle>
            <a:defPPr>
              <a:defRPr lang="en-US"/>
            </a:defPPr>
            <a:lvl1pPr marL="342900" indent="-342900" defTabSz="1019175" eaLnBrk="0" hangingPunct="0">
              <a:lnSpc>
                <a:spcPct val="110000"/>
              </a:lnSpc>
              <a:spcBef>
                <a:spcPct val="30000"/>
              </a:spcBef>
              <a:buClr>
                <a:srgbClr val="336699"/>
              </a:buClr>
              <a:buFont typeface="Wingdings 3" pitchFamily="18" charset="2"/>
              <a:defRPr sz="1300" b="1" kern="0">
                <a:solidFill>
                  <a:srgbClr val="234035"/>
                </a:solidFill>
                <a:latin typeface="+mj-lt"/>
                <a:cs typeface="Calibri" pitchFamily="34" charset="0"/>
              </a:defRPr>
            </a:lvl1pPr>
            <a:lvl2pPr marL="228600" indent="-228600" defTabSz="1019175" eaLnBrk="0" hangingPunct="0">
              <a:lnSpc>
                <a:spcPct val="110000"/>
              </a:lnSpc>
              <a:spcBef>
                <a:spcPct val="30000"/>
              </a:spcBef>
              <a:buClr>
                <a:srgbClr val="BA1714"/>
              </a:buClr>
              <a:buSzPct val="80000"/>
              <a:buFont typeface="Wingdings" pitchFamily="2" charset="2"/>
              <a:buChar char="n"/>
              <a:defRPr sz="1400">
                <a:latin typeface="+mj-lt"/>
                <a:cs typeface="Calibri" pitchFamily="34" charset="0"/>
              </a:defRPr>
            </a:lvl2pPr>
            <a:lvl3pPr marL="457200" indent="-171450" defTabSz="1019175" eaLnBrk="0" hangingPunct="0">
              <a:lnSpc>
                <a:spcPct val="110000"/>
              </a:lnSpc>
              <a:spcBef>
                <a:spcPct val="30000"/>
              </a:spcBef>
              <a:buClr>
                <a:schemeClr val="bg2"/>
              </a:buClr>
              <a:buFont typeface="Arial" pitchFamily="34" charset="0"/>
              <a:buChar char="–"/>
              <a:defRPr sz="1400">
                <a:latin typeface="+mj-lt"/>
                <a:cs typeface="Calibri" pitchFamily="34" charset="0"/>
              </a:defRPr>
            </a:lvl3pPr>
            <a:lvl4pPr marL="741363" indent="-160338" defTabSz="1019175" eaLnBrk="0" hangingPunct="0">
              <a:lnSpc>
                <a:spcPct val="110000"/>
              </a:lnSpc>
              <a:spcBef>
                <a:spcPct val="30000"/>
              </a:spcBef>
              <a:buClr>
                <a:schemeClr val="bg2"/>
              </a:buClr>
              <a:buFont typeface="Arial" pitchFamily="34" charset="0"/>
              <a:buChar char="–"/>
              <a:defRPr sz="1400">
                <a:latin typeface="+mj-lt"/>
                <a:cs typeface="Calibri" pitchFamily="34" charset="0"/>
              </a:defRPr>
            </a:lvl4pPr>
            <a:lvl5pPr marL="2292350" indent="-254000" defTabSz="1019175" eaLnBrk="0" hangingPunct="0">
              <a:spcBef>
                <a:spcPct val="20000"/>
              </a:spcBef>
              <a:buChar char="»"/>
              <a:defRPr sz="1600">
                <a:latin typeface="+mn-lt"/>
                <a:cs typeface="+mn-cs"/>
              </a:defRPr>
            </a:lvl5pPr>
            <a:lvl6pPr marL="2749550" indent="-254000" defTabSz="1019175" fontAlgn="base">
              <a:spcBef>
                <a:spcPct val="20000"/>
              </a:spcBef>
              <a:spcAft>
                <a:spcPct val="0"/>
              </a:spcAft>
              <a:buChar char="»"/>
              <a:defRPr sz="1600">
                <a:latin typeface="+mn-lt"/>
                <a:cs typeface="+mn-cs"/>
              </a:defRPr>
            </a:lvl6pPr>
            <a:lvl7pPr marL="3206750" indent="-254000" defTabSz="1019175" fontAlgn="base">
              <a:spcBef>
                <a:spcPct val="20000"/>
              </a:spcBef>
              <a:spcAft>
                <a:spcPct val="0"/>
              </a:spcAft>
              <a:buChar char="»"/>
              <a:defRPr sz="1600">
                <a:latin typeface="+mn-lt"/>
                <a:cs typeface="+mn-cs"/>
              </a:defRPr>
            </a:lvl7pPr>
            <a:lvl8pPr marL="3663950" indent="-254000" defTabSz="1019175" fontAlgn="base">
              <a:spcBef>
                <a:spcPct val="20000"/>
              </a:spcBef>
              <a:spcAft>
                <a:spcPct val="0"/>
              </a:spcAft>
              <a:buChar char="»"/>
              <a:defRPr sz="1600">
                <a:latin typeface="+mn-lt"/>
                <a:cs typeface="+mn-cs"/>
              </a:defRPr>
            </a:lvl8pPr>
            <a:lvl9pPr marL="4121150" indent="-254000" defTabSz="1019175" fontAlgn="base">
              <a:spcBef>
                <a:spcPct val="20000"/>
              </a:spcBef>
              <a:spcAft>
                <a:spcPct val="0"/>
              </a:spcAft>
              <a:buChar char="»"/>
              <a:defRPr sz="1600">
                <a:latin typeface="+mn-lt"/>
                <a:cs typeface="+mn-cs"/>
              </a:defRPr>
            </a:lvl9pPr>
          </a:lstStyle>
          <a:p>
            <a:r>
              <a:rPr lang="en-CA" sz="1600" dirty="0">
                <a:solidFill>
                  <a:schemeClr val="tx1"/>
                </a:solidFill>
                <a:latin typeface="Calibri" panose="020F0502020204030204" pitchFamily="34" charset="0"/>
              </a:rPr>
              <a:t>Future Considerations</a:t>
            </a:r>
          </a:p>
        </p:txBody>
      </p:sp>
      <p:sp>
        <p:nvSpPr>
          <p:cNvPr id="23" name="Text Placeholder 1">
            <a:extLst>
              <a:ext uri="{FF2B5EF4-FFF2-40B4-BE49-F238E27FC236}">
                <a16:creationId xmlns:a16="http://schemas.microsoft.com/office/drawing/2014/main" id="{1C6C5773-30D4-4F16-8253-5F54D02A6822}"/>
              </a:ext>
            </a:extLst>
          </p:cNvPr>
          <p:cNvSpPr txBox="1">
            <a:spLocks/>
          </p:cNvSpPr>
          <p:nvPr/>
        </p:nvSpPr>
        <p:spPr>
          <a:xfrm>
            <a:off x="288924" y="1875862"/>
            <a:ext cx="10117137" cy="1904770"/>
          </a:xfrm>
          <a:prstGeom prst="rect">
            <a:avLst/>
          </a:prstGeom>
          <a:solidFill>
            <a:schemeClr val="tx2">
              <a:lumMod val="20000"/>
              <a:lumOff val="80000"/>
            </a:schemeClr>
          </a:solidFill>
          <a:ln>
            <a:noFill/>
          </a:ln>
        </p:spPr>
        <p:txBody>
          <a:bodyPr vert="horz" wrap="square" lIns="108000" tIns="0" rIns="108000" bIns="0" numCol="1" anchor="t" anchorCtr="0" compatLnSpc="1">
            <a:prstTxWarp prst="textNoShape">
              <a:avLst/>
            </a:prstTxWarp>
          </a:bodyPr>
          <a:lstStyle>
            <a:lvl1pPr marL="0" indent="0" algn="l" defTabSz="914400" rtl="0" eaLnBrk="1" latinLnBrk="0" hangingPunct="1">
              <a:spcBef>
                <a:spcPct val="20000"/>
              </a:spcBef>
              <a:buFont typeface="Arial" pitchFamily="34" charset="0"/>
              <a:buNone/>
              <a:defRPr lang="en-US" sz="1400" b="1" kern="1200" smtClean="0">
                <a:solidFill>
                  <a:srgbClr val="408B70"/>
                </a:solidFill>
                <a:latin typeface="Arial" pitchFamily="34" charset="0"/>
                <a:ea typeface="+mn-ea"/>
                <a:cs typeface="Arial" pitchFamily="34" charset="0"/>
              </a:defRPr>
            </a:lvl1pPr>
            <a:lvl2pPr marL="742950" indent="-285750" algn="l" defTabSz="914400" rtl="0" eaLnBrk="1" latinLnBrk="0" hangingPunct="1">
              <a:spcBef>
                <a:spcPct val="20000"/>
              </a:spcBef>
              <a:buSzPct val="81000"/>
              <a:buFont typeface="Arial" pitchFamily="34" charset="0"/>
              <a:buChar char="–"/>
              <a:defRPr lang="en-US" sz="1400" kern="1200" smtClean="0">
                <a:solidFill>
                  <a:schemeClr val="tx1"/>
                </a:solidFill>
                <a:latin typeface="Arial" pitchFamily="34" charset="0"/>
                <a:ea typeface="+mn-ea"/>
                <a:cs typeface="Arial" pitchFamily="34" charset="0"/>
              </a:defRPr>
            </a:lvl2pPr>
            <a:lvl3pPr marL="1143000" indent="-228600" algn="l" defTabSz="914400" rtl="0" eaLnBrk="1" latinLnBrk="0" hangingPunct="1">
              <a:spcBef>
                <a:spcPct val="20000"/>
              </a:spcBef>
              <a:buClr>
                <a:srgbClr val="408B70"/>
              </a:buClr>
              <a:buFont typeface="Arial" pitchFamily="34" charset="0"/>
              <a:buChar char="•"/>
              <a:defRPr lang="en-US" sz="1400" kern="1200" smtClean="0">
                <a:solidFill>
                  <a:schemeClr val="tx1"/>
                </a:solidFill>
                <a:latin typeface="Arial" pitchFamily="34" charset="0"/>
                <a:ea typeface="+mn-ea"/>
                <a:cs typeface="Arial" pitchFamily="34" charset="0"/>
              </a:defRPr>
            </a:lvl3pPr>
            <a:lvl4pPr marL="1600200" indent="-228600" algn="l" defTabSz="914400" rtl="0" eaLnBrk="1" latinLnBrk="0" hangingPunct="1">
              <a:spcBef>
                <a:spcPct val="20000"/>
              </a:spcBef>
              <a:buClr>
                <a:srgbClr val="408B70"/>
              </a:buClr>
              <a:buFont typeface="Arial" pitchFamily="34" charset="0"/>
              <a:buChar char="–"/>
              <a:defRPr lang="en-US" sz="1400" kern="1200" smtClean="0">
                <a:solidFill>
                  <a:schemeClr val="tx1"/>
                </a:solidFill>
                <a:latin typeface="Arial"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lang="en-US"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14350" lvl="1">
              <a:buClr>
                <a:srgbClr val="02291B"/>
              </a:buClr>
              <a:buSzPct val="80000"/>
              <a:buFont typeface="Wingdings" pitchFamily="2" charset="2"/>
              <a:buChar char="n"/>
            </a:pPr>
            <a:r>
              <a:rPr lang="en-CA" sz="1600" dirty="0">
                <a:solidFill>
                  <a:schemeClr val="tx1">
                    <a:lumMod val="85000"/>
                    <a:lumOff val="15000"/>
                  </a:schemeClr>
                </a:solidFill>
                <a:latin typeface="Calibri" panose="020F0502020204030204" pitchFamily="34" charset="0"/>
                <a:cs typeface="Calibri" panose="020F0502020204030204" pitchFamily="34" charset="0"/>
              </a:rPr>
              <a:t>Incorporate a larger universe of ETFs to diversify the portfolio further. Utilize the clustering program to automatically select ETFs that are similar to one another in terms of volatility for use in the rotational momentum program</a:t>
            </a:r>
          </a:p>
          <a:p>
            <a:pPr marL="514350" lvl="1">
              <a:buClr>
                <a:srgbClr val="02291B"/>
              </a:buClr>
              <a:buSzPct val="80000"/>
              <a:buFont typeface="Wingdings" pitchFamily="2" charset="2"/>
              <a:buChar char="n"/>
            </a:pPr>
            <a:endParaRPr lang="en-CA" sz="1600" dirty="0">
              <a:solidFill>
                <a:schemeClr val="tx1">
                  <a:lumMod val="85000"/>
                  <a:lumOff val="15000"/>
                </a:schemeClr>
              </a:solidFill>
              <a:latin typeface="Calibri" panose="020F0502020204030204" pitchFamily="34" charset="0"/>
              <a:cs typeface="Calibri" panose="020F0502020204030204" pitchFamily="34" charset="0"/>
            </a:endParaRPr>
          </a:p>
          <a:p>
            <a:pPr marL="514350" lvl="1">
              <a:buClr>
                <a:srgbClr val="02291B"/>
              </a:buClr>
              <a:buSzPct val="80000"/>
              <a:buFont typeface="Wingdings" pitchFamily="2" charset="2"/>
              <a:buChar char="n"/>
            </a:pPr>
            <a:r>
              <a:rPr lang="en-CA" sz="1600" dirty="0">
                <a:solidFill>
                  <a:schemeClr val="tx1">
                    <a:lumMod val="85000"/>
                    <a:lumOff val="15000"/>
                  </a:schemeClr>
                </a:solidFill>
                <a:latin typeface="Calibri" panose="020F0502020204030204" pitchFamily="34" charset="0"/>
                <a:cs typeface="Calibri" panose="020F0502020204030204" pitchFamily="34" charset="0"/>
              </a:rPr>
              <a:t>Build in a contingency to allow the program to pull out of a long position and move capital to the SHY ETF anytime during the holding period if the current ETF selection falls below 1 STD of its moving average. Period for moving average would need to be optimized.</a:t>
            </a:r>
          </a:p>
        </p:txBody>
      </p:sp>
      <p:sp>
        <p:nvSpPr>
          <p:cNvPr id="24" name="Text Placeholder 1">
            <a:extLst>
              <a:ext uri="{FF2B5EF4-FFF2-40B4-BE49-F238E27FC236}">
                <a16:creationId xmlns:a16="http://schemas.microsoft.com/office/drawing/2014/main" id="{B5C2DF83-B72D-4CF3-B941-6951FAB65F6A}"/>
              </a:ext>
            </a:extLst>
          </p:cNvPr>
          <p:cNvSpPr txBox="1">
            <a:spLocks/>
          </p:cNvSpPr>
          <p:nvPr/>
        </p:nvSpPr>
        <p:spPr>
          <a:xfrm>
            <a:off x="5789424" y="4986603"/>
            <a:ext cx="4616637" cy="923330"/>
          </a:xfrm>
          <a:prstGeom prst="rect">
            <a:avLst/>
          </a:prstGeom>
          <a:solidFill>
            <a:schemeClr val="tx2">
              <a:lumMod val="20000"/>
              <a:lumOff val="80000"/>
            </a:schemeClr>
          </a:solidFill>
          <a:ln>
            <a:noFill/>
          </a:ln>
        </p:spPr>
        <p:txBody>
          <a:bodyPr vert="horz" wrap="square" lIns="108000" tIns="0" rIns="108000" bIns="0" numCol="1" anchor="t" anchorCtr="0" compatLnSpc="1">
            <a:prstTxWarp prst="textNoShape">
              <a:avLst/>
            </a:prstTxWarp>
          </a:bodyPr>
          <a:lstStyle>
            <a:lvl1pPr marL="0" indent="0" algn="l" defTabSz="914400" rtl="0" eaLnBrk="1" latinLnBrk="0" hangingPunct="1">
              <a:spcBef>
                <a:spcPct val="20000"/>
              </a:spcBef>
              <a:buFont typeface="Arial" pitchFamily="34" charset="0"/>
              <a:buNone/>
              <a:defRPr lang="en-US" sz="1400" b="1" kern="1200" smtClean="0">
                <a:solidFill>
                  <a:srgbClr val="408B70"/>
                </a:solidFill>
                <a:latin typeface="Arial" pitchFamily="34" charset="0"/>
                <a:ea typeface="+mn-ea"/>
                <a:cs typeface="Arial" pitchFamily="34" charset="0"/>
              </a:defRPr>
            </a:lvl1pPr>
            <a:lvl2pPr marL="742950" indent="-285750" algn="l" defTabSz="914400" rtl="0" eaLnBrk="1" latinLnBrk="0" hangingPunct="1">
              <a:spcBef>
                <a:spcPct val="20000"/>
              </a:spcBef>
              <a:buSzPct val="81000"/>
              <a:buFont typeface="Arial" pitchFamily="34" charset="0"/>
              <a:buChar char="–"/>
              <a:defRPr lang="en-US" sz="1400" kern="1200" smtClean="0">
                <a:solidFill>
                  <a:schemeClr val="tx1"/>
                </a:solidFill>
                <a:latin typeface="Arial" pitchFamily="34" charset="0"/>
                <a:ea typeface="+mn-ea"/>
                <a:cs typeface="Arial" pitchFamily="34" charset="0"/>
              </a:defRPr>
            </a:lvl2pPr>
            <a:lvl3pPr marL="1143000" indent="-228600" algn="l" defTabSz="914400" rtl="0" eaLnBrk="1" latinLnBrk="0" hangingPunct="1">
              <a:spcBef>
                <a:spcPct val="20000"/>
              </a:spcBef>
              <a:buClr>
                <a:srgbClr val="408B70"/>
              </a:buClr>
              <a:buFont typeface="Arial" pitchFamily="34" charset="0"/>
              <a:buChar char="•"/>
              <a:defRPr lang="en-US" sz="1400" kern="1200" smtClean="0">
                <a:solidFill>
                  <a:schemeClr val="tx1"/>
                </a:solidFill>
                <a:latin typeface="Arial" pitchFamily="34" charset="0"/>
                <a:ea typeface="+mn-ea"/>
                <a:cs typeface="Arial" pitchFamily="34" charset="0"/>
              </a:defRPr>
            </a:lvl3pPr>
            <a:lvl4pPr marL="1600200" indent="-228600" algn="l" defTabSz="914400" rtl="0" eaLnBrk="1" latinLnBrk="0" hangingPunct="1">
              <a:spcBef>
                <a:spcPct val="20000"/>
              </a:spcBef>
              <a:buClr>
                <a:srgbClr val="408B70"/>
              </a:buClr>
              <a:buFont typeface="Arial" pitchFamily="34" charset="0"/>
              <a:buChar char="–"/>
              <a:defRPr lang="en-US" sz="1400" kern="1200" smtClean="0">
                <a:solidFill>
                  <a:schemeClr val="tx1"/>
                </a:solidFill>
                <a:latin typeface="Arial"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lang="en-US"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14350" lvl="1">
              <a:buClr>
                <a:srgbClr val="02291B"/>
              </a:buClr>
              <a:buSzPct val="80000"/>
              <a:buFont typeface="Wingdings" pitchFamily="2" charset="2"/>
              <a:buChar char="n"/>
            </a:pPr>
            <a:r>
              <a:rPr lang="en-CA" sz="1600" dirty="0">
                <a:solidFill>
                  <a:schemeClr val="tx1">
                    <a:lumMod val="85000"/>
                    <a:lumOff val="15000"/>
                  </a:schemeClr>
                </a:solidFill>
                <a:latin typeface="Calibri" panose="020F0502020204030204" pitchFamily="34" charset="0"/>
                <a:cs typeface="Calibri" panose="020F0502020204030204" pitchFamily="34" charset="0"/>
              </a:rPr>
              <a:t>Roughly Speaking the redlines represent the holding period or the frequency of the re-investment</a:t>
            </a:r>
          </a:p>
        </p:txBody>
      </p:sp>
    </p:spTree>
    <p:extLst>
      <p:ext uri="{BB962C8B-B14F-4D97-AF65-F5344CB8AC3E}">
        <p14:creationId xmlns:p14="http://schemas.microsoft.com/office/powerpoint/2010/main" val="432594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4ED6780-42D1-4E62-A3C2-511C8C2B58DF}"/>
              </a:ext>
            </a:extLst>
          </p:cNvPr>
          <p:cNvSpPr>
            <a:spLocks noGrp="1"/>
          </p:cNvSpPr>
          <p:nvPr>
            <p:ph type="sldNum" sz="quarter" idx="12"/>
          </p:nvPr>
        </p:nvSpPr>
        <p:spPr/>
        <p:txBody>
          <a:bodyPr/>
          <a:lstStyle/>
          <a:p>
            <a:fld id="{D2C46B30-1E6E-4EFB-A798-3E7E3624535A}" type="slidenum">
              <a:rPr lang="en-US" smtClean="0"/>
              <a:t>54</a:t>
            </a:fld>
            <a:endParaRPr lang="en-US" dirty="0"/>
          </a:p>
        </p:txBody>
      </p:sp>
      <p:sp>
        <p:nvSpPr>
          <p:cNvPr id="5" name="Shape 250">
            <a:extLst>
              <a:ext uri="{FF2B5EF4-FFF2-40B4-BE49-F238E27FC236}">
                <a16:creationId xmlns:a16="http://schemas.microsoft.com/office/drawing/2014/main" id="{0E84F583-212F-4E09-8ED3-28A5A7E0BDE5}"/>
              </a:ext>
            </a:extLst>
          </p:cNvPr>
          <p:cNvSpPr txBox="1">
            <a:spLocks/>
          </p:cNvSpPr>
          <p:nvPr/>
        </p:nvSpPr>
        <p:spPr>
          <a:xfrm>
            <a:off x="2576936" y="3477883"/>
            <a:ext cx="5539500" cy="4697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25" tIns="91425" rIns="91425" bIns="91425" numCol="1" anchor="ctr" anchorCtr="0" compatLnSpc="1">
            <a:prstTxWarp prst="textNoShape">
              <a:avLst/>
            </a:prstTxWarp>
            <a:noAutofit/>
          </a:bodyPr>
          <a:lstStyle>
            <a:lvl1pPr algn="ctr" defTabSz="914400" rtl="0" eaLnBrk="1" latinLnBrk="0" hangingPunct="1">
              <a:spcBef>
                <a:spcPct val="0"/>
              </a:spcBef>
              <a:buNone/>
              <a:defRPr lang="en-US" sz="2800" b="1" kern="1200">
                <a:solidFill>
                  <a:schemeClr val="bg1"/>
                </a:solidFill>
                <a:latin typeface="Calibri" panose="020F0502020204030204" pitchFamily="34" charset="0"/>
                <a:ea typeface="+mj-ea"/>
                <a:cs typeface="Calibri" panose="020F0502020204030204" pitchFamily="34" charset="0"/>
              </a:defRPr>
            </a:lvl1pPr>
          </a:lstStyle>
          <a:p>
            <a:pPr fontAlgn="auto">
              <a:spcBef>
                <a:spcPts val="0"/>
              </a:spcBef>
              <a:spcAft>
                <a:spcPts val="0"/>
              </a:spcAft>
            </a:pPr>
            <a:r>
              <a:rPr lang="en" sz="2400" i="1" dirty="0">
                <a:solidFill>
                  <a:srgbClr val="999999"/>
                </a:solidFill>
              </a:rPr>
              <a:t>thanks!</a:t>
            </a:r>
          </a:p>
        </p:txBody>
      </p:sp>
      <p:sp>
        <p:nvSpPr>
          <p:cNvPr id="6" name="Shape 251">
            <a:extLst>
              <a:ext uri="{FF2B5EF4-FFF2-40B4-BE49-F238E27FC236}">
                <a16:creationId xmlns:a16="http://schemas.microsoft.com/office/drawing/2014/main" id="{F6E48507-D785-4409-963C-2F9AD9CB18E7}"/>
              </a:ext>
            </a:extLst>
          </p:cNvPr>
          <p:cNvSpPr txBox="1">
            <a:spLocks/>
          </p:cNvSpPr>
          <p:nvPr/>
        </p:nvSpPr>
        <p:spPr>
          <a:xfrm>
            <a:off x="2576936" y="3738808"/>
            <a:ext cx="5539500" cy="104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t" anchorCtr="0" compatLnSpc="1">
            <a:prstTxWarp prst="textNoShape">
              <a:avLst/>
            </a:prstTxWarp>
            <a:noAutofit/>
          </a:bodyPr>
          <a:lstStyle>
            <a:lvl1pPr marL="0" indent="0" algn="l" defTabSz="914400" rtl="0" eaLnBrk="1" latinLnBrk="0" hangingPunct="1">
              <a:spcBef>
                <a:spcPct val="20000"/>
              </a:spcBef>
              <a:buFont typeface="Arial" pitchFamily="34" charset="0"/>
              <a:buNone/>
              <a:defRPr lang="en-US" sz="1400" b="1" kern="1200" dirty="0" smtClean="0">
                <a:solidFill>
                  <a:srgbClr val="02291B"/>
                </a:solidFill>
                <a:latin typeface="Calibri" panose="020F0502020204030204" pitchFamily="34" charset="0"/>
                <a:ea typeface="+mn-ea"/>
                <a:cs typeface="Calibri" panose="020F0502020204030204" pitchFamily="34" charset="0"/>
              </a:defRPr>
            </a:lvl1pPr>
            <a:lvl2pPr marL="742950" indent="-285750" algn="l" defTabSz="914400" rtl="0" eaLnBrk="1" latinLnBrk="0" hangingPunct="1">
              <a:spcBef>
                <a:spcPct val="20000"/>
              </a:spcBef>
              <a:buFont typeface="Arial" pitchFamily="34" charset="0"/>
              <a:buChar char="–"/>
              <a:defRPr lang="en-US" sz="1400" kern="1200" dirty="0" smtClean="0">
                <a:solidFill>
                  <a:srgbClr val="00A440"/>
                </a:solidFill>
                <a:latin typeface="Calibri" panose="020F0502020204030204" pitchFamily="34" charset="0"/>
                <a:ea typeface="+mn-ea"/>
                <a:cs typeface="Calibri" panose="020F0502020204030204" pitchFamily="34" charset="0"/>
              </a:defRPr>
            </a:lvl2pPr>
            <a:lvl3pPr marL="1143000" indent="-228600" algn="l" defTabSz="914400" rtl="0" eaLnBrk="1" latinLnBrk="0" hangingPunct="1">
              <a:spcBef>
                <a:spcPct val="20000"/>
              </a:spcBef>
              <a:buClr>
                <a:srgbClr val="408B70"/>
              </a:buClr>
              <a:buFont typeface="Arial" pitchFamily="34" charset="0"/>
              <a:buChar char="•"/>
              <a:defRPr lang="en-US" sz="1400" kern="1200" dirty="0" smtClean="0">
                <a:solidFill>
                  <a:srgbClr val="00A440"/>
                </a:solidFill>
                <a:latin typeface="Calibri" panose="020F0502020204030204" pitchFamily="34" charset="0"/>
                <a:ea typeface="+mn-ea"/>
                <a:cs typeface="Calibri" panose="020F0502020204030204" pitchFamily="34" charset="0"/>
              </a:defRPr>
            </a:lvl3pPr>
            <a:lvl4pPr marL="1600200" indent="-228600" algn="l" defTabSz="914400" rtl="0" eaLnBrk="1" latinLnBrk="0" hangingPunct="1">
              <a:spcBef>
                <a:spcPct val="20000"/>
              </a:spcBef>
              <a:buClr>
                <a:srgbClr val="408B70"/>
              </a:buClr>
              <a:buFont typeface="Arial" pitchFamily="34" charset="0"/>
              <a:buChar char="–"/>
              <a:defRPr lang="en-US" sz="1400" kern="1200" dirty="0" smtClean="0">
                <a:solidFill>
                  <a:srgbClr val="00A440"/>
                </a:solidFill>
                <a:latin typeface="Calibri" panose="020F0502020204030204" pitchFamily="34" charset="0"/>
                <a:ea typeface="+mn-ea"/>
                <a:cs typeface="Calibri" panose="020F0502020204030204" pitchFamily="34" charset="0"/>
              </a:defRPr>
            </a:lvl4pPr>
            <a:lvl5pPr marL="2057400" indent="-228600" algn="l" defTabSz="914400" rtl="0" eaLnBrk="1" latinLnBrk="0" hangingPunct="1">
              <a:spcBef>
                <a:spcPct val="20000"/>
              </a:spcBef>
              <a:buFont typeface="Arial" pitchFamily="34" charset="0"/>
              <a:buChar char="»"/>
              <a:defRPr lang="en-US" sz="1600" kern="1200" dirty="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fontAlgn="auto">
              <a:spcBef>
                <a:spcPts val="0"/>
              </a:spcBef>
              <a:spcAft>
                <a:spcPts val="0"/>
              </a:spcAft>
            </a:pPr>
            <a:r>
              <a:rPr lang="en" sz="4800" dirty="0">
                <a:ea typeface="Playfair Display"/>
                <a:sym typeface="Playfair Display"/>
              </a:rPr>
              <a:t>Any questions?</a:t>
            </a:r>
          </a:p>
        </p:txBody>
      </p:sp>
      <p:grpSp>
        <p:nvGrpSpPr>
          <p:cNvPr id="7" name="Shape 253">
            <a:extLst>
              <a:ext uri="{FF2B5EF4-FFF2-40B4-BE49-F238E27FC236}">
                <a16:creationId xmlns:a16="http://schemas.microsoft.com/office/drawing/2014/main" id="{2748186A-0062-41DC-9F91-B6238618814F}"/>
              </a:ext>
            </a:extLst>
          </p:cNvPr>
          <p:cNvGrpSpPr/>
          <p:nvPr/>
        </p:nvGrpSpPr>
        <p:grpSpPr>
          <a:xfrm>
            <a:off x="4957101" y="2422027"/>
            <a:ext cx="779197" cy="779197"/>
            <a:chOff x="1278900" y="2333250"/>
            <a:chExt cx="381175" cy="381175"/>
          </a:xfrm>
        </p:grpSpPr>
        <p:sp>
          <p:nvSpPr>
            <p:cNvPr id="8" name="Shape 254">
              <a:extLst>
                <a:ext uri="{FF2B5EF4-FFF2-40B4-BE49-F238E27FC236}">
                  <a16:creationId xmlns:a16="http://schemas.microsoft.com/office/drawing/2014/main" id="{897AB1FA-14C4-46FC-BD47-7F9EF7AE9ED9}"/>
                </a:ext>
              </a:extLst>
            </p:cNvPr>
            <p:cNvSpPr/>
            <p:nvPr/>
          </p:nvSpPr>
          <p:spPr>
            <a:xfrm>
              <a:off x="1278900" y="2333250"/>
              <a:ext cx="381175" cy="381175"/>
            </a:xfrm>
            <a:custGeom>
              <a:avLst/>
              <a:gdLst/>
              <a:ahLst/>
              <a:cxnLst/>
              <a:rect l="0" t="0" r="0" b="0"/>
              <a:pathLst>
                <a:path w="15247" h="15247" fill="none" extrusionOk="0">
                  <a:moveTo>
                    <a:pt x="7623" y="0"/>
                  </a:moveTo>
                  <a:lnTo>
                    <a:pt x="7623" y="0"/>
                  </a:lnTo>
                  <a:lnTo>
                    <a:pt x="7233" y="0"/>
                  </a:lnTo>
                  <a:lnTo>
                    <a:pt x="6844" y="49"/>
                  </a:lnTo>
                  <a:lnTo>
                    <a:pt x="6454" y="98"/>
                  </a:lnTo>
                  <a:lnTo>
                    <a:pt x="6089" y="147"/>
                  </a:lnTo>
                  <a:lnTo>
                    <a:pt x="5723" y="244"/>
                  </a:lnTo>
                  <a:lnTo>
                    <a:pt x="5358" y="341"/>
                  </a:lnTo>
                  <a:lnTo>
                    <a:pt x="4993" y="463"/>
                  </a:lnTo>
                  <a:lnTo>
                    <a:pt x="4652" y="609"/>
                  </a:lnTo>
                  <a:lnTo>
                    <a:pt x="4311" y="755"/>
                  </a:lnTo>
                  <a:lnTo>
                    <a:pt x="3994" y="926"/>
                  </a:lnTo>
                  <a:lnTo>
                    <a:pt x="3678" y="1096"/>
                  </a:lnTo>
                  <a:lnTo>
                    <a:pt x="3361" y="1291"/>
                  </a:lnTo>
                  <a:lnTo>
                    <a:pt x="3069" y="1510"/>
                  </a:lnTo>
                  <a:lnTo>
                    <a:pt x="2777" y="1730"/>
                  </a:lnTo>
                  <a:lnTo>
                    <a:pt x="2509" y="1973"/>
                  </a:lnTo>
                  <a:lnTo>
                    <a:pt x="2241" y="2241"/>
                  </a:lnTo>
                  <a:lnTo>
                    <a:pt x="1973" y="2509"/>
                  </a:lnTo>
                  <a:lnTo>
                    <a:pt x="1729" y="2777"/>
                  </a:lnTo>
                  <a:lnTo>
                    <a:pt x="1510" y="3069"/>
                  </a:lnTo>
                  <a:lnTo>
                    <a:pt x="1291" y="3361"/>
                  </a:lnTo>
                  <a:lnTo>
                    <a:pt x="1096" y="3678"/>
                  </a:lnTo>
                  <a:lnTo>
                    <a:pt x="926" y="3995"/>
                  </a:lnTo>
                  <a:lnTo>
                    <a:pt x="755" y="4311"/>
                  </a:lnTo>
                  <a:lnTo>
                    <a:pt x="609" y="4652"/>
                  </a:lnTo>
                  <a:lnTo>
                    <a:pt x="463" y="4993"/>
                  </a:lnTo>
                  <a:lnTo>
                    <a:pt x="341" y="5358"/>
                  </a:lnTo>
                  <a:lnTo>
                    <a:pt x="244" y="5724"/>
                  </a:lnTo>
                  <a:lnTo>
                    <a:pt x="146" y="6089"/>
                  </a:lnTo>
                  <a:lnTo>
                    <a:pt x="97" y="6454"/>
                  </a:lnTo>
                  <a:lnTo>
                    <a:pt x="49" y="6844"/>
                  </a:lnTo>
                  <a:lnTo>
                    <a:pt x="0" y="7234"/>
                  </a:lnTo>
                  <a:lnTo>
                    <a:pt x="0" y="7623"/>
                  </a:lnTo>
                  <a:lnTo>
                    <a:pt x="0" y="7623"/>
                  </a:lnTo>
                  <a:lnTo>
                    <a:pt x="0" y="8013"/>
                  </a:lnTo>
                  <a:lnTo>
                    <a:pt x="49" y="8403"/>
                  </a:lnTo>
                  <a:lnTo>
                    <a:pt x="97" y="8793"/>
                  </a:lnTo>
                  <a:lnTo>
                    <a:pt x="146" y="9158"/>
                  </a:lnTo>
                  <a:lnTo>
                    <a:pt x="244" y="9523"/>
                  </a:lnTo>
                  <a:lnTo>
                    <a:pt x="341" y="9889"/>
                  </a:lnTo>
                  <a:lnTo>
                    <a:pt x="463" y="10254"/>
                  </a:lnTo>
                  <a:lnTo>
                    <a:pt x="609" y="10595"/>
                  </a:lnTo>
                  <a:lnTo>
                    <a:pt x="755" y="10936"/>
                  </a:lnTo>
                  <a:lnTo>
                    <a:pt x="926" y="11252"/>
                  </a:lnTo>
                  <a:lnTo>
                    <a:pt x="1096" y="11569"/>
                  </a:lnTo>
                  <a:lnTo>
                    <a:pt x="1291" y="11886"/>
                  </a:lnTo>
                  <a:lnTo>
                    <a:pt x="1510" y="12178"/>
                  </a:lnTo>
                  <a:lnTo>
                    <a:pt x="1729" y="12470"/>
                  </a:lnTo>
                  <a:lnTo>
                    <a:pt x="1973" y="12738"/>
                  </a:lnTo>
                  <a:lnTo>
                    <a:pt x="2241" y="13006"/>
                  </a:lnTo>
                  <a:lnTo>
                    <a:pt x="2509" y="13274"/>
                  </a:lnTo>
                  <a:lnTo>
                    <a:pt x="2777" y="13517"/>
                  </a:lnTo>
                  <a:lnTo>
                    <a:pt x="3069" y="13737"/>
                  </a:lnTo>
                  <a:lnTo>
                    <a:pt x="3361" y="13956"/>
                  </a:lnTo>
                  <a:lnTo>
                    <a:pt x="3678" y="14151"/>
                  </a:lnTo>
                  <a:lnTo>
                    <a:pt x="3994" y="14321"/>
                  </a:lnTo>
                  <a:lnTo>
                    <a:pt x="4311" y="14492"/>
                  </a:lnTo>
                  <a:lnTo>
                    <a:pt x="4652" y="14638"/>
                  </a:lnTo>
                  <a:lnTo>
                    <a:pt x="4993" y="14784"/>
                  </a:lnTo>
                  <a:lnTo>
                    <a:pt x="5358" y="14906"/>
                  </a:lnTo>
                  <a:lnTo>
                    <a:pt x="5723" y="15003"/>
                  </a:lnTo>
                  <a:lnTo>
                    <a:pt x="6089" y="15100"/>
                  </a:lnTo>
                  <a:lnTo>
                    <a:pt x="6454" y="15149"/>
                  </a:lnTo>
                  <a:lnTo>
                    <a:pt x="6844" y="15198"/>
                  </a:lnTo>
                  <a:lnTo>
                    <a:pt x="7233" y="15247"/>
                  </a:lnTo>
                  <a:lnTo>
                    <a:pt x="7623" y="15247"/>
                  </a:lnTo>
                  <a:lnTo>
                    <a:pt x="7623" y="15247"/>
                  </a:lnTo>
                  <a:lnTo>
                    <a:pt x="8013" y="15247"/>
                  </a:lnTo>
                  <a:lnTo>
                    <a:pt x="8403" y="15198"/>
                  </a:lnTo>
                  <a:lnTo>
                    <a:pt x="8792" y="15149"/>
                  </a:lnTo>
                  <a:lnTo>
                    <a:pt x="9158" y="15100"/>
                  </a:lnTo>
                  <a:lnTo>
                    <a:pt x="9523" y="15003"/>
                  </a:lnTo>
                  <a:lnTo>
                    <a:pt x="9888" y="14906"/>
                  </a:lnTo>
                  <a:lnTo>
                    <a:pt x="10253" y="14784"/>
                  </a:lnTo>
                  <a:lnTo>
                    <a:pt x="10594" y="14638"/>
                  </a:lnTo>
                  <a:lnTo>
                    <a:pt x="10935" y="14492"/>
                  </a:lnTo>
                  <a:lnTo>
                    <a:pt x="11252" y="14321"/>
                  </a:lnTo>
                  <a:lnTo>
                    <a:pt x="11569" y="14151"/>
                  </a:lnTo>
                  <a:lnTo>
                    <a:pt x="11885" y="13956"/>
                  </a:lnTo>
                  <a:lnTo>
                    <a:pt x="12178" y="13737"/>
                  </a:lnTo>
                  <a:lnTo>
                    <a:pt x="12470" y="13517"/>
                  </a:lnTo>
                  <a:lnTo>
                    <a:pt x="12738" y="13274"/>
                  </a:lnTo>
                  <a:lnTo>
                    <a:pt x="13006" y="13006"/>
                  </a:lnTo>
                  <a:lnTo>
                    <a:pt x="13273" y="12738"/>
                  </a:lnTo>
                  <a:lnTo>
                    <a:pt x="13517" y="12470"/>
                  </a:lnTo>
                  <a:lnTo>
                    <a:pt x="13736" y="12178"/>
                  </a:lnTo>
                  <a:lnTo>
                    <a:pt x="13955" y="11886"/>
                  </a:lnTo>
                  <a:lnTo>
                    <a:pt x="14150" y="11569"/>
                  </a:lnTo>
                  <a:lnTo>
                    <a:pt x="14321" y="11252"/>
                  </a:lnTo>
                  <a:lnTo>
                    <a:pt x="14491" y="10936"/>
                  </a:lnTo>
                  <a:lnTo>
                    <a:pt x="14637" y="10595"/>
                  </a:lnTo>
                  <a:lnTo>
                    <a:pt x="14783" y="10254"/>
                  </a:lnTo>
                  <a:lnTo>
                    <a:pt x="14905" y="9889"/>
                  </a:lnTo>
                  <a:lnTo>
                    <a:pt x="15003" y="9523"/>
                  </a:lnTo>
                  <a:lnTo>
                    <a:pt x="15100" y="9158"/>
                  </a:lnTo>
                  <a:lnTo>
                    <a:pt x="15149" y="8793"/>
                  </a:lnTo>
                  <a:lnTo>
                    <a:pt x="15198" y="8403"/>
                  </a:lnTo>
                  <a:lnTo>
                    <a:pt x="15246" y="8013"/>
                  </a:lnTo>
                  <a:lnTo>
                    <a:pt x="15246" y="7623"/>
                  </a:lnTo>
                  <a:lnTo>
                    <a:pt x="15246" y="7623"/>
                  </a:lnTo>
                  <a:lnTo>
                    <a:pt x="15246" y="7234"/>
                  </a:lnTo>
                  <a:lnTo>
                    <a:pt x="15198" y="6844"/>
                  </a:lnTo>
                  <a:lnTo>
                    <a:pt x="15149" y="6454"/>
                  </a:lnTo>
                  <a:lnTo>
                    <a:pt x="15100" y="6089"/>
                  </a:lnTo>
                  <a:lnTo>
                    <a:pt x="15003" y="5724"/>
                  </a:lnTo>
                  <a:lnTo>
                    <a:pt x="14905" y="5358"/>
                  </a:lnTo>
                  <a:lnTo>
                    <a:pt x="14783" y="4993"/>
                  </a:lnTo>
                  <a:lnTo>
                    <a:pt x="14637" y="4652"/>
                  </a:lnTo>
                  <a:lnTo>
                    <a:pt x="14491" y="4311"/>
                  </a:lnTo>
                  <a:lnTo>
                    <a:pt x="14321" y="3995"/>
                  </a:lnTo>
                  <a:lnTo>
                    <a:pt x="14150" y="3678"/>
                  </a:lnTo>
                  <a:lnTo>
                    <a:pt x="13955" y="3361"/>
                  </a:lnTo>
                  <a:lnTo>
                    <a:pt x="13736" y="3069"/>
                  </a:lnTo>
                  <a:lnTo>
                    <a:pt x="13517" y="2777"/>
                  </a:lnTo>
                  <a:lnTo>
                    <a:pt x="13273" y="2509"/>
                  </a:lnTo>
                  <a:lnTo>
                    <a:pt x="13006" y="2241"/>
                  </a:lnTo>
                  <a:lnTo>
                    <a:pt x="12738" y="1973"/>
                  </a:lnTo>
                  <a:lnTo>
                    <a:pt x="12470" y="1730"/>
                  </a:lnTo>
                  <a:lnTo>
                    <a:pt x="12178" y="1510"/>
                  </a:lnTo>
                  <a:lnTo>
                    <a:pt x="11885" y="1291"/>
                  </a:lnTo>
                  <a:lnTo>
                    <a:pt x="11569" y="1096"/>
                  </a:lnTo>
                  <a:lnTo>
                    <a:pt x="11252" y="926"/>
                  </a:lnTo>
                  <a:lnTo>
                    <a:pt x="10935" y="755"/>
                  </a:lnTo>
                  <a:lnTo>
                    <a:pt x="10594" y="609"/>
                  </a:lnTo>
                  <a:lnTo>
                    <a:pt x="10253" y="463"/>
                  </a:lnTo>
                  <a:lnTo>
                    <a:pt x="9888" y="341"/>
                  </a:lnTo>
                  <a:lnTo>
                    <a:pt x="9523" y="244"/>
                  </a:lnTo>
                  <a:lnTo>
                    <a:pt x="9158" y="147"/>
                  </a:lnTo>
                  <a:lnTo>
                    <a:pt x="8792" y="98"/>
                  </a:lnTo>
                  <a:lnTo>
                    <a:pt x="8403" y="49"/>
                  </a:lnTo>
                  <a:lnTo>
                    <a:pt x="8013" y="0"/>
                  </a:lnTo>
                  <a:lnTo>
                    <a:pt x="7623" y="0"/>
                  </a:lnTo>
                  <a:lnTo>
                    <a:pt x="7623" y="0"/>
                  </a:lnTo>
                </a:path>
              </a:pathLst>
            </a:custGeom>
            <a:noFill/>
            <a:ln w="19050" cap="rnd" cmpd="sng">
              <a:solidFill>
                <a:srgbClr val="1D1D1B"/>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dirty="0"/>
            </a:p>
          </p:txBody>
        </p:sp>
        <p:sp>
          <p:nvSpPr>
            <p:cNvPr id="9" name="Shape 255">
              <a:extLst>
                <a:ext uri="{FF2B5EF4-FFF2-40B4-BE49-F238E27FC236}">
                  <a16:creationId xmlns:a16="http://schemas.microsoft.com/office/drawing/2014/main" id="{3F50C482-82D4-4880-BC5D-65D87E1C8554}"/>
                </a:ext>
              </a:extLst>
            </p:cNvPr>
            <p:cNvSpPr/>
            <p:nvPr/>
          </p:nvSpPr>
          <p:spPr>
            <a:xfrm>
              <a:off x="1525475" y="2503125"/>
              <a:ext cx="43875" cy="47525"/>
            </a:xfrm>
            <a:custGeom>
              <a:avLst/>
              <a:gdLst/>
              <a:ahLst/>
              <a:cxnLst/>
              <a:rect l="0" t="0" r="0" b="0"/>
              <a:pathLst>
                <a:path w="1755" h="1901" fill="none" extrusionOk="0">
                  <a:moveTo>
                    <a:pt x="878" y="0"/>
                  </a:moveTo>
                  <a:lnTo>
                    <a:pt x="878" y="0"/>
                  </a:lnTo>
                  <a:lnTo>
                    <a:pt x="1048" y="25"/>
                  </a:lnTo>
                  <a:lnTo>
                    <a:pt x="1219" y="73"/>
                  </a:lnTo>
                  <a:lnTo>
                    <a:pt x="1365" y="171"/>
                  </a:lnTo>
                  <a:lnTo>
                    <a:pt x="1511" y="268"/>
                  </a:lnTo>
                  <a:lnTo>
                    <a:pt x="1608" y="414"/>
                  </a:lnTo>
                  <a:lnTo>
                    <a:pt x="1681" y="585"/>
                  </a:lnTo>
                  <a:lnTo>
                    <a:pt x="1730" y="755"/>
                  </a:lnTo>
                  <a:lnTo>
                    <a:pt x="1754" y="950"/>
                  </a:lnTo>
                  <a:lnTo>
                    <a:pt x="1754" y="950"/>
                  </a:lnTo>
                  <a:lnTo>
                    <a:pt x="1730" y="1145"/>
                  </a:lnTo>
                  <a:lnTo>
                    <a:pt x="1681" y="1316"/>
                  </a:lnTo>
                  <a:lnTo>
                    <a:pt x="1608" y="1486"/>
                  </a:lnTo>
                  <a:lnTo>
                    <a:pt x="1511" y="1632"/>
                  </a:lnTo>
                  <a:lnTo>
                    <a:pt x="1365" y="1730"/>
                  </a:lnTo>
                  <a:lnTo>
                    <a:pt x="1219" y="1827"/>
                  </a:lnTo>
                  <a:lnTo>
                    <a:pt x="1048" y="1876"/>
                  </a:lnTo>
                  <a:lnTo>
                    <a:pt x="878" y="1900"/>
                  </a:lnTo>
                  <a:lnTo>
                    <a:pt x="878" y="1900"/>
                  </a:lnTo>
                  <a:lnTo>
                    <a:pt x="707" y="1876"/>
                  </a:lnTo>
                  <a:lnTo>
                    <a:pt x="537" y="1827"/>
                  </a:lnTo>
                  <a:lnTo>
                    <a:pt x="390" y="1730"/>
                  </a:lnTo>
                  <a:lnTo>
                    <a:pt x="244" y="1632"/>
                  </a:lnTo>
                  <a:lnTo>
                    <a:pt x="147" y="1486"/>
                  </a:lnTo>
                  <a:lnTo>
                    <a:pt x="74" y="1316"/>
                  </a:lnTo>
                  <a:lnTo>
                    <a:pt x="25" y="1145"/>
                  </a:lnTo>
                  <a:lnTo>
                    <a:pt x="1" y="950"/>
                  </a:lnTo>
                  <a:lnTo>
                    <a:pt x="1" y="950"/>
                  </a:lnTo>
                  <a:lnTo>
                    <a:pt x="25" y="755"/>
                  </a:lnTo>
                  <a:lnTo>
                    <a:pt x="74" y="585"/>
                  </a:lnTo>
                  <a:lnTo>
                    <a:pt x="147" y="414"/>
                  </a:lnTo>
                  <a:lnTo>
                    <a:pt x="244" y="268"/>
                  </a:lnTo>
                  <a:lnTo>
                    <a:pt x="390" y="171"/>
                  </a:lnTo>
                  <a:lnTo>
                    <a:pt x="537" y="73"/>
                  </a:lnTo>
                  <a:lnTo>
                    <a:pt x="707" y="25"/>
                  </a:lnTo>
                  <a:lnTo>
                    <a:pt x="878" y="0"/>
                  </a:lnTo>
                  <a:lnTo>
                    <a:pt x="878" y="0"/>
                  </a:lnTo>
                </a:path>
              </a:pathLst>
            </a:custGeom>
            <a:noFill/>
            <a:ln w="19050" cap="rnd" cmpd="sng">
              <a:solidFill>
                <a:srgbClr val="1D1D1B"/>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dirty="0"/>
            </a:p>
          </p:txBody>
        </p:sp>
        <p:sp>
          <p:nvSpPr>
            <p:cNvPr id="10" name="Shape 256">
              <a:extLst>
                <a:ext uri="{FF2B5EF4-FFF2-40B4-BE49-F238E27FC236}">
                  <a16:creationId xmlns:a16="http://schemas.microsoft.com/office/drawing/2014/main" id="{4FD103CA-F268-4F17-8215-4E778060D71E}"/>
                </a:ext>
              </a:extLst>
            </p:cNvPr>
            <p:cNvSpPr/>
            <p:nvPr/>
          </p:nvSpPr>
          <p:spPr>
            <a:xfrm>
              <a:off x="1369600" y="2503125"/>
              <a:ext cx="43875" cy="47525"/>
            </a:xfrm>
            <a:custGeom>
              <a:avLst/>
              <a:gdLst/>
              <a:ahLst/>
              <a:cxnLst/>
              <a:rect l="0" t="0" r="0" b="0"/>
              <a:pathLst>
                <a:path w="1755" h="1901" fill="none" extrusionOk="0">
                  <a:moveTo>
                    <a:pt x="878" y="0"/>
                  </a:moveTo>
                  <a:lnTo>
                    <a:pt x="878" y="0"/>
                  </a:lnTo>
                  <a:lnTo>
                    <a:pt x="1048" y="25"/>
                  </a:lnTo>
                  <a:lnTo>
                    <a:pt x="1219" y="73"/>
                  </a:lnTo>
                  <a:lnTo>
                    <a:pt x="1365" y="171"/>
                  </a:lnTo>
                  <a:lnTo>
                    <a:pt x="1511" y="268"/>
                  </a:lnTo>
                  <a:lnTo>
                    <a:pt x="1608" y="414"/>
                  </a:lnTo>
                  <a:lnTo>
                    <a:pt x="1681" y="585"/>
                  </a:lnTo>
                  <a:lnTo>
                    <a:pt x="1730" y="755"/>
                  </a:lnTo>
                  <a:lnTo>
                    <a:pt x="1754" y="950"/>
                  </a:lnTo>
                  <a:lnTo>
                    <a:pt x="1754" y="950"/>
                  </a:lnTo>
                  <a:lnTo>
                    <a:pt x="1730" y="1145"/>
                  </a:lnTo>
                  <a:lnTo>
                    <a:pt x="1681" y="1316"/>
                  </a:lnTo>
                  <a:lnTo>
                    <a:pt x="1608" y="1486"/>
                  </a:lnTo>
                  <a:lnTo>
                    <a:pt x="1511" y="1632"/>
                  </a:lnTo>
                  <a:lnTo>
                    <a:pt x="1365" y="1730"/>
                  </a:lnTo>
                  <a:lnTo>
                    <a:pt x="1219" y="1827"/>
                  </a:lnTo>
                  <a:lnTo>
                    <a:pt x="1048" y="1876"/>
                  </a:lnTo>
                  <a:lnTo>
                    <a:pt x="878" y="1900"/>
                  </a:lnTo>
                  <a:lnTo>
                    <a:pt x="878" y="1900"/>
                  </a:lnTo>
                  <a:lnTo>
                    <a:pt x="707" y="1876"/>
                  </a:lnTo>
                  <a:lnTo>
                    <a:pt x="537" y="1827"/>
                  </a:lnTo>
                  <a:lnTo>
                    <a:pt x="391" y="1730"/>
                  </a:lnTo>
                  <a:lnTo>
                    <a:pt x="244" y="1632"/>
                  </a:lnTo>
                  <a:lnTo>
                    <a:pt x="147" y="1486"/>
                  </a:lnTo>
                  <a:lnTo>
                    <a:pt x="74" y="1316"/>
                  </a:lnTo>
                  <a:lnTo>
                    <a:pt x="25" y="1145"/>
                  </a:lnTo>
                  <a:lnTo>
                    <a:pt x="1" y="950"/>
                  </a:lnTo>
                  <a:lnTo>
                    <a:pt x="1" y="950"/>
                  </a:lnTo>
                  <a:lnTo>
                    <a:pt x="25" y="755"/>
                  </a:lnTo>
                  <a:lnTo>
                    <a:pt x="74" y="585"/>
                  </a:lnTo>
                  <a:lnTo>
                    <a:pt x="147" y="414"/>
                  </a:lnTo>
                  <a:lnTo>
                    <a:pt x="244" y="268"/>
                  </a:lnTo>
                  <a:lnTo>
                    <a:pt x="391" y="171"/>
                  </a:lnTo>
                  <a:lnTo>
                    <a:pt x="537" y="73"/>
                  </a:lnTo>
                  <a:lnTo>
                    <a:pt x="707" y="25"/>
                  </a:lnTo>
                  <a:lnTo>
                    <a:pt x="878" y="0"/>
                  </a:lnTo>
                  <a:lnTo>
                    <a:pt x="878" y="0"/>
                  </a:lnTo>
                </a:path>
              </a:pathLst>
            </a:custGeom>
            <a:noFill/>
            <a:ln w="19050" cap="rnd" cmpd="sng">
              <a:solidFill>
                <a:srgbClr val="1D1D1B"/>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dirty="0"/>
            </a:p>
          </p:txBody>
        </p:sp>
        <p:sp>
          <p:nvSpPr>
            <p:cNvPr id="11" name="Shape 257">
              <a:extLst>
                <a:ext uri="{FF2B5EF4-FFF2-40B4-BE49-F238E27FC236}">
                  <a16:creationId xmlns:a16="http://schemas.microsoft.com/office/drawing/2014/main" id="{B12E708D-3394-47CC-944A-B3CD028909F2}"/>
                </a:ext>
              </a:extLst>
            </p:cNvPr>
            <p:cNvSpPr/>
            <p:nvPr/>
          </p:nvSpPr>
          <p:spPr>
            <a:xfrm>
              <a:off x="1369600" y="2604200"/>
              <a:ext cx="199750" cy="40825"/>
            </a:xfrm>
            <a:custGeom>
              <a:avLst/>
              <a:gdLst/>
              <a:ahLst/>
              <a:cxnLst/>
              <a:rect l="0" t="0" r="0" b="0"/>
              <a:pathLst>
                <a:path w="7990" h="1633" fill="none" extrusionOk="0">
                  <a:moveTo>
                    <a:pt x="7989" y="0"/>
                  </a:moveTo>
                  <a:lnTo>
                    <a:pt x="7989" y="0"/>
                  </a:lnTo>
                  <a:lnTo>
                    <a:pt x="7575" y="366"/>
                  </a:lnTo>
                  <a:lnTo>
                    <a:pt x="7137" y="707"/>
                  </a:lnTo>
                  <a:lnTo>
                    <a:pt x="6650" y="975"/>
                  </a:lnTo>
                  <a:lnTo>
                    <a:pt x="6163" y="1218"/>
                  </a:lnTo>
                  <a:lnTo>
                    <a:pt x="5627" y="1389"/>
                  </a:lnTo>
                  <a:lnTo>
                    <a:pt x="5115" y="1535"/>
                  </a:lnTo>
                  <a:lnTo>
                    <a:pt x="4555" y="1608"/>
                  </a:lnTo>
                  <a:lnTo>
                    <a:pt x="3995" y="1632"/>
                  </a:lnTo>
                  <a:lnTo>
                    <a:pt x="3995" y="1632"/>
                  </a:lnTo>
                  <a:lnTo>
                    <a:pt x="3435" y="1608"/>
                  </a:lnTo>
                  <a:lnTo>
                    <a:pt x="2875" y="1535"/>
                  </a:lnTo>
                  <a:lnTo>
                    <a:pt x="2363" y="1389"/>
                  </a:lnTo>
                  <a:lnTo>
                    <a:pt x="1828" y="1218"/>
                  </a:lnTo>
                  <a:lnTo>
                    <a:pt x="1340" y="975"/>
                  </a:lnTo>
                  <a:lnTo>
                    <a:pt x="853" y="707"/>
                  </a:lnTo>
                  <a:lnTo>
                    <a:pt x="415" y="366"/>
                  </a:lnTo>
                  <a:lnTo>
                    <a:pt x="1" y="0"/>
                  </a:lnTo>
                </a:path>
              </a:pathLst>
            </a:custGeom>
            <a:noFill/>
            <a:ln w="19050" cap="rnd" cmpd="sng">
              <a:solidFill>
                <a:srgbClr val="1D1D1B"/>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dirty="0"/>
            </a:p>
          </p:txBody>
        </p:sp>
      </p:grpSp>
    </p:spTree>
    <p:extLst>
      <p:ext uri="{BB962C8B-B14F-4D97-AF65-F5344CB8AC3E}">
        <p14:creationId xmlns:p14="http://schemas.microsoft.com/office/powerpoint/2010/main" val="2068482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CONCEPT REVIEW</a:t>
            </a:r>
            <a:endParaRPr lang="pt-BR" dirty="0"/>
          </a:p>
        </p:txBody>
      </p:sp>
      <p:sp>
        <p:nvSpPr>
          <p:cNvPr id="61" name="TextBox 3">
            <a:extLst>
              <a:ext uri="{FF2B5EF4-FFF2-40B4-BE49-F238E27FC236}">
                <a16:creationId xmlns:a16="http://schemas.microsoft.com/office/drawing/2014/main" id="{3F54D505-AED0-4F9C-A792-FC5D11D0D90D}"/>
              </a:ext>
            </a:extLst>
          </p:cNvPr>
          <p:cNvSpPr txBox="1">
            <a:spLocks noChangeArrowheads="1"/>
          </p:cNvSpPr>
          <p:nvPr/>
        </p:nvSpPr>
        <p:spPr bwMode="auto">
          <a:xfrm>
            <a:off x="5516512" y="1241510"/>
            <a:ext cx="4896000" cy="284950"/>
          </a:xfrm>
          <a:prstGeom prst="rect">
            <a:avLst/>
          </a:prstGeom>
          <a:solidFill>
            <a:schemeClr val="bg1"/>
          </a:solidFill>
          <a:ln>
            <a:noFill/>
          </a:ln>
          <a:effectLst>
            <a:outerShdw dist="25400" dir="5400000" algn="tl" rotWithShape="0">
              <a:srgbClr val="408B70"/>
            </a:outerShdw>
          </a:effectLst>
          <a:extLs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27432" numCol="1" anchor="b" anchorCtr="0" compatLnSpc="1">
            <a:prstTxWarp prst="textNoShape">
              <a:avLst/>
            </a:prstTxWarp>
            <a:spAutoFit/>
          </a:bodyPr>
          <a:lstStyle>
            <a:defPPr>
              <a:defRPr lang="en-US"/>
            </a:defPPr>
            <a:lvl1pPr marL="342900" indent="-342900" defTabSz="1019175" eaLnBrk="0" hangingPunct="0">
              <a:lnSpc>
                <a:spcPct val="110000"/>
              </a:lnSpc>
              <a:spcBef>
                <a:spcPct val="30000"/>
              </a:spcBef>
              <a:buClr>
                <a:srgbClr val="336699"/>
              </a:buClr>
              <a:buFont typeface="Wingdings 3" pitchFamily="18" charset="2"/>
              <a:defRPr sz="1300" b="1" kern="0">
                <a:solidFill>
                  <a:srgbClr val="234035"/>
                </a:solidFill>
                <a:latin typeface="+mj-lt"/>
                <a:cs typeface="Calibri" pitchFamily="34" charset="0"/>
              </a:defRPr>
            </a:lvl1pPr>
            <a:lvl2pPr marL="228600" indent="-228600" defTabSz="1019175" eaLnBrk="0" hangingPunct="0">
              <a:lnSpc>
                <a:spcPct val="110000"/>
              </a:lnSpc>
              <a:spcBef>
                <a:spcPct val="30000"/>
              </a:spcBef>
              <a:buClr>
                <a:srgbClr val="BA1714"/>
              </a:buClr>
              <a:buSzPct val="80000"/>
              <a:buFont typeface="Wingdings" pitchFamily="2" charset="2"/>
              <a:buChar char="n"/>
              <a:defRPr sz="1400">
                <a:latin typeface="+mj-lt"/>
                <a:cs typeface="Calibri" pitchFamily="34" charset="0"/>
              </a:defRPr>
            </a:lvl2pPr>
            <a:lvl3pPr marL="457200" indent="-171450" defTabSz="1019175" eaLnBrk="0" hangingPunct="0">
              <a:lnSpc>
                <a:spcPct val="110000"/>
              </a:lnSpc>
              <a:spcBef>
                <a:spcPct val="30000"/>
              </a:spcBef>
              <a:buClr>
                <a:schemeClr val="bg2"/>
              </a:buClr>
              <a:buFont typeface="Arial" pitchFamily="34" charset="0"/>
              <a:buChar char="–"/>
              <a:defRPr sz="1400">
                <a:latin typeface="+mj-lt"/>
                <a:cs typeface="Calibri" pitchFamily="34" charset="0"/>
              </a:defRPr>
            </a:lvl3pPr>
            <a:lvl4pPr marL="741363" indent="-160338" defTabSz="1019175" eaLnBrk="0" hangingPunct="0">
              <a:lnSpc>
                <a:spcPct val="110000"/>
              </a:lnSpc>
              <a:spcBef>
                <a:spcPct val="30000"/>
              </a:spcBef>
              <a:buClr>
                <a:schemeClr val="bg2"/>
              </a:buClr>
              <a:buFont typeface="Arial" pitchFamily="34" charset="0"/>
              <a:buChar char="–"/>
              <a:defRPr sz="1400">
                <a:latin typeface="+mj-lt"/>
                <a:cs typeface="Calibri" pitchFamily="34" charset="0"/>
              </a:defRPr>
            </a:lvl4pPr>
            <a:lvl5pPr marL="2292350" indent="-254000" defTabSz="1019175" eaLnBrk="0" hangingPunct="0">
              <a:spcBef>
                <a:spcPct val="20000"/>
              </a:spcBef>
              <a:buChar char="»"/>
              <a:defRPr sz="1600">
                <a:latin typeface="+mn-lt"/>
                <a:cs typeface="+mn-cs"/>
              </a:defRPr>
            </a:lvl5pPr>
            <a:lvl6pPr marL="2749550" indent="-254000" defTabSz="1019175" fontAlgn="base">
              <a:spcBef>
                <a:spcPct val="20000"/>
              </a:spcBef>
              <a:spcAft>
                <a:spcPct val="0"/>
              </a:spcAft>
              <a:buChar char="»"/>
              <a:defRPr sz="1600">
                <a:latin typeface="+mn-lt"/>
                <a:cs typeface="+mn-cs"/>
              </a:defRPr>
            </a:lvl6pPr>
            <a:lvl7pPr marL="3206750" indent="-254000" defTabSz="1019175" fontAlgn="base">
              <a:spcBef>
                <a:spcPct val="20000"/>
              </a:spcBef>
              <a:spcAft>
                <a:spcPct val="0"/>
              </a:spcAft>
              <a:buChar char="»"/>
              <a:defRPr sz="1600">
                <a:latin typeface="+mn-lt"/>
                <a:cs typeface="+mn-cs"/>
              </a:defRPr>
            </a:lvl7pPr>
            <a:lvl8pPr marL="3663950" indent="-254000" defTabSz="1019175" fontAlgn="base">
              <a:spcBef>
                <a:spcPct val="20000"/>
              </a:spcBef>
              <a:spcAft>
                <a:spcPct val="0"/>
              </a:spcAft>
              <a:buChar char="»"/>
              <a:defRPr sz="1600">
                <a:latin typeface="+mn-lt"/>
                <a:cs typeface="+mn-cs"/>
              </a:defRPr>
            </a:lvl8pPr>
            <a:lvl9pPr marL="4121150" indent="-254000" defTabSz="1019175" fontAlgn="base">
              <a:spcBef>
                <a:spcPct val="20000"/>
              </a:spcBef>
              <a:spcAft>
                <a:spcPct val="0"/>
              </a:spcAft>
              <a:buChar char="»"/>
              <a:defRPr sz="1600">
                <a:latin typeface="+mn-lt"/>
                <a:cs typeface="+mn-cs"/>
              </a:defRPr>
            </a:lvl9pPr>
          </a:lstStyle>
          <a:p>
            <a:r>
              <a:rPr lang="en-US" sz="1600" dirty="0">
                <a:solidFill>
                  <a:schemeClr val="tx1"/>
                </a:solidFill>
                <a:latin typeface="Calibri" panose="020F0502020204030204" pitchFamily="34" charset="0"/>
              </a:rPr>
              <a:t>Example</a:t>
            </a:r>
          </a:p>
        </p:txBody>
      </p:sp>
      <p:sp>
        <p:nvSpPr>
          <p:cNvPr id="63" name="TextBox 3">
            <a:extLst>
              <a:ext uri="{FF2B5EF4-FFF2-40B4-BE49-F238E27FC236}">
                <a16:creationId xmlns:a16="http://schemas.microsoft.com/office/drawing/2014/main" id="{AA523D15-D9D9-4FE7-945C-5B529ACC117E}"/>
              </a:ext>
            </a:extLst>
          </p:cNvPr>
          <p:cNvSpPr txBox="1">
            <a:spLocks noChangeArrowheads="1"/>
          </p:cNvSpPr>
          <p:nvPr/>
        </p:nvSpPr>
        <p:spPr bwMode="auto">
          <a:xfrm>
            <a:off x="280888" y="1241510"/>
            <a:ext cx="4896000" cy="284950"/>
          </a:xfrm>
          <a:prstGeom prst="rect">
            <a:avLst/>
          </a:prstGeom>
          <a:solidFill>
            <a:schemeClr val="bg1"/>
          </a:solidFill>
          <a:ln>
            <a:noFill/>
          </a:ln>
          <a:effectLst>
            <a:outerShdw dist="25400" dir="5400000" algn="tl" rotWithShape="0">
              <a:srgbClr val="408B70"/>
            </a:outerShdw>
          </a:effectLst>
          <a:extLs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27432" numCol="1" anchor="b" anchorCtr="0" compatLnSpc="1">
            <a:prstTxWarp prst="textNoShape">
              <a:avLst/>
            </a:prstTxWarp>
            <a:spAutoFit/>
          </a:bodyPr>
          <a:lstStyle>
            <a:defPPr>
              <a:defRPr lang="en-US"/>
            </a:defPPr>
            <a:lvl1pPr marL="342900" indent="-342900" defTabSz="1019175" eaLnBrk="0" hangingPunct="0">
              <a:lnSpc>
                <a:spcPct val="110000"/>
              </a:lnSpc>
              <a:spcBef>
                <a:spcPct val="30000"/>
              </a:spcBef>
              <a:buClr>
                <a:srgbClr val="336699"/>
              </a:buClr>
              <a:buFont typeface="Wingdings 3" pitchFamily="18" charset="2"/>
              <a:defRPr sz="1300" b="1" kern="0">
                <a:solidFill>
                  <a:srgbClr val="234035"/>
                </a:solidFill>
                <a:latin typeface="+mj-lt"/>
                <a:cs typeface="Calibri" pitchFamily="34" charset="0"/>
              </a:defRPr>
            </a:lvl1pPr>
            <a:lvl2pPr marL="228600" indent="-228600" defTabSz="1019175" eaLnBrk="0" hangingPunct="0">
              <a:lnSpc>
                <a:spcPct val="110000"/>
              </a:lnSpc>
              <a:spcBef>
                <a:spcPct val="30000"/>
              </a:spcBef>
              <a:buClr>
                <a:srgbClr val="BA1714"/>
              </a:buClr>
              <a:buSzPct val="80000"/>
              <a:buFont typeface="Wingdings" pitchFamily="2" charset="2"/>
              <a:buChar char="n"/>
              <a:defRPr sz="1400">
                <a:latin typeface="+mj-lt"/>
                <a:cs typeface="Calibri" pitchFamily="34" charset="0"/>
              </a:defRPr>
            </a:lvl2pPr>
            <a:lvl3pPr marL="457200" indent="-171450" defTabSz="1019175" eaLnBrk="0" hangingPunct="0">
              <a:lnSpc>
                <a:spcPct val="110000"/>
              </a:lnSpc>
              <a:spcBef>
                <a:spcPct val="30000"/>
              </a:spcBef>
              <a:buClr>
                <a:schemeClr val="bg2"/>
              </a:buClr>
              <a:buFont typeface="Arial" pitchFamily="34" charset="0"/>
              <a:buChar char="–"/>
              <a:defRPr sz="1400">
                <a:latin typeface="+mj-lt"/>
                <a:cs typeface="Calibri" pitchFamily="34" charset="0"/>
              </a:defRPr>
            </a:lvl3pPr>
            <a:lvl4pPr marL="741363" indent="-160338" defTabSz="1019175" eaLnBrk="0" hangingPunct="0">
              <a:lnSpc>
                <a:spcPct val="110000"/>
              </a:lnSpc>
              <a:spcBef>
                <a:spcPct val="30000"/>
              </a:spcBef>
              <a:buClr>
                <a:schemeClr val="bg2"/>
              </a:buClr>
              <a:buFont typeface="Arial" pitchFamily="34" charset="0"/>
              <a:buChar char="–"/>
              <a:defRPr sz="1400">
                <a:latin typeface="+mj-lt"/>
                <a:cs typeface="Calibri" pitchFamily="34" charset="0"/>
              </a:defRPr>
            </a:lvl4pPr>
            <a:lvl5pPr marL="2292350" indent="-254000" defTabSz="1019175" eaLnBrk="0" hangingPunct="0">
              <a:spcBef>
                <a:spcPct val="20000"/>
              </a:spcBef>
              <a:buChar char="»"/>
              <a:defRPr sz="1600">
                <a:latin typeface="+mn-lt"/>
                <a:cs typeface="+mn-cs"/>
              </a:defRPr>
            </a:lvl5pPr>
            <a:lvl6pPr marL="2749550" indent="-254000" defTabSz="1019175" fontAlgn="base">
              <a:spcBef>
                <a:spcPct val="20000"/>
              </a:spcBef>
              <a:spcAft>
                <a:spcPct val="0"/>
              </a:spcAft>
              <a:buChar char="»"/>
              <a:defRPr sz="1600">
                <a:latin typeface="+mn-lt"/>
                <a:cs typeface="+mn-cs"/>
              </a:defRPr>
            </a:lvl6pPr>
            <a:lvl7pPr marL="3206750" indent="-254000" defTabSz="1019175" fontAlgn="base">
              <a:spcBef>
                <a:spcPct val="20000"/>
              </a:spcBef>
              <a:spcAft>
                <a:spcPct val="0"/>
              </a:spcAft>
              <a:buChar char="»"/>
              <a:defRPr sz="1600">
                <a:latin typeface="+mn-lt"/>
                <a:cs typeface="+mn-cs"/>
              </a:defRPr>
            </a:lvl7pPr>
            <a:lvl8pPr marL="3663950" indent="-254000" defTabSz="1019175" fontAlgn="base">
              <a:spcBef>
                <a:spcPct val="20000"/>
              </a:spcBef>
              <a:spcAft>
                <a:spcPct val="0"/>
              </a:spcAft>
              <a:buChar char="»"/>
              <a:defRPr sz="1600">
                <a:latin typeface="+mn-lt"/>
                <a:cs typeface="+mn-cs"/>
              </a:defRPr>
            </a:lvl8pPr>
            <a:lvl9pPr marL="4121150" indent="-254000" defTabSz="1019175" fontAlgn="base">
              <a:spcBef>
                <a:spcPct val="20000"/>
              </a:spcBef>
              <a:spcAft>
                <a:spcPct val="0"/>
              </a:spcAft>
              <a:buChar char="»"/>
              <a:defRPr sz="1600">
                <a:latin typeface="+mn-lt"/>
                <a:cs typeface="+mn-cs"/>
              </a:defRPr>
            </a:lvl9pPr>
          </a:lstStyle>
          <a:p>
            <a:r>
              <a:rPr lang="en-US" sz="1600" dirty="0">
                <a:solidFill>
                  <a:schemeClr val="tx1"/>
                </a:solidFill>
                <a:latin typeface="Calibri" panose="020F0502020204030204" pitchFamily="34" charset="0"/>
              </a:rPr>
              <a:t>K-Mean Clustering</a:t>
            </a:r>
          </a:p>
        </p:txBody>
      </p:sp>
      <p:sp>
        <p:nvSpPr>
          <p:cNvPr id="34" name="Slide Number Placeholder 2">
            <a:extLst>
              <a:ext uri="{FF2B5EF4-FFF2-40B4-BE49-F238E27FC236}">
                <a16:creationId xmlns:a16="http://schemas.microsoft.com/office/drawing/2014/main" id="{CF08DE60-FD24-4644-A3D4-18B0C2A58FA6}"/>
              </a:ext>
            </a:extLst>
          </p:cNvPr>
          <p:cNvSpPr>
            <a:spLocks noGrp="1"/>
          </p:cNvSpPr>
          <p:nvPr>
            <p:ph type="sldNum" sz="quarter" idx="12"/>
          </p:nvPr>
        </p:nvSpPr>
        <p:spPr>
          <a:xfrm>
            <a:off x="10248969" y="7115904"/>
            <a:ext cx="157094" cy="153888"/>
          </a:xfrm>
        </p:spPr>
        <p:txBody>
          <a:bodyPr/>
          <a:lstStyle/>
          <a:p>
            <a:fld id="{D2C46B30-1E6E-4EFB-A798-3E7E3624535A}" type="slidenum">
              <a:rPr lang="en-US" smtClean="0"/>
              <a:t>6</a:t>
            </a:fld>
            <a:endParaRPr lang="en-US" dirty="0"/>
          </a:p>
        </p:txBody>
      </p:sp>
      <p:sp>
        <p:nvSpPr>
          <p:cNvPr id="35" name="Text Placeholder 1">
            <a:extLst>
              <a:ext uri="{FF2B5EF4-FFF2-40B4-BE49-F238E27FC236}">
                <a16:creationId xmlns:a16="http://schemas.microsoft.com/office/drawing/2014/main" id="{831B9F1B-E446-49A4-A981-6CDC21873410}"/>
              </a:ext>
            </a:extLst>
          </p:cNvPr>
          <p:cNvSpPr txBox="1">
            <a:spLocks/>
          </p:cNvSpPr>
          <p:nvPr/>
        </p:nvSpPr>
        <p:spPr>
          <a:xfrm>
            <a:off x="273382" y="1875862"/>
            <a:ext cx="5073318" cy="4662983"/>
          </a:xfrm>
          <a:prstGeom prst="rect">
            <a:avLst/>
          </a:prstGeom>
          <a:solidFill>
            <a:schemeClr val="tx2">
              <a:lumMod val="20000"/>
              <a:lumOff val="80000"/>
            </a:schemeClr>
          </a:solidFill>
          <a:ln>
            <a:noFill/>
          </a:ln>
        </p:spPr>
        <p:txBody>
          <a:bodyPr vert="horz" wrap="square" lIns="108000" tIns="0" rIns="108000" bIns="0" numCol="1" anchor="t" anchorCtr="0" compatLnSpc="1">
            <a:prstTxWarp prst="textNoShape">
              <a:avLst/>
            </a:prstTxWarp>
          </a:bodyPr>
          <a:lstStyle>
            <a:lvl1pPr marL="0" indent="0" algn="l" defTabSz="914400" rtl="0" eaLnBrk="1" latinLnBrk="0" hangingPunct="1">
              <a:spcBef>
                <a:spcPct val="20000"/>
              </a:spcBef>
              <a:buFont typeface="Arial" pitchFamily="34" charset="0"/>
              <a:buNone/>
              <a:defRPr lang="en-US" sz="1400" b="1" kern="1200" smtClean="0">
                <a:solidFill>
                  <a:srgbClr val="408B70"/>
                </a:solidFill>
                <a:latin typeface="Arial" pitchFamily="34" charset="0"/>
                <a:ea typeface="+mn-ea"/>
                <a:cs typeface="Arial" pitchFamily="34" charset="0"/>
              </a:defRPr>
            </a:lvl1pPr>
            <a:lvl2pPr marL="742950" indent="-285750" algn="l" defTabSz="914400" rtl="0" eaLnBrk="1" latinLnBrk="0" hangingPunct="1">
              <a:spcBef>
                <a:spcPct val="20000"/>
              </a:spcBef>
              <a:buSzPct val="81000"/>
              <a:buFont typeface="Arial" pitchFamily="34" charset="0"/>
              <a:buChar char="–"/>
              <a:defRPr lang="en-US" sz="1400" kern="1200" smtClean="0">
                <a:solidFill>
                  <a:schemeClr val="tx1"/>
                </a:solidFill>
                <a:latin typeface="Arial" pitchFamily="34" charset="0"/>
                <a:ea typeface="+mn-ea"/>
                <a:cs typeface="Arial" pitchFamily="34" charset="0"/>
              </a:defRPr>
            </a:lvl2pPr>
            <a:lvl3pPr marL="1143000" indent="-228600" algn="l" defTabSz="914400" rtl="0" eaLnBrk="1" latinLnBrk="0" hangingPunct="1">
              <a:spcBef>
                <a:spcPct val="20000"/>
              </a:spcBef>
              <a:buClr>
                <a:srgbClr val="408B70"/>
              </a:buClr>
              <a:buFont typeface="Arial" pitchFamily="34" charset="0"/>
              <a:buChar char="•"/>
              <a:defRPr lang="en-US" sz="1400" kern="1200" smtClean="0">
                <a:solidFill>
                  <a:schemeClr val="tx1"/>
                </a:solidFill>
                <a:latin typeface="Arial" pitchFamily="34" charset="0"/>
                <a:ea typeface="+mn-ea"/>
                <a:cs typeface="Arial" pitchFamily="34" charset="0"/>
              </a:defRPr>
            </a:lvl3pPr>
            <a:lvl4pPr marL="1600200" indent="-228600" algn="l" defTabSz="914400" rtl="0" eaLnBrk="1" latinLnBrk="0" hangingPunct="1">
              <a:spcBef>
                <a:spcPct val="20000"/>
              </a:spcBef>
              <a:buClr>
                <a:srgbClr val="408B70"/>
              </a:buClr>
              <a:buFont typeface="Arial" pitchFamily="34" charset="0"/>
              <a:buChar char="–"/>
              <a:defRPr lang="en-US" sz="1400" kern="1200" smtClean="0">
                <a:solidFill>
                  <a:schemeClr val="tx1"/>
                </a:solidFill>
                <a:latin typeface="Arial"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lang="en-US"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600" dirty="0">
                <a:solidFill>
                  <a:schemeClr val="tx1">
                    <a:lumMod val="95000"/>
                    <a:lumOff val="5000"/>
                  </a:schemeClr>
                </a:solidFill>
                <a:latin typeface="Calibri" panose="020F0502020204030204" pitchFamily="34" charset="0"/>
                <a:ea typeface="LF_Kai"/>
                <a:cs typeface="Calibri" panose="020F0502020204030204" pitchFamily="34" charset="0"/>
              </a:rPr>
              <a:t>Popular for cluster analysis in data mining.</a:t>
            </a:r>
            <a:endParaRPr lang="en-US" sz="1600" dirty="0">
              <a:solidFill>
                <a:schemeClr val="tx1">
                  <a:lumMod val="95000"/>
                  <a:lumOff val="5000"/>
                </a:schemeClr>
              </a:solidFill>
              <a:latin typeface="Calibri" panose="020F0502020204030204" pitchFamily="34" charset="0"/>
              <a:cs typeface="Calibri" panose="020F0502020204030204" pitchFamily="34" charset="0"/>
            </a:endParaRPr>
          </a:p>
          <a:p>
            <a:pPr marL="514350" lvl="1">
              <a:buClr>
                <a:srgbClr val="02291B"/>
              </a:buClr>
              <a:buSzPct val="80000"/>
              <a:buFont typeface="Wingdings" pitchFamily="2" charset="2"/>
              <a:buChar char="n"/>
            </a:pPr>
            <a:r>
              <a:rPr lang="en-US" sz="1600" dirty="0">
                <a:solidFill>
                  <a:schemeClr val="tx1">
                    <a:lumMod val="85000"/>
                    <a:lumOff val="15000"/>
                  </a:schemeClr>
                </a:solidFill>
                <a:latin typeface="Calibri" panose="020F0502020204030204" pitchFamily="34" charset="0"/>
                <a:cs typeface="Calibri" panose="020F0502020204030204" pitchFamily="34" charset="0"/>
              </a:rPr>
              <a:t>Input:  k, {x</a:t>
            </a:r>
            <a:r>
              <a:rPr lang="en-US" sz="1600" baseline="-25000" dirty="0">
                <a:solidFill>
                  <a:schemeClr val="tx1">
                    <a:lumMod val="85000"/>
                    <a:lumOff val="15000"/>
                  </a:schemeClr>
                </a:solidFill>
                <a:latin typeface="Calibri" panose="020F0502020204030204" pitchFamily="34" charset="0"/>
                <a:cs typeface="Calibri" panose="020F0502020204030204" pitchFamily="34" charset="0"/>
              </a:rPr>
              <a:t>1 </a:t>
            </a:r>
            <a:r>
              <a:rPr lang="en-US" sz="1600" dirty="0">
                <a:solidFill>
                  <a:schemeClr val="tx1">
                    <a:lumMod val="85000"/>
                    <a:lumOff val="15000"/>
                  </a:schemeClr>
                </a:solidFill>
                <a:latin typeface="Calibri" panose="020F0502020204030204" pitchFamily="34" charset="0"/>
                <a:cs typeface="Calibri" panose="020F0502020204030204" pitchFamily="34" charset="0"/>
              </a:rPr>
              <a:t>…… </a:t>
            </a:r>
            <a:r>
              <a:rPr lang="en-US" sz="1600" dirty="0" err="1">
                <a:solidFill>
                  <a:schemeClr val="tx1">
                    <a:lumMod val="85000"/>
                    <a:lumOff val="15000"/>
                  </a:schemeClr>
                </a:solidFill>
                <a:latin typeface="Calibri" panose="020F0502020204030204" pitchFamily="34" charset="0"/>
                <a:cs typeface="Calibri" panose="020F0502020204030204" pitchFamily="34" charset="0"/>
              </a:rPr>
              <a:t>x</a:t>
            </a:r>
            <a:r>
              <a:rPr lang="en-US" sz="1600" baseline="-25000" dirty="0" err="1">
                <a:solidFill>
                  <a:schemeClr val="tx1">
                    <a:lumMod val="85000"/>
                    <a:lumOff val="15000"/>
                  </a:schemeClr>
                </a:solidFill>
                <a:latin typeface="Calibri" panose="020F0502020204030204" pitchFamily="34" charset="0"/>
                <a:cs typeface="Calibri" panose="020F0502020204030204" pitchFamily="34" charset="0"/>
              </a:rPr>
              <a:t>n</a:t>
            </a:r>
            <a:r>
              <a:rPr lang="en-US" sz="1600" dirty="0">
                <a:solidFill>
                  <a:schemeClr val="tx1">
                    <a:lumMod val="85000"/>
                    <a:lumOff val="15000"/>
                  </a:schemeClr>
                </a:solidFill>
                <a:latin typeface="Calibri" panose="020F0502020204030204" pitchFamily="34" charset="0"/>
                <a:cs typeface="Calibri" panose="020F0502020204030204" pitchFamily="34" charset="0"/>
              </a:rPr>
              <a:t>} </a:t>
            </a:r>
          </a:p>
          <a:p>
            <a:pPr marL="971550" lvl="2" indent="-285750">
              <a:buClr>
                <a:srgbClr val="02291B"/>
              </a:buClr>
              <a:buSzPct val="80000"/>
              <a:buFont typeface="Wingdings" panose="05000000000000000000" pitchFamily="2" charset="2"/>
              <a:buChar char="Ø"/>
            </a:pPr>
            <a:r>
              <a:rPr lang="en-CA" sz="1600" dirty="0">
                <a:solidFill>
                  <a:schemeClr val="tx1">
                    <a:lumMod val="75000"/>
                    <a:lumOff val="25000"/>
                  </a:schemeClr>
                </a:solidFill>
                <a:latin typeface="Calibri" panose="020F0502020204030204" pitchFamily="34" charset="0"/>
                <a:cs typeface="Calibri" panose="020F0502020204030204" pitchFamily="34" charset="0"/>
              </a:rPr>
              <a:t>Partition n observations into k clusters in which each observation belongs to the cluster.</a:t>
            </a:r>
          </a:p>
          <a:p>
            <a:endParaRPr lang="en-US" sz="1600" dirty="0">
              <a:solidFill>
                <a:schemeClr val="tx1">
                  <a:lumMod val="95000"/>
                  <a:lumOff val="5000"/>
                </a:schemeClr>
              </a:solidFill>
              <a:latin typeface="Calibri" panose="020F0502020204030204" pitchFamily="34" charset="0"/>
              <a:ea typeface="LF_Kai"/>
              <a:cs typeface="Calibri" panose="020F0502020204030204" pitchFamily="34" charset="0"/>
            </a:endParaRPr>
          </a:p>
          <a:p>
            <a:r>
              <a:rPr lang="en-US" sz="1600" dirty="0">
                <a:solidFill>
                  <a:schemeClr val="tx1">
                    <a:lumMod val="95000"/>
                    <a:lumOff val="5000"/>
                  </a:schemeClr>
                </a:solidFill>
                <a:latin typeface="Calibri" panose="020F0502020204030204" pitchFamily="34" charset="0"/>
                <a:ea typeface="LF_Kai"/>
                <a:cs typeface="Calibri" panose="020F0502020204030204" pitchFamily="34" charset="0"/>
              </a:rPr>
              <a:t>Algorithm:</a:t>
            </a:r>
            <a:endParaRPr lang="en-US" sz="1600" dirty="0">
              <a:solidFill>
                <a:schemeClr val="tx1">
                  <a:lumMod val="95000"/>
                  <a:lumOff val="5000"/>
                </a:schemeClr>
              </a:solidFill>
              <a:latin typeface="Calibri" panose="020F0502020204030204" pitchFamily="34" charset="0"/>
              <a:cs typeface="Calibri" panose="020F0502020204030204" pitchFamily="34" charset="0"/>
            </a:endParaRPr>
          </a:p>
          <a:p>
            <a:pPr marL="514350" lvl="1">
              <a:buClr>
                <a:srgbClr val="02291B"/>
              </a:buClr>
              <a:buSzPct val="80000"/>
              <a:buFont typeface="Wingdings" pitchFamily="2" charset="2"/>
              <a:buChar char="n"/>
            </a:pPr>
            <a:r>
              <a:rPr lang="en-US" sz="1600" dirty="0">
                <a:solidFill>
                  <a:schemeClr val="tx1">
                    <a:lumMod val="85000"/>
                    <a:lumOff val="15000"/>
                  </a:schemeClr>
                </a:solidFill>
                <a:latin typeface="Calibri" panose="020F0502020204030204" pitchFamily="34" charset="0"/>
                <a:cs typeface="Calibri" panose="020F0502020204030204" pitchFamily="34" charset="0"/>
              </a:rPr>
              <a:t>Place centroids {c</a:t>
            </a:r>
            <a:r>
              <a:rPr lang="en-US" sz="1600" baseline="-25000" dirty="0">
                <a:solidFill>
                  <a:schemeClr val="tx1">
                    <a:lumMod val="85000"/>
                    <a:lumOff val="15000"/>
                  </a:schemeClr>
                </a:solidFill>
                <a:latin typeface="Calibri" panose="020F0502020204030204" pitchFamily="34" charset="0"/>
                <a:cs typeface="Calibri" panose="020F0502020204030204" pitchFamily="34" charset="0"/>
              </a:rPr>
              <a:t>1 </a:t>
            </a:r>
            <a:r>
              <a:rPr lang="en-US" sz="1600" dirty="0">
                <a:solidFill>
                  <a:schemeClr val="tx1">
                    <a:lumMod val="85000"/>
                    <a:lumOff val="15000"/>
                  </a:schemeClr>
                </a:solidFill>
                <a:latin typeface="Calibri" panose="020F0502020204030204" pitchFamily="34" charset="0"/>
                <a:cs typeface="Calibri" panose="020F0502020204030204" pitchFamily="34" charset="0"/>
              </a:rPr>
              <a:t>…… c</a:t>
            </a:r>
            <a:r>
              <a:rPr lang="en-US" sz="1600" baseline="-25000" dirty="0">
                <a:solidFill>
                  <a:schemeClr val="tx1">
                    <a:lumMod val="85000"/>
                    <a:lumOff val="15000"/>
                  </a:schemeClr>
                </a:solidFill>
                <a:latin typeface="Calibri" panose="020F0502020204030204" pitchFamily="34" charset="0"/>
                <a:cs typeface="Calibri" panose="020F0502020204030204" pitchFamily="34" charset="0"/>
              </a:rPr>
              <a:t>k</a:t>
            </a:r>
            <a:r>
              <a:rPr lang="en-US" sz="1600" dirty="0">
                <a:solidFill>
                  <a:schemeClr val="tx1">
                    <a:lumMod val="85000"/>
                    <a:lumOff val="15000"/>
                  </a:schemeClr>
                </a:solidFill>
                <a:latin typeface="Calibri" panose="020F0502020204030204" pitchFamily="34" charset="0"/>
                <a:cs typeface="Calibri" panose="020F0502020204030204" pitchFamily="34" charset="0"/>
              </a:rPr>
              <a:t>}  at random location.</a:t>
            </a:r>
          </a:p>
          <a:p>
            <a:pPr marL="514350" lvl="1">
              <a:buClr>
                <a:srgbClr val="02291B"/>
              </a:buClr>
              <a:buSzPct val="80000"/>
              <a:buFont typeface="Wingdings" pitchFamily="2" charset="2"/>
              <a:buChar char="n"/>
            </a:pPr>
            <a:r>
              <a:rPr lang="en-US" sz="1600" dirty="0">
                <a:solidFill>
                  <a:schemeClr val="tx1">
                    <a:lumMod val="85000"/>
                    <a:lumOff val="15000"/>
                  </a:schemeClr>
                </a:solidFill>
                <a:latin typeface="Calibri" panose="020F0502020204030204" pitchFamily="34" charset="0"/>
                <a:cs typeface="Calibri" panose="020F0502020204030204" pitchFamily="34" charset="0"/>
              </a:rPr>
              <a:t>Repeat until convergence:</a:t>
            </a:r>
          </a:p>
          <a:p>
            <a:pPr marL="971550" lvl="2" indent="-285750">
              <a:buClr>
                <a:srgbClr val="02291B"/>
              </a:buClr>
              <a:buSzPct val="80000"/>
              <a:buFont typeface="Wingdings" panose="05000000000000000000" pitchFamily="2" charset="2"/>
              <a:buChar char="Ø"/>
            </a:pPr>
            <a:r>
              <a:rPr lang="en-US" sz="1600" dirty="0">
                <a:solidFill>
                  <a:schemeClr val="tx1">
                    <a:lumMod val="75000"/>
                    <a:lumOff val="25000"/>
                  </a:schemeClr>
                </a:solidFill>
                <a:latin typeface="Calibri" panose="020F0502020204030204" pitchFamily="34" charset="0"/>
                <a:cs typeface="Calibri" panose="020F0502020204030204" pitchFamily="34" charset="0"/>
              </a:rPr>
              <a:t>For each point x</a:t>
            </a:r>
            <a:r>
              <a:rPr lang="en-US" sz="1600" baseline="-25000" dirty="0">
                <a:solidFill>
                  <a:schemeClr val="tx1">
                    <a:lumMod val="85000"/>
                    <a:lumOff val="15000"/>
                  </a:schemeClr>
                </a:solidFill>
                <a:latin typeface="Calibri" panose="020F0502020204030204" pitchFamily="34" charset="0"/>
                <a:cs typeface="Calibri" panose="020F0502020204030204" pitchFamily="34" charset="0"/>
              </a:rPr>
              <a:t>i </a:t>
            </a:r>
            <a:r>
              <a:rPr lang="en-US" sz="1600" dirty="0">
                <a:solidFill>
                  <a:schemeClr val="tx1">
                    <a:lumMod val="75000"/>
                    <a:lumOff val="25000"/>
                  </a:schemeClr>
                </a:solidFill>
                <a:latin typeface="Calibri" panose="020F0502020204030204" pitchFamily="34" charset="0"/>
                <a:cs typeface="Calibri" panose="020F0502020204030204" pitchFamily="34" charset="0"/>
              </a:rPr>
              <a:t>point:</a:t>
            </a:r>
          </a:p>
          <a:p>
            <a:pPr marL="1428750" lvl="3" indent="-285750">
              <a:buClr>
                <a:srgbClr val="02291B"/>
              </a:buClr>
              <a:buSzPct val="80000"/>
              <a:buFont typeface="Arial" panose="020B0604020202020204" pitchFamily="34" charset="0"/>
              <a:buChar char="•"/>
            </a:pPr>
            <a:r>
              <a:rPr lang="en-US" sz="1600" dirty="0">
                <a:solidFill>
                  <a:schemeClr val="tx1">
                    <a:lumMod val="65000"/>
                    <a:lumOff val="35000"/>
                  </a:schemeClr>
                </a:solidFill>
                <a:latin typeface="Calibri" panose="020F0502020204030204" pitchFamily="34" charset="0"/>
                <a:cs typeface="Calibri" panose="020F0502020204030204" pitchFamily="34" charset="0"/>
              </a:rPr>
              <a:t>Find the nearest c</a:t>
            </a:r>
            <a:r>
              <a:rPr lang="en-US" sz="1600" baseline="-25000" dirty="0">
                <a:solidFill>
                  <a:schemeClr val="tx1">
                    <a:lumMod val="65000"/>
                    <a:lumOff val="35000"/>
                  </a:schemeClr>
                </a:solidFill>
                <a:latin typeface="Calibri" panose="020F0502020204030204" pitchFamily="34" charset="0"/>
                <a:cs typeface="Calibri" panose="020F0502020204030204" pitchFamily="34" charset="0"/>
              </a:rPr>
              <a:t>j</a:t>
            </a:r>
            <a:r>
              <a:rPr lang="en-US" sz="1600" dirty="0">
                <a:solidFill>
                  <a:schemeClr val="tx1">
                    <a:lumMod val="65000"/>
                    <a:lumOff val="35000"/>
                  </a:schemeClr>
                </a:solidFill>
                <a:latin typeface="Calibri" panose="020F0502020204030204" pitchFamily="34" charset="0"/>
                <a:cs typeface="Calibri" panose="020F0502020204030204" pitchFamily="34" charset="0"/>
              </a:rPr>
              <a:t>.</a:t>
            </a:r>
          </a:p>
          <a:p>
            <a:pPr marL="1428750" lvl="3" indent="-285750">
              <a:buClr>
                <a:srgbClr val="02291B"/>
              </a:buClr>
              <a:buSzPct val="80000"/>
              <a:buFont typeface="Arial" panose="020B0604020202020204" pitchFamily="34" charset="0"/>
              <a:buChar char="•"/>
            </a:pPr>
            <a:r>
              <a:rPr lang="en-US" sz="1600" dirty="0">
                <a:solidFill>
                  <a:schemeClr val="tx1">
                    <a:lumMod val="65000"/>
                    <a:lumOff val="35000"/>
                  </a:schemeClr>
                </a:solidFill>
                <a:latin typeface="Calibri" panose="020F0502020204030204" pitchFamily="34" charset="0"/>
                <a:cs typeface="Calibri" panose="020F0502020204030204" pitchFamily="34" charset="0"/>
              </a:rPr>
              <a:t>Assign to x</a:t>
            </a:r>
            <a:r>
              <a:rPr lang="en-US" sz="1600" baseline="-25000" dirty="0">
                <a:solidFill>
                  <a:schemeClr val="tx1">
                    <a:lumMod val="65000"/>
                    <a:lumOff val="35000"/>
                  </a:schemeClr>
                </a:solidFill>
                <a:latin typeface="Calibri" panose="020F0502020204030204" pitchFamily="34" charset="0"/>
                <a:cs typeface="Calibri" panose="020F0502020204030204" pitchFamily="34" charset="0"/>
              </a:rPr>
              <a:t>i</a:t>
            </a:r>
            <a:r>
              <a:rPr lang="en-US" sz="1600" dirty="0">
                <a:solidFill>
                  <a:schemeClr val="tx1">
                    <a:lumMod val="65000"/>
                    <a:lumOff val="35000"/>
                  </a:schemeClr>
                </a:solidFill>
                <a:latin typeface="Calibri" panose="020F0502020204030204" pitchFamily="34" charset="0"/>
                <a:cs typeface="Calibri" panose="020F0502020204030204" pitchFamily="34" charset="0"/>
              </a:rPr>
              <a:t> nearest c</a:t>
            </a:r>
            <a:r>
              <a:rPr lang="en-US" sz="1600" baseline="-25000" dirty="0">
                <a:solidFill>
                  <a:schemeClr val="tx1">
                    <a:lumMod val="65000"/>
                    <a:lumOff val="35000"/>
                  </a:schemeClr>
                </a:solidFill>
                <a:latin typeface="Calibri" panose="020F0502020204030204" pitchFamily="34" charset="0"/>
                <a:cs typeface="Calibri" panose="020F0502020204030204" pitchFamily="34" charset="0"/>
              </a:rPr>
              <a:t>j</a:t>
            </a:r>
            <a:r>
              <a:rPr lang="en-US" sz="1600" dirty="0">
                <a:solidFill>
                  <a:schemeClr val="tx1">
                    <a:lumMod val="65000"/>
                    <a:lumOff val="35000"/>
                  </a:schemeClr>
                </a:solidFill>
                <a:latin typeface="Calibri" panose="020F0502020204030204" pitchFamily="34" charset="0"/>
                <a:cs typeface="Calibri" panose="020F0502020204030204" pitchFamily="34" charset="0"/>
              </a:rPr>
              <a:t>.</a:t>
            </a:r>
          </a:p>
          <a:p>
            <a:pPr marL="971550" lvl="2" indent="-285750">
              <a:buClr>
                <a:srgbClr val="02291B"/>
              </a:buClr>
              <a:buSzPct val="80000"/>
              <a:buFont typeface="Wingdings" panose="05000000000000000000" pitchFamily="2" charset="2"/>
              <a:buChar char="Ø"/>
            </a:pPr>
            <a:r>
              <a:rPr lang="en-US" sz="1600" dirty="0">
                <a:solidFill>
                  <a:schemeClr val="tx1">
                    <a:lumMod val="75000"/>
                    <a:lumOff val="25000"/>
                  </a:schemeClr>
                </a:solidFill>
                <a:latin typeface="Calibri" panose="020F0502020204030204" pitchFamily="34" charset="0"/>
                <a:cs typeface="Calibri" panose="020F0502020204030204" pitchFamily="34" charset="0"/>
              </a:rPr>
              <a:t>For each cluster j = 1 ……. K:</a:t>
            </a:r>
          </a:p>
          <a:p>
            <a:pPr marL="1428750" lvl="3" indent="-285750">
              <a:buClr>
                <a:srgbClr val="02291B"/>
              </a:buClr>
              <a:buSzPct val="80000"/>
              <a:buFont typeface="Arial" panose="020B0604020202020204" pitchFamily="34" charset="0"/>
              <a:buChar char="•"/>
            </a:pPr>
            <a:r>
              <a:rPr lang="en-US" sz="1600" dirty="0">
                <a:solidFill>
                  <a:schemeClr val="tx1">
                    <a:lumMod val="65000"/>
                    <a:lumOff val="35000"/>
                  </a:schemeClr>
                </a:solidFill>
                <a:latin typeface="Calibri" panose="020F0502020204030204" pitchFamily="34" charset="0"/>
                <a:cs typeface="Calibri" panose="020F0502020204030204" pitchFamily="34" charset="0"/>
              </a:rPr>
              <a:t>New centroid is the mean of all x’s in the cluster.</a:t>
            </a:r>
          </a:p>
          <a:p>
            <a:pPr marL="514350" lvl="1">
              <a:buClr>
                <a:srgbClr val="02291B"/>
              </a:buClr>
              <a:buSzPct val="80000"/>
              <a:buFont typeface="Wingdings" pitchFamily="2" charset="2"/>
              <a:buChar char="n"/>
            </a:pPr>
            <a:r>
              <a:rPr lang="en-US" sz="1600" dirty="0">
                <a:solidFill>
                  <a:schemeClr val="tx1">
                    <a:lumMod val="85000"/>
                    <a:lumOff val="15000"/>
                  </a:schemeClr>
                </a:solidFill>
                <a:latin typeface="Calibri" panose="020F0502020204030204" pitchFamily="34" charset="0"/>
                <a:cs typeface="Calibri" panose="020F0502020204030204" pitchFamily="34" charset="0"/>
              </a:rPr>
              <a:t>Convergence occurs when x’s stop changing clusters and there will be k total clusters.</a:t>
            </a:r>
            <a:endParaRPr lang="en-US" sz="1600" dirty="0">
              <a:solidFill>
                <a:schemeClr val="tx1">
                  <a:lumMod val="65000"/>
                  <a:lumOff val="35000"/>
                </a:schemeClr>
              </a:solidFill>
              <a:latin typeface="Calibri" panose="020F0502020204030204" pitchFamily="34" charset="0"/>
              <a:cs typeface="Calibri" panose="020F0502020204030204" pitchFamily="34" charset="0"/>
            </a:endParaRPr>
          </a:p>
          <a:p>
            <a:pPr marL="1428750" lvl="3" indent="-285750">
              <a:buClr>
                <a:srgbClr val="02291B"/>
              </a:buClr>
              <a:buSzPct val="80000"/>
              <a:buFont typeface="Arial" panose="020B0604020202020204" pitchFamily="34" charset="0"/>
              <a:buChar char="•"/>
            </a:pPr>
            <a:endParaRPr lang="en-US" sz="1600" dirty="0">
              <a:solidFill>
                <a:schemeClr val="tx1">
                  <a:lumMod val="65000"/>
                  <a:lumOff val="35000"/>
                </a:schemeClr>
              </a:solidFill>
              <a:latin typeface="Calibri" panose="020F0502020204030204" pitchFamily="34" charset="0"/>
              <a:cs typeface="Calibri" panose="020F0502020204030204" pitchFamily="34" charset="0"/>
            </a:endParaRPr>
          </a:p>
        </p:txBody>
      </p:sp>
      <p:pic>
        <p:nvPicPr>
          <p:cNvPr id="3" name="Picture 2">
            <a:extLst>
              <a:ext uri="{FF2B5EF4-FFF2-40B4-BE49-F238E27FC236}">
                <a16:creationId xmlns:a16="http://schemas.microsoft.com/office/drawing/2014/main" id="{C8122008-D012-4E56-B565-837490C796A3}"/>
              </a:ext>
            </a:extLst>
          </p:cNvPr>
          <p:cNvPicPr>
            <a:picLocks noChangeAspect="1"/>
          </p:cNvPicPr>
          <p:nvPr/>
        </p:nvPicPr>
        <p:blipFill>
          <a:blip r:embed="rId3"/>
          <a:stretch>
            <a:fillRect/>
          </a:stretch>
        </p:blipFill>
        <p:spPr>
          <a:xfrm>
            <a:off x="5435190" y="2299746"/>
            <a:ext cx="2514191" cy="1738627"/>
          </a:xfrm>
          <a:prstGeom prst="rect">
            <a:avLst/>
          </a:prstGeom>
        </p:spPr>
      </p:pic>
      <p:pic>
        <p:nvPicPr>
          <p:cNvPr id="6" name="Picture 5">
            <a:extLst>
              <a:ext uri="{FF2B5EF4-FFF2-40B4-BE49-F238E27FC236}">
                <a16:creationId xmlns:a16="http://schemas.microsoft.com/office/drawing/2014/main" id="{1ED9B2B1-FFE8-433C-9A59-206A3FDADCCB}"/>
              </a:ext>
            </a:extLst>
          </p:cNvPr>
          <p:cNvPicPr>
            <a:picLocks noChangeAspect="1"/>
          </p:cNvPicPr>
          <p:nvPr/>
        </p:nvPicPr>
        <p:blipFill>
          <a:blip r:embed="rId4"/>
          <a:stretch>
            <a:fillRect/>
          </a:stretch>
        </p:blipFill>
        <p:spPr>
          <a:xfrm>
            <a:off x="7835761" y="2284995"/>
            <a:ext cx="2576751" cy="1726689"/>
          </a:xfrm>
          <a:prstGeom prst="rect">
            <a:avLst/>
          </a:prstGeom>
        </p:spPr>
      </p:pic>
      <p:pic>
        <p:nvPicPr>
          <p:cNvPr id="8" name="Picture 7">
            <a:extLst>
              <a:ext uri="{FF2B5EF4-FFF2-40B4-BE49-F238E27FC236}">
                <a16:creationId xmlns:a16="http://schemas.microsoft.com/office/drawing/2014/main" id="{3BB9813D-2E15-45F7-82C2-B26AEC06BBDA}"/>
              </a:ext>
            </a:extLst>
          </p:cNvPr>
          <p:cNvPicPr>
            <a:picLocks noChangeAspect="1"/>
          </p:cNvPicPr>
          <p:nvPr/>
        </p:nvPicPr>
        <p:blipFill>
          <a:blip r:embed="rId5"/>
          <a:stretch>
            <a:fillRect/>
          </a:stretch>
        </p:blipFill>
        <p:spPr>
          <a:xfrm>
            <a:off x="5516512" y="4601793"/>
            <a:ext cx="2432869" cy="1571228"/>
          </a:xfrm>
          <a:prstGeom prst="rect">
            <a:avLst/>
          </a:prstGeom>
        </p:spPr>
      </p:pic>
      <p:pic>
        <p:nvPicPr>
          <p:cNvPr id="10" name="Picture 9">
            <a:extLst>
              <a:ext uri="{FF2B5EF4-FFF2-40B4-BE49-F238E27FC236}">
                <a16:creationId xmlns:a16="http://schemas.microsoft.com/office/drawing/2014/main" id="{A110E72D-1483-4160-B37A-5228D4BFD737}"/>
              </a:ext>
            </a:extLst>
          </p:cNvPr>
          <p:cNvPicPr>
            <a:picLocks noChangeAspect="1"/>
          </p:cNvPicPr>
          <p:nvPr/>
        </p:nvPicPr>
        <p:blipFill>
          <a:blip r:embed="rId6"/>
          <a:stretch>
            <a:fillRect/>
          </a:stretch>
        </p:blipFill>
        <p:spPr>
          <a:xfrm>
            <a:off x="8001587" y="4387342"/>
            <a:ext cx="2404476" cy="1726688"/>
          </a:xfrm>
          <a:prstGeom prst="rect">
            <a:avLst/>
          </a:prstGeom>
        </p:spPr>
      </p:pic>
      <p:sp>
        <p:nvSpPr>
          <p:cNvPr id="39" name="Oval 67">
            <a:extLst>
              <a:ext uri="{FF2B5EF4-FFF2-40B4-BE49-F238E27FC236}">
                <a16:creationId xmlns:a16="http://schemas.microsoft.com/office/drawing/2014/main" id="{5829E7C6-015D-4BDC-A4C2-6B7BEB451CF1}"/>
              </a:ext>
            </a:extLst>
          </p:cNvPr>
          <p:cNvSpPr>
            <a:spLocks noChangeArrowheads="1"/>
          </p:cNvSpPr>
          <p:nvPr/>
        </p:nvSpPr>
        <p:spPr bwMode="auto">
          <a:xfrm>
            <a:off x="5310417" y="1854656"/>
            <a:ext cx="640691" cy="640080"/>
          </a:xfrm>
          <a:prstGeom prst="ellipse">
            <a:avLst/>
          </a:prstGeom>
          <a:solidFill>
            <a:schemeClr val="bg2">
              <a:lumMod val="10000"/>
            </a:schemeClr>
          </a:solidFill>
          <a:ln w="38100">
            <a:solidFill>
              <a:schemeClr val="bg1"/>
            </a:solidFill>
            <a:round/>
            <a:headEnd/>
            <a:tailEnd/>
          </a:ln>
        </p:spPr>
        <p:txBody>
          <a:bodyPr wrap="none" anchor="ctr"/>
          <a:lstStyle/>
          <a:p>
            <a:pPr algn="l">
              <a:lnSpc>
                <a:spcPct val="100000"/>
              </a:lnSpc>
              <a:buClrTx/>
            </a:pPr>
            <a:r>
              <a:rPr lang="pt-BR" sz="2600" i="1" dirty="0">
                <a:solidFill>
                  <a:schemeClr val="bg1"/>
                </a:solidFill>
                <a:latin typeface="Calibri" panose="020F0502020204030204" pitchFamily="34" charset="0"/>
                <a:cs typeface="Calibri" panose="020F0502020204030204" pitchFamily="34" charset="0"/>
              </a:rPr>
              <a:t>1</a:t>
            </a:r>
          </a:p>
        </p:txBody>
      </p:sp>
      <p:sp>
        <p:nvSpPr>
          <p:cNvPr id="40" name="Oval 67">
            <a:extLst>
              <a:ext uri="{FF2B5EF4-FFF2-40B4-BE49-F238E27FC236}">
                <a16:creationId xmlns:a16="http://schemas.microsoft.com/office/drawing/2014/main" id="{01B0029F-851B-4453-A663-EA2DC2B79933}"/>
              </a:ext>
            </a:extLst>
          </p:cNvPr>
          <p:cNvSpPr>
            <a:spLocks noChangeArrowheads="1"/>
          </p:cNvSpPr>
          <p:nvPr/>
        </p:nvSpPr>
        <p:spPr bwMode="auto">
          <a:xfrm>
            <a:off x="7843141" y="1854656"/>
            <a:ext cx="640691" cy="640080"/>
          </a:xfrm>
          <a:prstGeom prst="ellipse">
            <a:avLst/>
          </a:prstGeom>
          <a:solidFill>
            <a:schemeClr val="bg2">
              <a:lumMod val="10000"/>
            </a:schemeClr>
          </a:solidFill>
          <a:ln w="38100">
            <a:solidFill>
              <a:schemeClr val="bg1"/>
            </a:solidFill>
            <a:round/>
            <a:headEnd/>
            <a:tailEnd/>
          </a:ln>
        </p:spPr>
        <p:txBody>
          <a:bodyPr wrap="none" anchor="ctr"/>
          <a:lstStyle/>
          <a:p>
            <a:pPr algn="l">
              <a:lnSpc>
                <a:spcPct val="100000"/>
              </a:lnSpc>
              <a:buClrTx/>
            </a:pPr>
            <a:r>
              <a:rPr lang="pt-BR" i="1" dirty="0">
                <a:solidFill>
                  <a:schemeClr val="bg1"/>
                </a:solidFill>
                <a:latin typeface="Calibri" panose="020F0502020204030204" pitchFamily="34" charset="0"/>
                <a:cs typeface="Calibri" panose="020F0502020204030204" pitchFamily="34" charset="0"/>
              </a:rPr>
              <a:t>2</a:t>
            </a:r>
          </a:p>
        </p:txBody>
      </p:sp>
      <p:sp>
        <p:nvSpPr>
          <p:cNvPr id="41" name="Oval 67">
            <a:extLst>
              <a:ext uri="{FF2B5EF4-FFF2-40B4-BE49-F238E27FC236}">
                <a16:creationId xmlns:a16="http://schemas.microsoft.com/office/drawing/2014/main" id="{FE93FB54-AE29-4650-8543-13C48161D3AF}"/>
              </a:ext>
            </a:extLst>
          </p:cNvPr>
          <p:cNvSpPr>
            <a:spLocks noChangeArrowheads="1"/>
          </p:cNvSpPr>
          <p:nvPr/>
        </p:nvSpPr>
        <p:spPr bwMode="auto">
          <a:xfrm>
            <a:off x="5310417" y="3994129"/>
            <a:ext cx="640691" cy="640080"/>
          </a:xfrm>
          <a:prstGeom prst="ellipse">
            <a:avLst/>
          </a:prstGeom>
          <a:solidFill>
            <a:schemeClr val="bg2">
              <a:lumMod val="10000"/>
            </a:schemeClr>
          </a:solidFill>
          <a:ln w="38100">
            <a:solidFill>
              <a:schemeClr val="bg1"/>
            </a:solidFill>
            <a:round/>
            <a:headEnd/>
            <a:tailEnd/>
          </a:ln>
        </p:spPr>
        <p:txBody>
          <a:bodyPr wrap="none" anchor="ctr"/>
          <a:lstStyle/>
          <a:p>
            <a:pPr algn="l">
              <a:lnSpc>
                <a:spcPct val="100000"/>
              </a:lnSpc>
              <a:buClrTx/>
            </a:pPr>
            <a:r>
              <a:rPr lang="pt-BR" i="1" dirty="0">
                <a:solidFill>
                  <a:schemeClr val="bg1"/>
                </a:solidFill>
                <a:latin typeface="Calibri" panose="020F0502020204030204" pitchFamily="34" charset="0"/>
                <a:cs typeface="Calibri" panose="020F0502020204030204" pitchFamily="34" charset="0"/>
              </a:rPr>
              <a:t>3</a:t>
            </a:r>
          </a:p>
        </p:txBody>
      </p:sp>
      <p:sp>
        <p:nvSpPr>
          <p:cNvPr id="42" name="Oval 67">
            <a:extLst>
              <a:ext uri="{FF2B5EF4-FFF2-40B4-BE49-F238E27FC236}">
                <a16:creationId xmlns:a16="http://schemas.microsoft.com/office/drawing/2014/main" id="{2AFA0C09-23C9-4976-82A0-3964AAFAFEE9}"/>
              </a:ext>
            </a:extLst>
          </p:cNvPr>
          <p:cNvSpPr>
            <a:spLocks noChangeArrowheads="1"/>
          </p:cNvSpPr>
          <p:nvPr/>
        </p:nvSpPr>
        <p:spPr bwMode="auto">
          <a:xfrm>
            <a:off x="7843141" y="4038373"/>
            <a:ext cx="640691" cy="640080"/>
          </a:xfrm>
          <a:prstGeom prst="ellipse">
            <a:avLst/>
          </a:prstGeom>
          <a:solidFill>
            <a:schemeClr val="bg2">
              <a:lumMod val="10000"/>
            </a:schemeClr>
          </a:solidFill>
          <a:ln w="38100">
            <a:solidFill>
              <a:schemeClr val="bg1"/>
            </a:solidFill>
            <a:round/>
            <a:headEnd/>
            <a:tailEnd/>
          </a:ln>
        </p:spPr>
        <p:txBody>
          <a:bodyPr wrap="none" anchor="ctr"/>
          <a:lstStyle/>
          <a:p>
            <a:pPr algn="l">
              <a:lnSpc>
                <a:spcPct val="100000"/>
              </a:lnSpc>
              <a:buClrTx/>
            </a:pPr>
            <a:r>
              <a:rPr lang="pt-BR" i="1" dirty="0">
                <a:solidFill>
                  <a:schemeClr val="bg1"/>
                </a:solidFill>
                <a:latin typeface="Calibri" panose="020F0502020204030204" pitchFamily="34" charset="0"/>
                <a:cs typeface="Calibri" panose="020F0502020204030204" pitchFamily="34" charset="0"/>
              </a:rPr>
              <a:t>4</a:t>
            </a:r>
          </a:p>
        </p:txBody>
      </p:sp>
    </p:spTree>
    <p:extLst>
      <p:ext uri="{BB962C8B-B14F-4D97-AF65-F5344CB8AC3E}">
        <p14:creationId xmlns:p14="http://schemas.microsoft.com/office/powerpoint/2010/main" val="2832922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CONCEPT REVIEW</a:t>
            </a:r>
            <a:endParaRPr lang="pt-BR" dirty="0"/>
          </a:p>
        </p:txBody>
      </p:sp>
      <p:sp>
        <p:nvSpPr>
          <p:cNvPr id="61" name="TextBox 3">
            <a:extLst>
              <a:ext uri="{FF2B5EF4-FFF2-40B4-BE49-F238E27FC236}">
                <a16:creationId xmlns:a16="http://schemas.microsoft.com/office/drawing/2014/main" id="{3F54D505-AED0-4F9C-A792-FC5D11D0D90D}"/>
              </a:ext>
            </a:extLst>
          </p:cNvPr>
          <p:cNvSpPr txBox="1">
            <a:spLocks noChangeArrowheads="1"/>
          </p:cNvSpPr>
          <p:nvPr/>
        </p:nvSpPr>
        <p:spPr bwMode="auto">
          <a:xfrm>
            <a:off x="5717106" y="3371637"/>
            <a:ext cx="4896000" cy="284950"/>
          </a:xfrm>
          <a:prstGeom prst="rect">
            <a:avLst/>
          </a:prstGeom>
          <a:solidFill>
            <a:schemeClr val="bg1"/>
          </a:solidFill>
          <a:ln>
            <a:noFill/>
          </a:ln>
          <a:effectLst>
            <a:outerShdw dist="25400" dir="5400000" algn="tl" rotWithShape="0">
              <a:srgbClr val="408B70"/>
            </a:outerShdw>
          </a:effectLst>
          <a:extLs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27432" numCol="1" anchor="b" anchorCtr="0" compatLnSpc="1">
            <a:prstTxWarp prst="textNoShape">
              <a:avLst/>
            </a:prstTxWarp>
            <a:spAutoFit/>
          </a:bodyPr>
          <a:lstStyle>
            <a:defPPr>
              <a:defRPr lang="en-US"/>
            </a:defPPr>
            <a:lvl1pPr marL="342900" indent="-342900" defTabSz="1019175" eaLnBrk="0" hangingPunct="0">
              <a:lnSpc>
                <a:spcPct val="110000"/>
              </a:lnSpc>
              <a:spcBef>
                <a:spcPct val="30000"/>
              </a:spcBef>
              <a:buClr>
                <a:srgbClr val="336699"/>
              </a:buClr>
              <a:buFont typeface="Wingdings 3" pitchFamily="18" charset="2"/>
              <a:defRPr sz="1300" b="1" kern="0">
                <a:solidFill>
                  <a:srgbClr val="234035"/>
                </a:solidFill>
                <a:latin typeface="+mj-lt"/>
                <a:cs typeface="Calibri" pitchFamily="34" charset="0"/>
              </a:defRPr>
            </a:lvl1pPr>
            <a:lvl2pPr marL="228600" indent="-228600" defTabSz="1019175" eaLnBrk="0" hangingPunct="0">
              <a:lnSpc>
                <a:spcPct val="110000"/>
              </a:lnSpc>
              <a:spcBef>
                <a:spcPct val="30000"/>
              </a:spcBef>
              <a:buClr>
                <a:srgbClr val="BA1714"/>
              </a:buClr>
              <a:buSzPct val="80000"/>
              <a:buFont typeface="Wingdings" pitchFamily="2" charset="2"/>
              <a:buChar char="n"/>
              <a:defRPr sz="1400">
                <a:latin typeface="+mj-lt"/>
                <a:cs typeface="Calibri" pitchFamily="34" charset="0"/>
              </a:defRPr>
            </a:lvl2pPr>
            <a:lvl3pPr marL="457200" indent="-171450" defTabSz="1019175" eaLnBrk="0" hangingPunct="0">
              <a:lnSpc>
                <a:spcPct val="110000"/>
              </a:lnSpc>
              <a:spcBef>
                <a:spcPct val="30000"/>
              </a:spcBef>
              <a:buClr>
                <a:schemeClr val="bg2"/>
              </a:buClr>
              <a:buFont typeface="Arial" pitchFamily="34" charset="0"/>
              <a:buChar char="–"/>
              <a:defRPr sz="1400">
                <a:latin typeface="+mj-lt"/>
                <a:cs typeface="Calibri" pitchFamily="34" charset="0"/>
              </a:defRPr>
            </a:lvl3pPr>
            <a:lvl4pPr marL="741363" indent="-160338" defTabSz="1019175" eaLnBrk="0" hangingPunct="0">
              <a:lnSpc>
                <a:spcPct val="110000"/>
              </a:lnSpc>
              <a:spcBef>
                <a:spcPct val="30000"/>
              </a:spcBef>
              <a:buClr>
                <a:schemeClr val="bg2"/>
              </a:buClr>
              <a:buFont typeface="Arial" pitchFamily="34" charset="0"/>
              <a:buChar char="–"/>
              <a:defRPr sz="1400">
                <a:latin typeface="+mj-lt"/>
                <a:cs typeface="Calibri" pitchFamily="34" charset="0"/>
              </a:defRPr>
            </a:lvl4pPr>
            <a:lvl5pPr marL="2292350" indent="-254000" defTabSz="1019175" eaLnBrk="0" hangingPunct="0">
              <a:spcBef>
                <a:spcPct val="20000"/>
              </a:spcBef>
              <a:buChar char="»"/>
              <a:defRPr sz="1600">
                <a:latin typeface="+mn-lt"/>
                <a:cs typeface="+mn-cs"/>
              </a:defRPr>
            </a:lvl5pPr>
            <a:lvl6pPr marL="2749550" indent="-254000" defTabSz="1019175" fontAlgn="base">
              <a:spcBef>
                <a:spcPct val="20000"/>
              </a:spcBef>
              <a:spcAft>
                <a:spcPct val="0"/>
              </a:spcAft>
              <a:buChar char="»"/>
              <a:defRPr sz="1600">
                <a:latin typeface="+mn-lt"/>
                <a:cs typeface="+mn-cs"/>
              </a:defRPr>
            </a:lvl6pPr>
            <a:lvl7pPr marL="3206750" indent="-254000" defTabSz="1019175" fontAlgn="base">
              <a:spcBef>
                <a:spcPct val="20000"/>
              </a:spcBef>
              <a:spcAft>
                <a:spcPct val="0"/>
              </a:spcAft>
              <a:buChar char="»"/>
              <a:defRPr sz="1600">
                <a:latin typeface="+mn-lt"/>
                <a:cs typeface="+mn-cs"/>
              </a:defRPr>
            </a:lvl7pPr>
            <a:lvl8pPr marL="3663950" indent="-254000" defTabSz="1019175" fontAlgn="base">
              <a:spcBef>
                <a:spcPct val="20000"/>
              </a:spcBef>
              <a:spcAft>
                <a:spcPct val="0"/>
              </a:spcAft>
              <a:buChar char="»"/>
              <a:defRPr sz="1600">
                <a:latin typeface="+mn-lt"/>
                <a:cs typeface="+mn-cs"/>
              </a:defRPr>
            </a:lvl8pPr>
            <a:lvl9pPr marL="4121150" indent="-254000" defTabSz="1019175" fontAlgn="base">
              <a:spcBef>
                <a:spcPct val="20000"/>
              </a:spcBef>
              <a:spcAft>
                <a:spcPct val="0"/>
              </a:spcAft>
              <a:buChar char="»"/>
              <a:defRPr sz="1600">
                <a:latin typeface="+mn-lt"/>
                <a:cs typeface="+mn-cs"/>
              </a:defRPr>
            </a:lvl9pPr>
          </a:lstStyle>
          <a:p>
            <a:r>
              <a:rPr lang="en-US" sz="1600" dirty="0">
                <a:solidFill>
                  <a:schemeClr val="tx1"/>
                </a:solidFill>
                <a:latin typeface="Calibri" panose="020F0502020204030204" pitchFamily="34" charset="0"/>
              </a:rPr>
              <a:t>ETF Diversification</a:t>
            </a:r>
          </a:p>
        </p:txBody>
      </p:sp>
      <p:sp>
        <p:nvSpPr>
          <p:cNvPr id="63" name="TextBox 3">
            <a:extLst>
              <a:ext uri="{FF2B5EF4-FFF2-40B4-BE49-F238E27FC236}">
                <a16:creationId xmlns:a16="http://schemas.microsoft.com/office/drawing/2014/main" id="{AA523D15-D9D9-4FE7-945C-5B529ACC117E}"/>
              </a:ext>
            </a:extLst>
          </p:cNvPr>
          <p:cNvSpPr txBox="1">
            <a:spLocks noChangeArrowheads="1"/>
          </p:cNvSpPr>
          <p:nvPr/>
        </p:nvSpPr>
        <p:spPr bwMode="auto">
          <a:xfrm>
            <a:off x="280888" y="1241510"/>
            <a:ext cx="4896000" cy="284950"/>
          </a:xfrm>
          <a:prstGeom prst="rect">
            <a:avLst/>
          </a:prstGeom>
          <a:solidFill>
            <a:schemeClr val="bg1"/>
          </a:solidFill>
          <a:ln>
            <a:noFill/>
          </a:ln>
          <a:effectLst>
            <a:outerShdw dist="25400" dir="5400000" algn="tl" rotWithShape="0">
              <a:srgbClr val="408B70"/>
            </a:outerShdw>
          </a:effectLst>
          <a:extLs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27432" numCol="1" anchor="b" anchorCtr="0" compatLnSpc="1">
            <a:prstTxWarp prst="textNoShape">
              <a:avLst/>
            </a:prstTxWarp>
            <a:spAutoFit/>
          </a:bodyPr>
          <a:lstStyle>
            <a:defPPr>
              <a:defRPr lang="en-US"/>
            </a:defPPr>
            <a:lvl1pPr marL="342900" indent="-342900" defTabSz="1019175" eaLnBrk="0" hangingPunct="0">
              <a:lnSpc>
                <a:spcPct val="110000"/>
              </a:lnSpc>
              <a:spcBef>
                <a:spcPct val="30000"/>
              </a:spcBef>
              <a:buClr>
                <a:srgbClr val="336699"/>
              </a:buClr>
              <a:buFont typeface="Wingdings 3" pitchFamily="18" charset="2"/>
              <a:defRPr sz="1300" b="1" kern="0">
                <a:solidFill>
                  <a:srgbClr val="234035"/>
                </a:solidFill>
                <a:latin typeface="+mj-lt"/>
                <a:cs typeface="Calibri" pitchFamily="34" charset="0"/>
              </a:defRPr>
            </a:lvl1pPr>
            <a:lvl2pPr marL="228600" indent="-228600" defTabSz="1019175" eaLnBrk="0" hangingPunct="0">
              <a:lnSpc>
                <a:spcPct val="110000"/>
              </a:lnSpc>
              <a:spcBef>
                <a:spcPct val="30000"/>
              </a:spcBef>
              <a:buClr>
                <a:srgbClr val="BA1714"/>
              </a:buClr>
              <a:buSzPct val="80000"/>
              <a:buFont typeface="Wingdings" pitchFamily="2" charset="2"/>
              <a:buChar char="n"/>
              <a:defRPr sz="1400">
                <a:latin typeface="+mj-lt"/>
                <a:cs typeface="Calibri" pitchFamily="34" charset="0"/>
              </a:defRPr>
            </a:lvl2pPr>
            <a:lvl3pPr marL="457200" indent="-171450" defTabSz="1019175" eaLnBrk="0" hangingPunct="0">
              <a:lnSpc>
                <a:spcPct val="110000"/>
              </a:lnSpc>
              <a:spcBef>
                <a:spcPct val="30000"/>
              </a:spcBef>
              <a:buClr>
                <a:schemeClr val="bg2"/>
              </a:buClr>
              <a:buFont typeface="Arial" pitchFamily="34" charset="0"/>
              <a:buChar char="–"/>
              <a:defRPr sz="1400">
                <a:latin typeface="+mj-lt"/>
                <a:cs typeface="Calibri" pitchFamily="34" charset="0"/>
              </a:defRPr>
            </a:lvl3pPr>
            <a:lvl4pPr marL="741363" indent="-160338" defTabSz="1019175" eaLnBrk="0" hangingPunct="0">
              <a:lnSpc>
                <a:spcPct val="110000"/>
              </a:lnSpc>
              <a:spcBef>
                <a:spcPct val="30000"/>
              </a:spcBef>
              <a:buClr>
                <a:schemeClr val="bg2"/>
              </a:buClr>
              <a:buFont typeface="Arial" pitchFamily="34" charset="0"/>
              <a:buChar char="–"/>
              <a:defRPr sz="1400">
                <a:latin typeface="+mj-lt"/>
                <a:cs typeface="Calibri" pitchFamily="34" charset="0"/>
              </a:defRPr>
            </a:lvl4pPr>
            <a:lvl5pPr marL="2292350" indent="-254000" defTabSz="1019175" eaLnBrk="0" hangingPunct="0">
              <a:spcBef>
                <a:spcPct val="20000"/>
              </a:spcBef>
              <a:buChar char="»"/>
              <a:defRPr sz="1600">
                <a:latin typeface="+mn-lt"/>
                <a:cs typeface="+mn-cs"/>
              </a:defRPr>
            </a:lvl5pPr>
            <a:lvl6pPr marL="2749550" indent="-254000" defTabSz="1019175" fontAlgn="base">
              <a:spcBef>
                <a:spcPct val="20000"/>
              </a:spcBef>
              <a:spcAft>
                <a:spcPct val="0"/>
              </a:spcAft>
              <a:buChar char="»"/>
              <a:defRPr sz="1600">
                <a:latin typeface="+mn-lt"/>
                <a:cs typeface="+mn-cs"/>
              </a:defRPr>
            </a:lvl6pPr>
            <a:lvl7pPr marL="3206750" indent="-254000" defTabSz="1019175" fontAlgn="base">
              <a:spcBef>
                <a:spcPct val="20000"/>
              </a:spcBef>
              <a:spcAft>
                <a:spcPct val="0"/>
              </a:spcAft>
              <a:buChar char="»"/>
              <a:defRPr sz="1600">
                <a:latin typeface="+mn-lt"/>
                <a:cs typeface="+mn-cs"/>
              </a:defRPr>
            </a:lvl7pPr>
            <a:lvl8pPr marL="3663950" indent="-254000" defTabSz="1019175" fontAlgn="base">
              <a:spcBef>
                <a:spcPct val="20000"/>
              </a:spcBef>
              <a:spcAft>
                <a:spcPct val="0"/>
              </a:spcAft>
              <a:buChar char="»"/>
              <a:defRPr sz="1600">
                <a:latin typeface="+mn-lt"/>
                <a:cs typeface="+mn-cs"/>
              </a:defRPr>
            </a:lvl8pPr>
            <a:lvl9pPr marL="4121150" indent="-254000" defTabSz="1019175" fontAlgn="base">
              <a:spcBef>
                <a:spcPct val="20000"/>
              </a:spcBef>
              <a:spcAft>
                <a:spcPct val="0"/>
              </a:spcAft>
              <a:buChar char="»"/>
              <a:defRPr sz="1600">
                <a:latin typeface="+mn-lt"/>
                <a:cs typeface="+mn-cs"/>
              </a:defRPr>
            </a:lvl9pPr>
          </a:lstStyle>
          <a:p>
            <a:r>
              <a:rPr lang="en-US" sz="1600" dirty="0">
                <a:solidFill>
                  <a:schemeClr val="tx1"/>
                </a:solidFill>
                <a:latin typeface="Calibri" panose="020F0502020204030204" pitchFamily="34" charset="0"/>
              </a:rPr>
              <a:t>Parameters</a:t>
            </a:r>
          </a:p>
        </p:txBody>
      </p:sp>
      <p:sp>
        <p:nvSpPr>
          <p:cNvPr id="34" name="Slide Number Placeholder 2">
            <a:extLst>
              <a:ext uri="{FF2B5EF4-FFF2-40B4-BE49-F238E27FC236}">
                <a16:creationId xmlns:a16="http://schemas.microsoft.com/office/drawing/2014/main" id="{CF08DE60-FD24-4644-A3D4-18B0C2A58FA6}"/>
              </a:ext>
            </a:extLst>
          </p:cNvPr>
          <p:cNvSpPr>
            <a:spLocks noGrp="1"/>
          </p:cNvSpPr>
          <p:nvPr>
            <p:ph type="sldNum" sz="quarter" idx="12"/>
          </p:nvPr>
        </p:nvSpPr>
        <p:spPr>
          <a:xfrm>
            <a:off x="10248969" y="7115904"/>
            <a:ext cx="157094" cy="153888"/>
          </a:xfrm>
        </p:spPr>
        <p:txBody>
          <a:bodyPr/>
          <a:lstStyle/>
          <a:p>
            <a:fld id="{D2C46B30-1E6E-4EFB-A798-3E7E3624535A}" type="slidenum">
              <a:rPr lang="en-US" smtClean="0"/>
              <a:t>7</a:t>
            </a:fld>
            <a:endParaRPr lang="en-US" dirty="0"/>
          </a:p>
        </p:txBody>
      </p:sp>
      <p:sp>
        <p:nvSpPr>
          <p:cNvPr id="7" name="Text Placeholder 1">
            <a:extLst>
              <a:ext uri="{FF2B5EF4-FFF2-40B4-BE49-F238E27FC236}">
                <a16:creationId xmlns:a16="http://schemas.microsoft.com/office/drawing/2014/main" id="{725EDD38-E3BD-4EFB-BB44-4C4154B0B51D}"/>
              </a:ext>
            </a:extLst>
          </p:cNvPr>
          <p:cNvSpPr txBox="1">
            <a:spLocks/>
          </p:cNvSpPr>
          <p:nvPr/>
        </p:nvSpPr>
        <p:spPr>
          <a:xfrm>
            <a:off x="5493591" y="3780511"/>
            <a:ext cx="5073318" cy="2932113"/>
          </a:xfrm>
          <a:prstGeom prst="rect">
            <a:avLst/>
          </a:prstGeom>
          <a:solidFill>
            <a:schemeClr val="tx2">
              <a:lumMod val="20000"/>
              <a:lumOff val="80000"/>
            </a:schemeClr>
          </a:solidFill>
          <a:ln>
            <a:noFill/>
          </a:ln>
        </p:spPr>
        <p:txBody>
          <a:bodyPr vert="horz" wrap="square" lIns="108000" tIns="0" rIns="108000" bIns="0" numCol="1" anchor="t" anchorCtr="0" compatLnSpc="1">
            <a:prstTxWarp prst="textNoShape">
              <a:avLst/>
            </a:prstTxWarp>
          </a:bodyPr>
          <a:lstStyle>
            <a:lvl1pPr marL="0" indent="0" algn="l" defTabSz="914400" rtl="0" eaLnBrk="1" latinLnBrk="0" hangingPunct="1">
              <a:spcBef>
                <a:spcPct val="20000"/>
              </a:spcBef>
              <a:buFont typeface="Arial" pitchFamily="34" charset="0"/>
              <a:buNone/>
              <a:defRPr lang="en-US" sz="1400" b="1" kern="1200" smtClean="0">
                <a:solidFill>
                  <a:srgbClr val="408B70"/>
                </a:solidFill>
                <a:latin typeface="Arial" pitchFamily="34" charset="0"/>
                <a:ea typeface="+mn-ea"/>
                <a:cs typeface="Arial" pitchFamily="34" charset="0"/>
              </a:defRPr>
            </a:lvl1pPr>
            <a:lvl2pPr marL="742950" indent="-285750" algn="l" defTabSz="914400" rtl="0" eaLnBrk="1" latinLnBrk="0" hangingPunct="1">
              <a:spcBef>
                <a:spcPct val="20000"/>
              </a:spcBef>
              <a:buSzPct val="81000"/>
              <a:buFont typeface="Arial" pitchFamily="34" charset="0"/>
              <a:buChar char="–"/>
              <a:defRPr lang="en-US" sz="1400" kern="1200" smtClean="0">
                <a:solidFill>
                  <a:schemeClr val="tx1"/>
                </a:solidFill>
                <a:latin typeface="Arial" pitchFamily="34" charset="0"/>
                <a:ea typeface="+mn-ea"/>
                <a:cs typeface="Arial" pitchFamily="34" charset="0"/>
              </a:defRPr>
            </a:lvl2pPr>
            <a:lvl3pPr marL="1143000" indent="-228600" algn="l" defTabSz="914400" rtl="0" eaLnBrk="1" latinLnBrk="0" hangingPunct="1">
              <a:spcBef>
                <a:spcPct val="20000"/>
              </a:spcBef>
              <a:buClr>
                <a:srgbClr val="408B70"/>
              </a:buClr>
              <a:buFont typeface="Arial" pitchFamily="34" charset="0"/>
              <a:buChar char="•"/>
              <a:defRPr lang="en-US" sz="1400" kern="1200" smtClean="0">
                <a:solidFill>
                  <a:schemeClr val="tx1"/>
                </a:solidFill>
                <a:latin typeface="Arial" pitchFamily="34" charset="0"/>
                <a:ea typeface="+mn-ea"/>
                <a:cs typeface="Arial" pitchFamily="34" charset="0"/>
              </a:defRPr>
            </a:lvl3pPr>
            <a:lvl4pPr marL="1600200" indent="-228600" algn="l" defTabSz="914400" rtl="0" eaLnBrk="1" latinLnBrk="0" hangingPunct="1">
              <a:spcBef>
                <a:spcPct val="20000"/>
              </a:spcBef>
              <a:buClr>
                <a:srgbClr val="408B70"/>
              </a:buClr>
              <a:buFont typeface="Arial" pitchFamily="34" charset="0"/>
              <a:buChar char="–"/>
              <a:defRPr lang="en-US" sz="1400" kern="1200" smtClean="0">
                <a:solidFill>
                  <a:schemeClr val="tx1"/>
                </a:solidFill>
                <a:latin typeface="Arial"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lang="en-US"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sz="1600" dirty="0">
                <a:solidFill>
                  <a:schemeClr val="tx1">
                    <a:lumMod val="95000"/>
                    <a:lumOff val="5000"/>
                  </a:schemeClr>
                </a:solidFill>
                <a:latin typeface="Calibri" panose="020F0502020204030204" pitchFamily="34" charset="0"/>
                <a:ea typeface="LF_Kai"/>
                <a:cs typeface="Calibri" panose="020F0502020204030204" pitchFamily="34" charset="0"/>
              </a:rPr>
              <a:t>The top reason for choosing an ETF over stock is instant diversification</a:t>
            </a:r>
          </a:p>
          <a:p>
            <a:pPr marL="514350" lvl="1">
              <a:buClr>
                <a:srgbClr val="02291B"/>
              </a:buClr>
              <a:buSzPct val="80000"/>
              <a:buFont typeface="Wingdings" pitchFamily="2" charset="2"/>
              <a:buChar char="n"/>
            </a:pPr>
            <a:r>
              <a:rPr lang="en-CA" sz="1600" dirty="0">
                <a:solidFill>
                  <a:schemeClr val="tx1">
                    <a:lumMod val="85000"/>
                    <a:lumOff val="15000"/>
                  </a:schemeClr>
                </a:solidFill>
                <a:latin typeface="Calibri" panose="020F0502020204030204" pitchFamily="34" charset="0"/>
                <a:cs typeface="Calibri" panose="020F0502020204030204" pitchFamily="34" charset="0"/>
              </a:rPr>
              <a:t>Market ETFS, Sector ETFs, Currency ETFs, Commodity ETFS</a:t>
            </a:r>
          </a:p>
          <a:p>
            <a:pPr marL="228600" lvl="1" indent="0">
              <a:buClr>
                <a:srgbClr val="02291B"/>
              </a:buClr>
              <a:buSzPct val="80000"/>
              <a:buNone/>
            </a:pPr>
            <a:endParaRPr lang="en-CA" sz="1600" dirty="0">
              <a:solidFill>
                <a:schemeClr val="tx1">
                  <a:lumMod val="85000"/>
                  <a:lumOff val="15000"/>
                </a:schemeClr>
              </a:solidFill>
              <a:latin typeface="Calibri" panose="020F0502020204030204" pitchFamily="34" charset="0"/>
              <a:cs typeface="Calibri" panose="020F0502020204030204" pitchFamily="34" charset="0"/>
            </a:endParaRPr>
          </a:p>
          <a:p>
            <a:r>
              <a:rPr lang="en-CA" sz="1600" dirty="0">
                <a:solidFill>
                  <a:schemeClr val="tx1">
                    <a:lumMod val="95000"/>
                    <a:lumOff val="5000"/>
                  </a:schemeClr>
                </a:solidFill>
                <a:latin typeface="Calibri" panose="020F0502020204030204" pitchFamily="34" charset="0"/>
                <a:ea typeface="LF_Kai"/>
                <a:cs typeface="Calibri" panose="020F0502020204030204" pitchFamily="34" charset="0"/>
              </a:rPr>
              <a:t>Portfolio of ETFs provides further direction and reduces volatility</a:t>
            </a:r>
          </a:p>
          <a:p>
            <a:pPr marL="514350" lvl="1">
              <a:buClr>
                <a:srgbClr val="02291B"/>
              </a:buClr>
              <a:buSzPct val="80000"/>
              <a:buFont typeface="Wingdings" pitchFamily="2" charset="2"/>
              <a:buChar char="n"/>
            </a:pPr>
            <a:r>
              <a:rPr lang="en-CA" sz="1600" dirty="0">
                <a:solidFill>
                  <a:schemeClr val="tx1">
                    <a:lumMod val="85000"/>
                    <a:lumOff val="15000"/>
                  </a:schemeClr>
                </a:solidFill>
                <a:latin typeface="Calibri" panose="020F0502020204030204" pitchFamily="34" charset="0"/>
                <a:cs typeface="Calibri" panose="020F0502020204030204" pitchFamily="34" charset="0"/>
              </a:rPr>
              <a:t>Diversification amongst different classes</a:t>
            </a:r>
          </a:p>
          <a:p>
            <a:pPr marL="514350" lvl="1">
              <a:buClr>
                <a:srgbClr val="02291B"/>
              </a:buClr>
              <a:buSzPct val="80000"/>
              <a:buFont typeface="Wingdings" pitchFamily="2" charset="2"/>
              <a:buChar char="n"/>
            </a:pPr>
            <a:r>
              <a:rPr lang="en-CA" sz="1600" dirty="0">
                <a:solidFill>
                  <a:schemeClr val="tx1">
                    <a:lumMod val="85000"/>
                    <a:lumOff val="15000"/>
                  </a:schemeClr>
                </a:solidFill>
                <a:latin typeface="Calibri" panose="020F0502020204030204" pitchFamily="34" charset="0"/>
                <a:cs typeface="Calibri" panose="020F0502020204030204" pitchFamily="34" charset="0"/>
              </a:rPr>
              <a:t>Diversification amongst different markets</a:t>
            </a:r>
          </a:p>
          <a:p>
            <a:pPr marL="514350" lvl="1">
              <a:buClr>
                <a:srgbClr val="02291B"/>
              </a:buClr>
              <a:buSzPct val="80000"/>
              <a:buFont typeface="Wingdings" pitchFamily="2" charset="2"/>
              <a:buChar char="n"/>
            </a:pPr>
            <a:r>
              <a:rPr lang="en-CA" sz="1600" dirty="0">
                <a:solidFill>
                  <a:schemeClr val="tx1">
                    <a:lumMod val="85000"/>
                    <a:lumOff val="15000"/>
                  </a:schemeClr>
                </a:solidFill>
                <a:latin typeface="Calibri" panose="020F0502020204030204" pitchFamily="34" charset="0"/>
                <a:cs typeface="Calibri" panose="020F0502020204030204" pitchFamily="34" charset="0"/>
              </a:rPr>
              <a:t>Diversification amongst different sectors</a:t>
            </a:r>
            <a:endParaRPr lang="en-CA" sz="1600" dirty="0">
              <a:solidFill>
                <a:schemeClr val="tx1">
                  <a:lumMod val="75000"/>
                  <a:lumOff val="25000"/>
                </a:schemeClr>
              </a:solidFill>
              <a:latin typeface="Calibri" panose="020F0502020204030204" pitchFamily="34" charset="0"/>
              <a:cs typeface="Calibri" panose="020F0502020204030204" pitchFamily="34" charset="0"/>
            </a:endParaRPr>
          </a:p>
        </p:txBody>
      </p:sp>
      <p:sp>
        <p:nvSpPr>
          <p:cNvPr id="3" name="TextBox 2">
            <a:extLst>
              <a:ext uri="{FF2B5EF4-FFF2-40B4-BE49-F238E27FC236}">
                <a16:creationId xmlns:a16="http://schemas.microsoft.com/office/drawing/2014/main" id="{985D9D91-6402-461E-856F-7D1CB16791BC}"/>
              </a:ext>
            </a:extLst>
          </p:cNvPr>
          <p:cNvSpPr txBox="1"/>
          <p:nvPr/>
        </p:nvSpPr>
        <p:spPr>
          <a:xfrm>
            <a:off x="107323" y="1683648"/>
            <a:ext cx="5243130" cy="5509200"/>
          </a:xfrm>
          <a:prstGeom prst="rect">
            <a:avLst/>
          </a:prstGeom>
          <a:solidFill>
            <a:srgbClr val="C9CBE7"/>
          </a:solidFill>
        </p:spPr>
        <p:txBody>
          <a:bodyPr wrap="square" rtlCol="0">
            <a:spAutoFit/>
          </a:bodyPr>
          <a:lstStyle/>
          <a:p>
            <a:r>
              <a:rPr lang="en-CA" sz="1600" b="1" dirty="0"/>
              <a:t>Algorithm compares ETFs to different moving averages in the calculation of the total score:</a:t>
            </a:r>
          </a:p>
          <a:p>
            <a:pPr marL="457200" indent="-457200">
              <a:buFont typeface="Arial" panose="020B0604020202020204" pitchFamily="34" charset="0"/>
              <a:buChar char="•"/>
            </a:pPr>
            <a:r>
              <a:rPr lang="en-CA" sz="1600" dirty="0" err="1"/>
              <a:t>Aperiod</a:t>
            </a:r>
            <a:endParaRPr lang="en-CA" sz="1600" dirty="0"/>
          </a:p>
          <a:p>
            <a:pPr marL="914400" lvl="1" indent="-457200">
              <a:buFont typeface="Arial" panose="020B0604020202020204" pitchFamily="34" charset="0"/>
              <a:buChar char="•"/>
            </a:pPr>
            <a:r>
              <a:rPr lang="en-CA" sz="1600" dirty="0"/>
              <a:t>Originally, a short-term moving average (rolling average or running average)</a:t>
            </a:r>
          </a:p>
          <a:p>
            <a:pPr marL="914400" lvl="1" indent="-457200">
              <a:buFont typeface="Arial" panose="020B0604020202020204" pitchFamily="34" charset="0"/>
              <a:buChar char="•"/>
            </a:pPr>
            <a:endParaRPr lang="en-CA" sz="1600" dirty="0"/>
          </a:p>
          <a:p>
            <a:pPr lvl="1" indent="-457200">
              <a:buFont typeface="Arial" panose="020B0604020202020204" pitchFamily="34" charset="0"/>
              <a:buChar char="•"/>
            </a:pPr>
            <a:r>
              <a:rPr lang="en-CA" sz="1600" dirty="0" err="1"/>
              <a:t>Bperiod</a:t>
            </a:r>
            <a:endParaRPr lang="en-CA" sz="1600" dirty="0"/>
          </a:p>
          <a:p>
            <a:pPr marL="1371600" lvl="2" indent="-457200">
              <a:buFont typeface="Arial" panose="020B0604020202020204" pitchFamily="34" charset="0"/>
              <a:buChar char="•"/>
            </a:pPr>
            <a:r>
              <a:rPr lang="en-CA" sz="1600" dirty="0"/>
              <a:t>Originally, a long-term moving average (rolling average or running average)</a:t>
            </a:r>
          </a:p>
          <a:p>
            <a:pPr marL="1371600" lvl="2" indent="-457200">
              <a:buFont typeface="Arial" panose="020B0604020202020204" pitchFamily="34" charset="0"/>
              <a:buChar char="•"/>
            </a:pPr>
            <a:endParaRPr lang="en-CA" sz="1600" dirty="0"/>
          </a:p>
          <a:p>
            <a:pPr lvl="1" indent="-457200">
              <a:buFont typeface="Arial" panose="020B0604020202020204" pitchFamily="34" charset="0"/>
              <a:buChar char="•"/>
            </a:pPr>
            <a:r>
              <a:rPr lang="en-CA" sz="1600" dirty="0" err="1"/>
              <a:t>Speriod</a:t>
            </a:r>
            <a:endParaRPr lang="en-CA" sz="1600" dirty="0"/>
          </a:p>
          <a:p>
            <a:pPr marL="1371600" lvl="2" indent="-457200">
              <a:buFont typeface="Arial" panose="020B0604020202020204" pitchFamily="34" charset="0"/>
              <a:buChar char="•"/>
            </a:pPr>
            <a:r>
              <a:rPr lang="en-CA" sz="1600" dirty="0"/>
              <a:t>A period for which volatility is calculated for each ETF</a:t>
            </a:r>
          </a:p>
          <a:p>
            <a:pPr marL="1371600" lvl="2" indent="-457200">
              <a:buFont typeface="Arial" panose="020B0604020202020204" pitchFamily="34" charset="0"/>
              <a:buChar char="•"/>
            </a:pPr>
            <a:endParaRPr lang="en-CA" sz="1600" dirty="0"/>
          </a:p>
          <a:p>
            <a:pPr lvl="1" indent="-457200">
              <a:buFont typeface="Arial" panose="020B0604020202020204" pitchFamily="34" charset="0"/>
              <a:buChar char="•"/>
            </a:pPr>
            <a:r>
              <a:rPr lang="en-CA" sz="1600" dirty="0"/>
              <a:t>Frequency</a:t>
            </a:r>
          </a:p>
          <a:p>
            <a:pPr marL="1371600" lvl="2" indent="-457200">
              <a:buFont typeface="Arial" panose="020B0604020202020204" pitchFamily="34" charset="0"/>
              <a:buChar char="•"/>
            </a:pPr>
            <a:r>
              <a:rPr lang="en-CA" sz="1600" dirty="0"/>
              <a:t>Holding Period. How long are you holding the ETF before trading.</a:t>
            </a:r>
          </a:p>
          <a:p>
            <a:pPr marL="1828800" lvl="3" indent="-457200">
              <a:buFont typeface="Arial" panose="020B0604020202020204" pitchFamily="34" charset="0"/>
              <a:buChar char="•"/>
            </a:pPr>
            <a:r>
              <a:rPr lang="en-CA" sz="1600" dirty="0"/>
              <a:t>“W” = Every week; “2W” = Every 2 Weeks. etc...</a:t>
            </a:r>
          </a:p>
          <a:p>
            <a:pPr marL="1828800" lvl="3" indent="-457200">
              <a:buFont typeface="Arial" panose="020B0604020202020204" pitchFamily="34" charset="0"/>
              <a:buChar char="•"/>
            </a:pPr>
            <a:r>
              <a:rPr lang="en-CA" sz="1600" dirty="0"/>
              <a:t>“W-TUE” = Every Tues; “2W-TUE” Every 2 Tues, </a:t>
            </a:r>
            <a:r>
              <a:rPr lang="en-CA" sz="1600" dirty="0" err="1"/>
              <a:t>etc</a:t>
            </a:r>
            <a:r>
              <a:rPr lang="en-CA" sz="1600" dirty="0"/>
              <a:t>…</a:t>
            </a:r>
          </a:p>
          <a:p>
            <a:endParaRPr lang="en-CA" sz="1600" dirty="0"/>
          </a:p>
        </p:txBody>
      </p:sp>
      <p:sp>
        <p:nvSpPr>
          <p:cNvPr id="9" name="TextBox 8">
            <a:extLst>
              <a:ext uri="{FF2B5EF4-FFF2-40B4-BE49-F238E27FC236}">
                <a16:creationId xmlns:a16="http://schemas.microsoft.com/office/drawing/2014/main" id="{117B3CBC-A896-407C-82E5-75FC1D970D32}"/>
              </a:ext>
            </a:extLst>
          </p:cNvPr>
          <p:cNvSpPr txBox="1"/>
          <p:nvPr/>
        </p:nvSpPr>
        <p:spPr>
          <a:xfrm>
            <a:off x="5512759" y="1683648"/>
            <a:ext cx="5243130" cy="1569660"/>
          </a:xfrm>
          <a:prstGeom prst="rect">
            <a:avLst/>
          </a:prstGeom>
          <a:solidFill>
            <a:srgbClr val="C9CBE7"/>
          </a:solidFill>
        </p:spPr>
        <p:txBody>
          <a:bodyPr wrap="square" rtlCol="0">
            <a:spAutoFit/>
          </a:bodyPr>
          <a:lstStyle/>
          <a:p>
            <a:pPr lvl="1" indent="-457200">
              <a:buFont typeface="Arial" panose="020B0604020202020204" pitchFamily="34" charset="0"/>
              <a:buChar char="•"/>
            </a:pPr>
            <a:r>
              <a:rPr lang="en-CA" sz="1600" dirty="0"/>
              <a:t>20W – Predicted Return</a:t>
            </a:r>
          </a:p>
          <a:p>
            <a:pPr lvl="2" indent="-457200">
              <a:buFont typeface="Arial" panose="020B0604020202020204" pitchFamily="34" charset="0"/>
              <a:buChar char="•"/>
            </a:pPr>
            <a:r>
              <a:rPr lang="en-CA" sz="1600" dirty="0"/>
              <a:t>Returns for each ETF is lagged by 20 Weeks and a sperate prediction algorithm trained for each ETF to predict the 20W return.</a:t>
            </a:r>
          </a:p>
          <a:p>
            <a:pPr lvl="2" indent="-457200">
              <a:buFont typeface="Arial" panose="020B0604020202020204" pitchFamily="34" charset="0"/>
              <a:buChar char="•"/>
            </a:pPr>
            <a:r>
              <a:rPr lang="en-CA" sz="1600" dirty="0"/>
              <a:t>In total 19 prediction models were created for each run</a:t>
            </a:r>
          </a:p>
        </p:txBody>
      </p:sp>
    </p:spTree>
    <p:extLst>
      <p:ext uri="{BB962C8B-B14F-4D97-AF65-F5344CB8AC3E}">
        <p14:creationId xmlns:p14="http://schemas.microsoft.com/office/powerpoint/2010/main" val="2604703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CONCEPT REVIEW</a:t>
            </a:r>
            <a:endParaRPr lang="pt-BR" dirty="0"/>
          </a:p>
        </p:txBody>
      </p:sp>
      <p:sp>
        <p:nvSpPr>
          <p:cNvPr id="63" name="TextBox 3">
            <a:extLst>
              <a:ext uri="{FF2B5EF4-FFF2-40B4-BE49-F238E27FC236}">
                <a16:creationId xmlns:a16="http://schemas.microsoft.com/office/drawing/2014/main" id="{AA523D15-D9D9-4FE7-945C-5B529ACC117E}"/>
              </a:ext>
            </a:extLst>
          </p:cNvPr>
          <p:cNvSpPr txBox="1">
            <a:spLocks noChangeArrowheads="1"/>
          </p:cNvSpPr>
          <p:nvPr/>
        </p:nvSpPr>
        <p:spPr bwMode="auto">
          <a:xfrm>
            <a:off x="280888" y="1241510"/>
            <a:ext cx="4896000" cy="284950"/>
          </a:xfrm>
          <a:prstGeom prst="rect">
            <a:avLst/>
          </a:prstGeom>
          <a:solidFill>
            <a:schemeClr val="bg1"/>
          </a:solidFill>
          <a:ln>
            <a:noFill/>
          </a:ln>
          <a:effectLst>
            <a:outerShdw dist="25400" dir="5400000" algn="tl" rotWithShape="0">
              <a:srgbClr val="408B70"/>
            </a:outerShdw>
          </a:effectLst>
          <a:extLs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27432" numCol="1" anchor="b" anchorCtr="0" compatLnSpc="1">
            <a:prstTxWarp prst="textNoShape">
              <a:avLst/>
            </a:prstTxWarp>
            <a:spAutoFit/>
          </a:bodyPr>
          <a:lstStyle>
            <a:defPPr>
              <a:defRPr lang="en-US"/>
            </a:defPPr>
            <a:lvl1pPr marL="342900" indent="-342900" defTabSz="1019175" eaLnBrk="0" hangingPunct="0">
              <a:lnSpc>
                <a:spcPct val="110000"/>
              </a:lnSpc>
              <a:spcBef>
                <a:spcPct val="30000"/>
              </a:spcBef>
              <a:buClr>
                <a:srgbClr val="336699"/>
              </a:buClr>
              <a:buFont typeface="Wingdings 3" pitchFamily="18" charset="2"/>
              <a:defRPr sz="1300" b="1" kern="0">
                <a:solidFill>
                  <a:srgbClr val="234035"/>
                </a:solidFill>
                <a:latin typeface="+mj-lt"/>
                <a:cs typeface="Calibri" pitchFamily="34" charset="0"/>
              </a:defRPr>
            </a:lvl1pPr>
            <a:lvl2pPr marL="228600" indent="-228600" defTabSz="1019175" eaLnBrk="0" hangingPunct="0">
              <a:lnSpc>
                <a:spcPct val="110000"/>
              </a:lnSpc>
              <a:spcBef>
                <a:spcPct val="30000"/>
              </a:spcBef>
              <a:buClr>
                <a:srgbClr val="BA1714"/>
              </a:buClr>
              <a:buSzPct val="80000"/>
              <a:buFont typeface="Wingdings" pitchFamily="2" charset="2"/>
              <a:buChar char="n"/>
              <a:defRPr sz="1400">
                <a:latin typeface="+mj-lt"/>
                <a:cs typeface="Calibri" pitchFamily="34" charset="0"/>
              </a:defRPr>
            </a:lvl2pPr>
            <a:lvl3pPr marL="457200" indent="-171450" defTabSz="1019175" eaLnBrk="0" hangingPunct="0">
              <a:lnSpc>
                <a:spcPct val="110000"/>
              </a:lnSpc>
              <a:spcBef>
                <a:spcPct val="30000"/>
              </a:spcBef>
              <a:buClr>
                <a:schemeClr val="bg2"/>
              </a:buClr>
              <a:buFont typeface="Arial" pitchFamily="34" charset="0"/>
              <a:buChar char="–"/>
              <a:defRPr sz="1400">
                <a:latin typeface="+mj-lt"/>
                <a:cs typeface="Calibri" pitchFamily="34" charset="0"/>
              </a:defRPr>
            </a:lvl3pPr>
            <a:lvl4pPr marL="741363" indent="-160338" defTabSz="1019175" eaLnBrk="0" hangingPunct="0">
              <a:lnSpc>
                <a:spcPct val="110000"/>
              </a:lnSpc>
              <a:spcBef>
                <a:spcPct val="30000"/>
              </a:spcBef>
              <a:buClr>
                <a:schemeClr val="bg2"/>
              </a:buClr>
              <a:buFont typeface="Arial" pitchFamily="34" charset="0"/>
              <a:buChar char="–"/>
              <a:defRPr sz="1400">
                <a:latin typeface="+mj-lt"/>
                <a:cs typeface="Calibri" pitchFamily="34" charset="0"/>
              </a:defRPr>
            </a:lvl4pPr>
            <a:lvl5pPr marL="2292350" indent="-254000" defTabSz="1019175" eaLnBrk="0" hangingPunct="0">
              <a:spcBef>
                <a:spcPct val="20000"/>
              </a:spcBef>
              <a:buChar char="»"/>
              <a:defRPr sz="1600">
                <a:latin typeface="+mn-lt"/>
                <a:cs typeface="+mn-cs"/>
              </a:defRPr>
            </a:lvl5pPr>
            <a:lvl6pPr marL="2749550" indent="-254000" defTabSz="1019175" fontAlgn="base">
              <a:spcBef>
                <a:spcPct val="20000"/>
              </a:spcBef>
              <a:spcAft>
                <a:spcPct val="0"/>
              </a:spcAft>
              <a:buChar char="»"/>
              <a:defRPr sz="1600">
                <a:latin typeface="+mn-lt"/>
                <a:cs typeface="+mn-cs"/>
              </a:defRPr>
            </a:lvl6pPr>
            <a:lvl7pPr marL="3206750" indent="-254000" defTabSz="1019175" fontAlgn="base">
              <a:spcBef>
                <a:spcPct val="20000"/>
              </a:spcBef>
              <a:spcAft>
                <a:spcPct val="0"/>
              </a:spcAft>
              <a:buChar char="»"/>
              <a:defRPr sz="1600">
                <a:latin typeface="+mn-lt"/>
                <a:cs typeface="+mn-cs"/>
              </a:defRPr>
            </a:lvl7pPr>
            <a:lvl8pPr marL="3663950" indent="-254000" defTabSz="1019175" fontAlgn="base">
              <a:spcBef>
                <a:spcPct val="20000"/>
              </a:spcBef>
              <a:spcAft>
                <a:spcPct val="0"/>
              </a:spcAft>
              <a:buChar char="»"/>
              <a:defRPr sz="1600">
                <a:latin typeface="+mn-lt"/>
                <a:cs typeface="+mn-cs"/>
              </a:defRPr>
            </a:lvl8pPr>
            <a:lvl9pPr marL="4121150" indent="-254000" defTabSz="1019175" fontAlgn="base">
              <a:spcBef>
                <a:spcPct val="20000"/>
              </a:spcBef>
              <a:spcAft>
                <a:spcPct val="0"/>
              </a:spcAft>
              <a:buChar char="»"/>
              <a:defRPr sz="1600">
                <a:latin typeface="+mn-lt"/>
                <a:cs typeface="+mn-cs"/>
              </a:defRPr>
            </a:lvl9pPr>
          </a:lstStyle>
          <a:p>
            <a:r>
              <a:rPr lang="en-US" sz="1600" dirty="0">
                <a:solidFill>
                  <a:schemeClr val="tx1"/>
                </a:solidFill>
                <a:latin typeface="Calibri" panose="020F0502020204030204" pitchFamily="34" charset="0"/>
              </a:rPr>
              <a:t>Parameters</a:t>
            </a:r>
          </a:p>
        </p:txBody>
      </p:sp>
      <p:sp>
        <p:nvSpPr>
          <p:cNvPr id="34" name="Slide Number Placeholder 2">
            <a:extLst>
              <a:ext uri="{FF2B5EF4-FFF2-40B4-BE49-F238E27FC236}">
                <a16:creationId xmlns:a16="http://schemas.microsoft.com/office/drawing/2014/main" id="{CF08DE60-FD24-4644-A3D4-18B0C2A58FA6}"/>
              </a:ext>
            </a:extLst>
          </p:cNvPr>
          <p:cNvSpPr>
            <a:spLocks noGrp="1"/>
          </p:cNvSpPr>
          <p:nvPr>
            <p:ph type="sldNum" sz="quarter" idx="12"/>
          </p:nvPr>
        </p:nvSpPr>
        <p:spPr>
          <a:xfrm>
            <a:off x="10248969" y="7115904"/>
            <a:ext cx="157094" cy="153888"/>
          </a:xfrm>
        </p:spPr>
        <p:txBody>
          <a:bodyPr/>
          <a:lstStyle/>
          <a:p>
            <a:fld id="{D2C46B30-1E6E-4EFB-A798-3E7E3624535A}" type="slidenum">
              <a:rPr lang="en-US" smtClean="0"/>
              <a:t>8</a:t>
            </a:fld>
            <a:endParaRPr lang="en-US" dirty="0"/>
          </a:p>
        </p:txBody>
      </p:sp>
      <p:sp>
        <p:nvSpPr>
          <p:cNvPr id="10" name="Slide Number Placeholder 2">
            <a:extLst>
              <a:ext uri="{FF2B5EF4-FFF2-40B4-BE49-F238E27FC236}">
                <a16:creationId xmlns:a16="http://schemas.microsoft.com/office/drawing/2014/main" id="{3C157FA9-4211-4573-A53C-C13930781C15}"/>
              </a:ext>
            </a:extLst>
          </p:cNvPr>
          <p:cNvSpPr txBox="1">
            <a:spLocks/>
          </p:cNvSpPr>
          <p:nvPr/>
        </p:nvSpPr>
        <p:spPr>
          <a:xfrm>
            <a:off x="10248969" y="7115904"/>
            <a:ext cx="157094" cy="153888"/>
          </a:xfrm>
          <a:prstGeom prst="rect">
            <a:avLst/>
          </a:prstGeom>
          <a:noFill/>
          <a:ln>
            <a:noFill/>
          </a:ln>
          <a:effectLst/>
        </p:spPr>
        <p:txBody>
          <a:bodyPr vert="horz" wrap="none" lIns="0" tIns="0" rIns="0" bIns="0" numCol="1" anchor="ctr" anchorCtr="0" compatLnSpc="1">
            <a:prstTxWarp prst="textNoShape">
              <a:avLst/>
            </a:prstTxWarp>
            <a:spAutoFit/>
          </a:bodyPr>
          <a:lstStyle>
            <a:defPPr>
              <a:defRPr lang="en-US"/>
            </a:defPPr>
            <a:lvl1pPr algn="l" rtl="0" fontAlgn="base">
              <a:spcBef>
                <a:spcPct val="0"/>
              </a:spcBef>
              <a:spcAft>
                <a:spcPct val="0"/>
              </a:spcAft>
              <a:defRPr kumimoji="1" lang="en-US" sz="1000" kern="1200" smtClean="0">
                <a:solidFill>
                  <a:srgbClr val="234035"/>
                </a:solidFill>
                <a:latin typeface="Arial" pitchFamily="34" charset="0"/>
                <a:ea typeface="+mn-ea"/>
                <a:cs typeface="Arial" pitchFamily="34" charset="0"/>
              </a:defRPr>
            </a:lvl1pPr>
            <a:lvl2pPr marL="457200" algn="l" rtl="0" fontAlgn="base">
              <a:spcBef>
                <a:spcPct val="0"/>
              </a:spcBef>
              <a:spcAft>
                <a:spcPct val="0"/>
              </a:spcAft>
              <a:defRPr sz="2700" kern="1200">
                <a:solidFill>
                  <a:schemeClr val="tx1"/>
                </a:solidFill>
                <a:latin typeface="Times New Roman" pitchFamily="18" charset="0"/>
                <a:ea typeface="+mn-ea"/>
                <a:cs typeface="Times New Roman" pitchFamily="18" charset="0"/>
              </a:defRPr>
            </a:lvl2pPr>
            <a:lvl3pPr marL="914400" algn="l" rtl="0" fontAlgn="base">
              <a:spcBef>
                <a:spcPct val="0"/>
              </a:spcBef>
              <a:spcAft>
                <a:spcPct val="0"/>
              </a:spcAft>
              <a:defRPr sz="2700" kern="1200">
                <a:solidFill>
                  <a:schemeClr val="tx1"/>
                </a:solidFill>
                <a:latin typeface="Times New Roman" pitchFamily="18" charset="0"/>
                <a:ea typeface="+mn-ea"/>
                <a:cs typeface="Times New Roman" pitchFamily="18" charset="0"/>
              </a:defRPr>
            </a:lvl3pPr>
            <a:lvl4pPr marL="1371600" algn="l" rtl="0" fontAlgn="base">
              <a:spcBef>
                <a:spcPct val="0"/>
              </a:spcBef>
              <a:spcAft>
                <a:spcPct val="0"/>
              </a:spcAft>
              <a:defRPr sz="2700" kern="1200">
                <a:solidFill>
                  <a:schemeClr val="tx1"/>
                </a:solidFill>
                <a:latin typeface="Times New Roman" pitchFamily="18" charset="0"/>
                <a:ea typeface="+mn-ea"/>
                <a:cs typeface="Times New Roman" pitchFamily="18" charset="0"/>
              </a:defRPr>
            </a:lvl4pPr>
            <a:lvl5pPr marL="1828800" algn="l" rtl="0" fontAlgn="base">
              <a:spcBef>
                <a:spcPct val="0"/>
              </a:spcBef>
              <a:spcAft>
                <a:spcPct val="0"/>
              </a:spcAft>
              <a:defRPr sz="2700" kern="1200">
                <a:solidFill>
                  <a:schemeClr val="tx1"/>
                </a:solidFill>
                <a:latin typeface="Times New Roman" pitchFamily="18" charset="0"/>
                <a:ea typeface="+mn-ea"/>
                <a:cs typeface="Times New Roman" pitchFamily="18" charset="0"/>
              </a:defRPr>
            </a:lvl5pPr>
            <a:lvl6pPr marL="2286000" algn="l" defTabSz="914400" rtl="0" eaLnBrk="1" latinLnBrk="0" hangingPunct="1">
              <a:defRPr sz="2700" kern="1200">
                <a:solidFill>
                  <a:schemeClr val="tx1"/>
                </a:solidFill>
                <a:latin typeface="Times New Roman" pitchFamily="18" charset="0"/>
                <a:ea typeface="+mn-ea"/>
                <a:cs typeface="Times New Roman" pitchFamily="18" charset="0"/>
              </a:defRPr>
            </a:lvl6pPr>
            <a:lvl7pPr marL="2743200" algn="l" defTabSz="914400" rtl="0" eaLnBrk="1" latinLnBrk="0" hangingPunct="1">
              <a:defRPr sz="2700" kern="1200">
                <a:solidFill>
                  <a:schemeClr val="tx1"/>
                </a:solidFill>
                <a:latin typeface="Times New Roman" pitchFamily="18" charset="0"/>
                <a:ea typeface="+mn-ea"/>
                <a:cs typeface="Times New Roman" pitchFamily="18" charset="0"/>
              </a:defRPr>
            </a:lvl7pPr>
            <a:lvl8pPr marL="3200400" algn="l" defTabSz="914400" rtl="0" eaLnBrk="1" latinLnBrk="0" hangingPunct="1">
              <a:defRPr sz="2700" kern="1200">
                <a:solidFill>
                  <a:schemeClr val="tx1"/>
                </a:solidFill>
                <a:latin typeface="Times New Roman" pitchFamily="18" charset="0"/>
                <a:ea typeface="+mn-ea"/>
                <a:cs typeface="Times New Roman" pitchFamily="18" charset="0"/>
              </a:defRPr>
            </a:lvl8pPr>
            <a:lvl9pPr marL="3657600" algn="l" defTabSz="914400" rtl="0" eaLnBrk="1" latinLnBrk="0" hangingPunct="1">
              <a:defRPr sz="2700" kern="1200">
                <a:solidFill>
                  <a:schemeClr val="tx1"/>
                </a:solidFill>
                <a:latin typeface="Times New Roman" pitchFamily="18" charset="0"/>
                <a:ea typeface="+mn-ea"/>
                <a:cs typeface="Times New Roman" pitchFamily="18" charset="0"/>
              </a:defRPr>
            </a:lvl9pPr>
          </a:lstStyle>
          <a:p>
            <a:fld id="{D2C46B30-1E6E-4EFB-A798-3E7E3624535A}" type="slidenum">
              <a:rPr lang="en-CA" smtClean="0"/>
              <a:pPr/>
              <a:t>8</a:t>
            </a:fld>
            <a:endParaRPr lang="en-CA" dirty="0"/>
          </a:p>
        </p:txBody>
      </p:sp>
      <p:sp>
        <p:nvSpPr>
          <p:cNvPr id="11" name="Oval 10">
            <a:extLst>
              <a:ext uri="{FF2B5EF4-FFF2-40B4-BE49-F238E27FC236}">
                <a16:creationId xmlns:a16="http://schemas.microsoft.com/office/drawing/2014/main" id="{A0BAEDE5-4E31-4C66-B62F-ECAA1213E3AE}"/>
              </a:ext>
            </a:extLst>
          </p:cNvPr>
          <p:cNvSpPr/>
          <p:nvPr/>
        </p:nvSpPr>
        <p:spPr>
          <a:xfrm>
            <a:off x="300898" y="2935371"/>
            <a:ext cx="701748" cy="680484"/>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2" name="Oval 11">
            <a:extLst>
              <a:ext uri="{FF2B5EF4-FFF2-40B4-BE49-F238E27FC236}">
                <a16:creationId xmlns:a16="http://schemas.microsoft.com/office/drawing/2014/main" id="{C1BCDC6A-5ABF-49CF-90BB-1C7DD753DD17}"/>
              </a:ext>
            </a:extLst>
          </p:cNvPr>
          <p:cNvSpPr/>
          <p:nvPr/>
        </p:nvSpPr>
        <p:spPr>
          <a:xfrm>
            <a:off x="300898" y="3760151"/>
            <a:ext cx="701748" cy="680484"/>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3" name="Oval 12">
            <a:extLst>
              <a:ext uri="{FF2B5EF4-FFF2-40B4-BE49-F238E27FC236}">
                <a16:creationId xmlns:a16="http://schemas.microsoft.com/office/drawing/2014/main" id="{A29691F8-51C1-442D-ACCC-2AF5F15631FF}"/>
              </a:ext>
            </a:extLst>
          </p:cNvPr>
          <p:cNvSpPr/>
          <p:nvPr/>
        </p:nvSpPr>
        <p:spPr>
          <a:xfrm>
            <a:off x="300898" y="4580371"/>
            <a:ext cx="701748" cy="680484"/>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4" name="Oval 13">
            <a:extLst>
              <a:ext uri="{FF2B5EF4-FFF2-40B4-BE49-F238E27FC236}">
                <a16:creationId xmlns:a16="http://schemas.microsoft.com/office/drawing/2014/main" id="{E03578C0-B02E-472C-8048-8DC4131395A1}"/>
              </a:ext>
            </a:extLst>
          </p:cNvPr>
          <p:cNvSpPr/>
          <p:nvPr/>
        </p:nvSpPr>
        <p:spPr>
          <a:xfrm>
            <a:off x="300898" y="5429442"/>
            <a:ext cx="701748" cy="680484"/>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5" name="Oval 14">
            <a:extLst>
              <a:ext uri="{FF2B5EF4-FFF2-40B4-BE49-F238E27FC236}">
                <a16:creationId xmlns:a16="http://schemas.microsoft.com/office/drawing/2014/main" id="{83787D61-BAD8-4217-88E1-4F2F4D937D67}"/>
              </a:ext>
            </a:extLst>
          </p:cNvPr>
          <p:cNvSpPr/>
          <p:nvPr/>
        </p:nvSpPr>
        <p:spPr>
          <a:xfrm>
            <a:off x="300898" y="6226072"/>
            <a:ext cx="701748" cy="680484"/>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6" name="Oval 15">
            <a:extLst>
              <a:ext uri="{FF2B5EF4-FFF2-40B4-BE49-F238E27FC236}">
                <a16:creationId xmlns:a16="http://schemas.microsoft.com/office/drawing/2014/main" id="{14134C19-B0D7-4536-895A-1748911E1A3D}"/>
              </a:ext>
            </a:extLst>
          </p:cNvPr>
          <p:cNvSpPr/>
          <p:nvPr/>
        </p:nvSpPr>
        <p:spPr>
          <a:xfrm>
            <a:off x="300898" y="2110591"/>
            <a:ext cx="701748" cy="68048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7" name="Oval 16">
            <a:extLst>
              <a:ext uri="{FF2B5EF4-FFF2-40B4-BE49-F238E27FC236}">
                <a16:creationId xmlns:a16="http://schemas.microsoft.com/office/drawing/2014/main" id="{AF8A0C72-A965-40EB-94EE-C0A7BD65230D}"/>
              </a:ext>
            </a:extLst>
          </p:cNvPr>
          <p:cNvSpPr/>
          <p:nvPr/>
        </p:nvSpPr>
        <p:spPr>
          <a:xfrm>
            <a:off x="2944601" y="2935371"/>
            <a:ext cx="701748" cy="68048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CA" dirty="0"/>
              <a:t>2</a:t>
            </a:r>
          </a:p>
        </p:txBody>
      </p:sp>
      <p:sp>
        <p:nvSpPr>
          <p:cNvPr id="18" name="Oval 17">
            <a:extLst>
              <a:ext uri="{FF2B5EF4-FFF2-40B4-BE49-F238E27FC236}">
                <a16:creationId xmlns:a16="http://schemas.microsoft.com/office/drawing/2014/main" id="{C7DF644C-1F64-41C8-8A67-CA6F1AD7284A}"/>
              </a:ext>
            </a:extLst>
          </p:cNvPr>
          <p:cNvSpPr/>
          <p:nvPr/>
        </p:nvSpPr>
        <p:spPr>
          <a:xfrm>
            <a:off x="2944601" y="3760151"/>
            <a:ext cx="701748" cy="680484"/>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3</a:t>
            </a:r>
          </a:p>
        </p:txBody>
      </p:sp>
      <p:sp>
        <p:nvSpPr>
          <p:cNvPr id="19" name="Oval 18">
            <a:extLst>
              <a:ext uri="{FF2B5EF4-FFF2-40B4-BE49-F238E27FC236}">
                <a16:creationId xmlns:a16="http://schemas.microsoft.com/office/drawing/2014/main" id="{3EAD4BD6-6FBD-4EED-9EA3-0272503EA6FB}"/>
              </a:ext>
            </a:extLst>
          </p:cNvPr>
          <p:cNvSpPr/>
          <p:nvPr/>
        </p:nvSpPr>
        <p:spPr>
          <a:xfrm>
            <a:off x="2944601" y="4580371"/>
            <a:ext cx="701748" cy="680484"/>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CA" dirty="0"/>
              <a:t>4</a:t>
            </a:r>
          </a:p>
        </p:txBody>
      </p:sp>
      <p:sp>
        <p:nvSpPr>
          <p:cNvPr id="20" name="Oval 19">
            <a:extLst>
              <a:ext uri="{FF2B5EF4-FFF2-40B4-BE49-F238E27FC236}">
                <a16:creationId xmlns:a16="http://schemas.microsoft.com/office/drawing/2014/main" id="{C4A72C2D-BA59-46A6-9EC1-586AEB9FD8C1}"/>
              </a:ext>
            </a:extLst>
          </p:cNvPr>
          <p:cNvSpPr/>
          <p:nvPr/>
        </p:nvSpPr>
        <p:spPr>
          <a:xfrm>
            <a:off x="2944601" y="5429442"/>
            <a:ext cx="701748" cy="680484"/>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5</a:t>
            </a:r>
          </a:p>
        </p:txBody>
      </p:sp>
      <p:sp>
        <p:nvSpPr>
          <p:cNvPr id="21" name="Oval 20">
            <a:extLst>
              <a:ext uri="{FF2B5EF4-FFF2-40B4-BE49-F238E27FC236}">
                <a16:creationId xmlns:a16="http://schemas.microsoft.com/office/drawing/2014/main" id="{560A1890-4C27-4718-BB72-B18BB76A73DF}"/>
              </a:ext>
            </a:extLst>
          </p:cNvPr>
          <p:cNvSpPr/>
          <p:nvPr/>
        </p:nvSpPr>
        <p:spPr>
          <a:xfrm>
            <a:off x="2944601" y="6226072"/>
            <a:ext cx="701748" cy="680484"/>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CA" dirty="0"/>
              <a:t>6</a:t>
            </a:r>
          </a:p>
        </p:txBody>
      </p:sp>
      <p:sp>
        <p:nvSpPr>
          <p:cNvPr id="22" name="Oval 21">
            <a:extLst>
              <a:ext uri="{FF2B5EF4-FFF2-40B4-BE49-F238E27FC236}">
                <a16:creationId xmlns:a16="http://schemas.microsoft.com/office/drawing/2014/main" id="{5CD1F67A-006F-402E-951E-F798BF6AEAE9}"/>
              </a:ext>
            </a:extLst>
          </p:cNvPr>
          <p:cNvSpPr/>
          <p:nvPr/>
        </p:nvSpPr>
        <p:spPr>
          <a:xfrm>
            <a:off x="2944601" y="2110591"/>
            <a:ext cx="701748" cy="680484"/>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CA" dirty="0"/>
              <a:t>1</a:t>
            </a:r>
          </a:p>
        </p:txBody>
      </p:sp>
      <p:sp>
        <p:nvSpPr>
          <p:cNvPr id="23" name="Oval 22">
            <a:extLst>
              <a:ext uri="{FF2B5EF4-FFF2-40B4-BE49-F238E27FC236}">
                <a16:creationId xmlns:a16="http://schemas.microsoft.com/office/drawing/2014/main" id="{FF29ED79-F3A0-4E1C-A5CD-9BE1BB40B9AA}"/>
              </a:ext>
            </a:extLst>
          </p:cNvPr>
          <p:cNvSpPr/>
          <p:nvPr/>
        </p:nvSpPr>
        <p:spPr>
          <a:xfrm>
            <a:off x="4940790" y="4100393"/>
            <a:ext cx="701748" cy="68048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CA" dirty="0"/>
              <a:t>2</a:t>
            </a:r>
          </a:p>
        </p:txBody>
      </p:sp>
      <p:sp>
        <p:nvSpPr>
          <p:cNvPr id="24" name="Oval 23">
            <a:extLst>
              <a:ext uri="{FF2B5EF4-FFF2-40B4-BE49-F238E27FC236}">
                <a16:creationId xmlns:a16="http://schemas.microsoft.com/office/drawing/2014/main" id="{2B19A98A-613C-47FF-BB63-7F3CBA02EE37}"/>
              </a:ext>
            </a:extLst>
          </p:cNvPr>
          <p:cNvSpPr/>
          <p:nvPr/>
        </p:nvSpPr>
        <p:spPr>
          <a:xfrm>
            <a:off x="5848914" y="4100393"/>
            <a:ext cx="701748" cy="680484"/>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3</a:t>
            </a:r>
          </a:p>
        </p:txBody>
      </p:sp>
      <p:sp>
        <p:nvSpPr>
          <p:cNvPr id="25" name="Oval 24">
            <a:extLst>
              <a:ext uri="{FF2B5EF4-FFF2-40B4-BE49-F238E27FC236}">
                <a16:creationId xmlns:a16="http://schemas.microsoft.com/office/drawing/2014/main" id="{DC605000-0523-494C-A046-CB34A490739A}"/>
              </a:ext>
            </a:extLst>
          </p:cNvPr>
          <p:cNvSpPr/>
          <p:nvPr/>
        </p:nvSpPr>
        <p:spPr>
          <a:xfrm>
            <a:off x="4032666" y="4100393"/>
            <a:ext cx="701748" cy="680484"/>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CA" dirty="0"/>
              <a:t>1</a:t>
            </a:r>
          </a:p>
        </p:txBody>
      </p:sp>
      <p:sp>
        <p:nvSpPr>
          <p:cNvPr id="36" name="Oval 35">
            <a:extLst>
              <a:ext uri="{FF2B5EF4-FFF2-40B4-BE49-F238E27FC236}">
                <a16:creationId xmlns:a16="http://schemas.microsoft.com/office/drawing/2014/main" id="{D18F6DA1-BE0E-44BF-BC68-51E138D6228A}"/>
              </a:ext>
            </a:extLst>
          </p:cNvPr>
          <p:cNvSpPr/>
          <p:nvPr/>
        </p:nvSpPr>
        <p:spPr>
          <a:xfrm>
            <a:off x="1171659" y="2935371"/>
            <a:ext cx="701748" cy="68048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CA" dirty="0"/>
              <a:t>2</a:t>
            </a:r>
          </a:p>
        </p:txBody>
      </p:sp>
      <p:sp>
        <p:nvSpPr>
          <p:cNvPr id="37" name="Oval 36">
            <a:extLst>
              <a:ext uri="{FF2B5EF4-FFF2-40B4-BE49-F238E27FC236}">
                <a16:creationId xmlns:a16="http://schemas.microsoft.com/office/drawing/2014/main" id="{2F040BE1-DC62-4843-869C-E3CF96BA858B}"/>
              </a:ext>
            </a:extLst>
          </p:cNvPr>
          <p:cNvSpPr/>
          <p:nvPr/>
        </p:nvSpPr>
        <p:spPr>
          <a:xfrm>
            <a:off x="1171659" y="3760151"/>
            <a:ext cx="701748" cy="680484"/>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3</a:t>
            </a:r>
          </a:p>
        </p:txBody>
      </p:sp>
      <p:sp>
        <p:nvSpPr>
          <p:cNvPr id="38" name="Oval 37">
            <a:extLst>
              <a:ext uri="{FF2B5EF4-FFF2-40B4-BE49-F238E27FC236}">
                <a16:creationId xmlns:a16="http://schemas.microsoft.com/office/drawing/2014/main" id="{9960553D-7254-4A33-8F56-E3B15D89C596}"/>
              </a:ext>
            </a:extLst>
          </p:cNvPr>
          <p:cNvSpPr/>
          <p:nvPr/>
        </p:nvSpPr>
        <p:spPr>
          <a:xfrm>
            <a:off x="1171659" y="4580371"/>
            <a:ext cx="701748" cy="680484"/>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CA" dirty="0"/>
              <a:t>4</a:t>
            </a:r>
          </a:p>
        </p:txBody>
      </p:sp>
      <p:sp>
        <p:nvSpPr>
          <p:cNvPr id="39" name="Oval 38">
            <a:extLst>
              <a:ext uri="{FF2B5EF4-FFF2-40B4-BE49-F238E27FC236}">
                <a16:creationId xmlns:a16="http://schemas.microsoft.com/office/drawing/2014/main" id="{D907D0FF-D513-46B9-AE28-572338BB2A03}"/>
              </a:ext>
            </a:extLst>
          </p:cNvPr>
          <p:cNvSpPr/>
          <p:nvPr/>
        </p:nvSpPr>
        <p:spPr>
          <a:xfrm>
            <a:off x="1171659" y="5429442"/>
            <a:ext cx="701748" cy="680484"/>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5</a:t>
            </a:r>
          </a:p>
        </p:txBody>
      </p:sp>
      <p:sp>
        <p:nvSpPr>
          <p:cNvPr id="40" name="Oval 39">
            <a:extLst>
              <a:ext uri="{FF2B5EF4-FFF2-40B4-BE49-F238E27FC236}">
                <a16:creationId xmlns:a16="http://schemas.microsoft.com/office/drawing/2014/main" id="{1145C2B7-9BD9-49BA-8D53-B09F61515EA5}"/>
              </a:ext>
            </a:extLst>
          </p:cNvPr>
          <p:cNvSpPr/>
          <p:nvPr/>
        </p:nvSpPr>
        <p:spPr>
          <a:xfrm>
            <a:off x="1171659" y="6226072"/>
            <a:ext cx="701748" cy="680484"/>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CA" dirty="0"/>
              <a:t>6</a:t>
            </a:r>
          </a:p>
        </p:txBody>
      </p:sp>
      <p:sp>
        <p:nvSpPr>
          <p:cNvPr id="41" name="Oval 40">
            <a:extLst>
              <a:ext uri="{FF2B5EF4-FFF2-40B4-BE49-F238E27FC236}">
                <a16:creationId xmlns:a16="http://schemas.microsoft.com/office/drawing/2014/main" id="{4EA3295A-A257-4945-BF04-18A33397EE41}"/>
              </a:ext>
            </a:extLst>
          </p:cNvPr>
          <p:cNvSpPr/>
          <p:nvPr/>
        </p:nvSpPr>
        <p:spPr>
          <a:xfrm>
            <a:off x="1171659" y="2110591"/>
            <a:ext cx="701748" cy="680484"/>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CA" dirty="0"/>
              <a:t>1</a:t>
            </a:r>
          </a:p>
        </p:txBody>
      </p:sp>
      <p:sp>
        <p:nvSpPr>
          <p:cNvPr id="42" name="Oval 41">
            <a:extLst>
              <a:ext uri="{FF2B5EF4-FFF2-40B4-BE49-F238E27FC236}">
                <a16:creationId xmlns:a16="http://schemas.microsoft.com/office/drawing/2014/main" id="{9822027B-7043-4CC5-812C-10F09E862DBD}"/>
              </a:ext>
            </a:extLst>
          </p:cNvPr>
          <p:cNvSpPr/>
          <p:nvPr/>
        </p:nvSpPr>
        <p:spPr>
          <a:xfrm>
            <a:off x="2042420" y="2935371"/>
            <a:ext cx="701748" cy="680484"/>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CA" dirty="0"/>
              <a:t>2</a:t>
            </a:r>
          </a:p>
        </p:txBody>
      </p:sp>
      <p:sp>
        <p:nvSpPr>
          <p:cNvPr id="43" name="Oval 42">
            <a:extLst>
              <a:ext uri="{FF2B5EF4-FFF2-40B4-BE49-F238E27FC236}">
                <a16:creationId xmlns:a16="http://schemas.microsoft.com/office/drawing/2014/main" id="{3151E696-6FF6-476C-A419-2B4BDA7D1568}"/>
              </a:ext>
            </a:extLst>
          </p:cNvPr>
          <p:cNvSpPr/>
          <p:nvPr/>
        </p:nvSpPr>
        <p:spPr>
          <a:xfrm>
            <a:off x="2042420" y="3760151"/>
            <a:ext cx="701748" cy="680484"/>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CA" dirty="0"/>
              <a:t>3</a:t>
            </a:r>
          </a:p>
        </p:txBody>
      </p:sp>
      <p:sp>
        <p:nvSpPr>
          <p:cNvPr id="44" name="Oval 43">
            <a:extLst>
              <a:ext uri="{FF2B5EF4-FFF2-40B4-BE49-F238E27FC236}">
                <a16:creationId xmlns:a16="http://schemas.microsoft.com/office/drawing/2014/main" id="{96979114-CEA5-480E-ACCB-A636CF70DCD0}"/>
              </a:ext>
            </a:extLst>
          </p:cNvPr>
          <p:cNvSpPr/>
          <p:nvPr/>
        </p:nvSpPr>
        <p:spPr>
          <a:xfrm>
            <a:off x="2042420" y="4580371"/>
            <a:ext cx="701748" cy="680484"/>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CA" dirty="0"/>
              <a:t>4</a:t>
            </a:r>
          </a:p>
        </p:txBody>
      </p:sp>
      <p:sp>
        <p:nvSpPr>
          <p:cNvPr id="45" name="Oval 44">
            <a:extLst>
              <a:ext uri="{FF2B5EF4-FFF2-40B4-BE49-F238E27FC236}">
                <a16:creationId xmlns:a16="http://schemas.microsoft.com/office/drawing/2014/main" id="{80663B27-B715-42CE-AAE2-6B0AB2D11D1E}"/>
              </a:ext>
            </a:extLst>
          </p:cNvPr>
          <p:cNvSpPr/>
          <p:nvPr/>
        </p:nvSpPr>
        <p:spPr>
          <a:xfrm>
            <a:off x="2042420" y="5429442"/>
            <a:ext cx="701748" cy="680484"/>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CA" dirty="0"/>
              <a:t>5</a:t>
            </a:r>
          </a:p>
        </p:txBody>
      </p:sp>
      <p:sp>
        <p:nvSpPr>
          <p:cNvPr id="46" name="Oval 45">
            <a:extLst>
              <a:ext uri="{FF2B5EF4-FFF2-40B4-BE49-F238E27FC236}">
                <a16:creationId xmlns:a16="http://schemas.microsoft.com/office/drawing/2014/main" id="{9F1B596A-04DF-43D4-8984-F1D31DBD007C}"/>
              </a:ext>
            </a:extLst>
          </p:cNvPr>
          <p:cNvSpPr/>
          <p:nvPr/>
        </p:nvSpPr>
        <p:spPr>
          <a:xfrm>
            <a:off x="2042420" y="6226072"/>
            <a:ext cx="701748" cy="680484"/>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CA" dirty="0"/>
              <a:t>6</a:t>
            </a:r>
          </a:p>
        </p:txBody>
      </p:sp>
      <p:sp>
        <p:nvSpPr>
          <p:cNvPr id="47" name="Oval 46">
            <a:extLst>
              <a:ext uri="{FF2B5EF4-FFF2-40B4-BE49-F238E27FC236}">
                <a16:creationId xmlns:a16="http://schemas.microsoft.com/office/drawing/2014/main" id="{49410AC2-FF04-4C1F-B4CE-E0F01A16866C}"/>
              </a:ext>
            </a:extLst>
          </p:cNvPr>
          <p:cNvSpPr/>
          <p:nvPr/>
        </p:nvSpPr>
        <p:spPr>
          <a:xfrm>
            <a:off x="2042420" y="2110591"/>
            <a:ext cx="701748" cy="68048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CA" dirty="0"/>
              <a:t>1</a:t>
            </a:r>
          </a:p>
        </p:txBody>
      </p:sp>
      <p:sp>
        <p:nvSpPr>
          <p:cNvPr id="48" name="TextBox 47">
            <a:extLst>
              <a:ext uri="{FF2B5EF4-FFF2-40B4-BE49-F238E27FC236}">
                <a16:creationId xmlns:a16="http://schemas.microsoft.com/office/drawing/2014/main" id="{898FC1F4-B2DA-4DF1-B54E-C4F3AE6D9120}"/>
              </a:ext>
            </a:extLst>
          </p:cNvPr>
          <p:cNvSpPr txBox="1"/>
          <p:nvPr/>
        </p:nvSpPr>
        <p:spPr>
          <a:xfrm>
            <a:off x="1114700" y="1695222"/>
            <a:ext cx="648960" cy="338554"/>
          </a:xfrm>
          <a:prstGeom prst="rect">
            <a:avLst/>
          </a:prstGeom>
          <a:noFill/>
        </p:spPr>
        <p:txBody>
          <a:bodyPr wrap="none" rtlCol="0">
            <a:spAutoFit/>
          </a:bodyPr>
          <a:lstStyle/>
          <a:p>
            <a:r>
              <a:rPr lang="en-CA" sz="1600" dirty="0">
                <a:latin typeface="Calibri" panose="020F0502020204030204" pitchFamily="34" charset="0"/>
                <a:cs typeface="Calibri" panose="020F0502020204030204" pitchFamily="34" charset="0"/>
              </a:rPr>
              <a:t>Day 1</a:t>
            </a:r>
          </a:p>
        </p:txBody>
      </p:sp>
      <p:sp>
        <p:nvSpPr>
          <p:cNvPr id="49" name="TextBox 48">
            <a:extLst>
              <a:ext uri="{FF2B5EF4-FFF2-40B4-BE49-F238E27FC236}">
                <a16:creationId xmlns:a16="http://schemas.microsoft.com/office/drawing/2014/main" id="{A8664272-0366-4091-9E32-8F970407EB74}"/>
              </a:ext>
            </a:extLst>
          </p:cNvPr>
          <p:cNvSpPr txBox="1"/>
          <p:nvPr/>
        </p:nvSpPr>
        <p:spPr>
          <a:xfrm>
            <a:off x="1990779" y="1695222"/>
            <a:ext cx="648960" cy="338554"/>
          </a:xfrm>
          <a:prstGeom prst="rect">
            <a:avLst/>
          </a:prstGeom>
          <a:noFill/>
        </p:spPr>
        <p:txBody>
          <a:bodyPr wrap="none" rtlCol="0">
            <a:spAutoFit/>
          </a:bodyPr>
          <a:lstStyle/>
          <a:p>
            <a:r>
              <a:rPr lang="en-CA" sz="1600" dirty="0">
                <a:latin typeface="Calibri" panose="020F0502020204030204" pitchFamily="34" charset="0"/>
                <a:cs typeface="Calibri" panose="020F0502020204030204" pitchFamily="34" charset="0"/>
              </a:rPr>
              <a:t>Day 2</a:t>
            </a:r>
          </a:p>
        </p:txBody>
      </p:sp>
      <p:sp>
        <p:nvSpPr>
          <p:cNvPr id="50" name="TextBox 49">
            <a:extLst>
              <a:ext uri="{FF2B5EF4-FFF2-40B4-BE49-F238E27FC236}">
                <a16:creationId xmlns:a16="http://schemas.microsoft.com/office/drawing/2014/main" id="{14ADC5CF-FD37-493A-A1E4-E7051F58CC6B}"/>
              </a:ext>
            </a:extLst>
          </p:cNvPr>
          <p:cNvSpPr txBox="1"/>
          <p:nvPr/>
        </p:nvSpPr>
        <p:spPr>
          <a:xfrm>
            <a:off x="2894153" y="1568453"/>
            <a:ext cx="648960" cy="584775"/>
          </a:xfrm>
          <a:prstGeom prst="rect">
            <a:avLst/>
          </a:prstGeom>
          <a:noFill/>
        </p:spPr>
        <p:txBody>
          <a:bodyPr wrap="none" rtlCol="0">
            <a:spAutoFit/>
          </a:bodyPr>
          <a:lstStyle/>
          <a:p>
            <a:pPr algn="ctr"/>
            <a:r>
              <a:rPr lang="en-CA" sz="1600" dirty="0">
                <a:latin typeface="Calibri" panose="020F0502020204030204" pitchFamily="34" charset="0"/>
                <a:cs typeface="Calibri" panose="020F0502020204030204" pitchFamily="34" charset="0"/>
              </a:rPr>
              <a:t>Day 3</a:t>
            </a:r>
          </a:p>
          <a:p>
            <a:pPr algn="ctr"/>
            <a:r>
              <a:rPr lang="en-CA" sz="1600" dirty="0">
                <a:latin typeface="Calibri" panose="020F0502020204030204" pitchFamily="34" charset="0"/>
                <a:cs typeface="Calibri" panose="020F0502020204030204" pitchFamily="34" charset="0"/>
              </a:rPr>
              <a:t>HP1</a:t>
            </a:r>
          </a:p>
        </p:txBody>
      </p:sp>
      <p:sp>
        <p:nvSpPr>
          <p:cNvPr id="51" name="TextBox 50">
            <a:extLst>
              <a:ext uri="{FF2B5EF4-FFF2-40B4-BE49-F238E27FC236}">
                <a16:creationId xmlns:a16="http://schemas.microsoft.com/office/drawing/2014/main" id="{181FF818-EFE1-41DB-8577-2F83EE304427}"/>
              </a:ext>
            </a:extLst>
          </p:cNvPr>
          <p:cNvSpPr txBox="1"/>
          <p:nvPr/>
        </p:nvSpPr>
        <p:spPr>
          <a:xfrm>
            <a:off x="4299896" y="3425371"/>
            <a:ext cx="2068707" cy="584775"/>
          </a:xfrm>
          <a:prstGeom prst="rect">
            <a:avLst/>
          </a:prstGeom>
          <a:noFill/>
        </p:spPr>
        <p:txBody>
          <a:bodyPr wrap="none" rtlCol="0">
            <a:spAutoFit/>
          </a:bodyPr>
          <a:lstStyle/>
          <a:p>
            <a:pPr algn="ctr"/>
            <a:r>
              <a:rPr lang="en-CA" sz="1600" dirty="0">
                <a:latin typeface="Calibri" panose="020F0502020204030204" pitchFamily="34" charset="0"/>
                <a:cs typeface="Calibri" panose="020F0502020204030204" pitchFamily="34" charset="0"/>
              </a:rPr>
              <a:t>Top “n” ETFs Are </a:t>
            </a:r>
          </a:p>
          <a:p>
            <a:pPr algn="ctr"/>
            <a:r>
              <a:rPr lang="en-CA" sz="1600" dirty="0">
                <a:latin typeface="Calibri" panose="020F0502020204030204" pitchFamily="34" charset="0"/>
                <a:cs typeface="Calibri" panose="020F0502020204030204" pitchFamily="34" charset="0"/>
              </a:rPr>
              <a:t>Chosen for Investment</a:t>
            </a:r>
          </a:p>
        </p:txBody>
      </p:sp>
      <p:sp>
        <p:nvSpPr>
          <p:cNvPr id="52" name="TextBox 51">
            <a:extLst>
              <a:ext uri="{FF2B5EF4-FFF2-40B4-BE49-F238E27FC236}">
                <a16:creationId xmlns:a16="http://schemas.microsoft.com/office/drawing/2014/main" id="{A814919B-909F-4F33-964D-69654B4893AB}"/>
              </a:ext>
            </a:extLst>
          </p:cNvPr>
          <p:cNvSpPr txBox="1"/>
          <p:nvPr/>
        </p:nvSpPr>
        <p:spPr>
          <a:xfrm>
            <a:off x="4100409" y="4853858"/>
            <a:ext cx="2348785" cy="830997"/>
          </a:xfrm>
          <a:prstGeom prst="rect">
            <a:avLst/>
          </a:prstGeom>
          <a:noFill/>
        </p:spPr>
        <p:txBody>
          <a:bodyPr wrap="none" rtlCol="0">
            <a:spAutoFit/>
          </a:bodyPr>
          <a:lstStyle/>
          <a:p>
            <a:pPr algn="ctr"/>
            <a:r>
              <a:rPr lang="en-CA" sz="1600" dirty="0">
                <a:latin typeface="Calibri" panose="020F0502020204030204" pitchFamily="34" charset="0"/>
                <a:cs typeface="Calibri" panose="020F0502020204030204" pitchFamily="34" charset="0"/>
              </a:rPr>
              <a:t>Investment is Held in </a:t>
            </a:r>
          </a:p>
          <a:p>
            <a:pPr algn="ctr"/>
            <a:r>
              <a:rPr lang="en-CA" sz="1600" dirty="0">
                <a:latin typeface="Calibri" panose="020F0502020204030204" pitchFamily="34" charset="0"/>
                <a:cs typeface="Calibri" panose="020F0502020204030204" pitchFamily="34" charset="0"/>
              </a:rPr>
              <a:t>These ETFs Until the Next </a:t>
            </a:r>
          </a:p>
          <a:p>
            <a:pPr algn="ctr"/>
            <a:r>
              <a:rPr lang="en-CA" sz="1600" dirty="0">
                <a:latin typeface="Calibri" panose="020F0502020204030204" pitchFamily="34" charset="0"/>
                <a:cs typeface="Calibri" panose="020F0502020204030204" pitchFamily="34" charset="0"/>
              </a:rPr>
              <a:t>Holding Period</a:t>
            </a:r>
          </a:p>
        </p:txBody>
      </p:sp>
      <p:sp>
        <p:nvSpPr>
          <p:cNvPr id="56" name="Arrow: Right 55">
            <a:extLst>
              <a:ext uri="{FF2B5EF4-FFF2-40B4-BE49-F238E27FC236}">
                <a16:creationId xmlns:a16="http://schemas.microsoft.com/office/drawing/2014/main" id="{3AE91FC8-4FF1-4AFD-AE58-776D7060546C}"/>
              </a:ext>
            </a:extLst>
          </p:cNvPr>
          <p:cNvSpPr/>
          <p:nvPr/>
        </p:nvSpPr>
        <p:spPr>
          <a:xfrm>
            <a:off x="231028" y="6985289"/>
            <a:ext cx="9596843" cy="338554"/>
          </a:xfrm>
          <a:prstGeom prst="rightArrow">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600" b="1" dirty="0">
                <a:solidFill>
                  <a:schemeClr val="tx1"/>
                </a:solidFill>
                <a:latin typeface="Calibri" panose="020F0502020204030204" pitchFamily="34" charset="0"/>
                <a:cs typeface="Calibri" panose="020F0502020204030204" pitchFamily="34" charset="0"/>
              </a:rPr>
              <a:t>Time</a:t>
            </a:r>
          </a:p>
        </p:txBody>
      </p:sp>
      <p:sp>
        <p:nvSpPr>
          <p:cNvPr id="57" name="TextBox 3">
            <a:extLst>
              <a:ext uri="{FF2B5EF4-FFF2-40B4-BE49-F238E27FC236}">
                <a16:creationId xmlns:a16="http://schemas.microsoft.com/office/drawing/2014/main" id="{CCFF9FFA-48FD-41FD-B624-1B106B12B9E0}"/>
              </a:ext>
            </a:extLst>
          </p:cNvPr>
          <p:cNvSpPr txBox="1">
            <a:spLocks noChangeArrowheads="1"/>
          </p:cNvSpPr>
          <p:nvPr/>
        </p:nvSpPr>
        <p:spPr bwMode="auto">
          <a:xfrm>
            <a:off x="280887" y="1241510"/>
            <a:ext cx="10125175" cy="284950"/>
          </a:xfrm>
          <a:prstGeom prst="rect">
            <a:avLst/>
          </a:prstGeom>
          <a:solidFill>
            <a:schemeClr val="bg1"/>
          </a:solidFill>
          <a:ln>
            <a:noFill/>
          </a:ln>
          <a:effectLst>
            <a:outerShdw dist="25400" dir="5400000" algn="tl" rotWithShape="0">
              <a:srgbClr val="408B70"/>
            </a:outerShdw>
          </a:effectLst>
          <a:extLs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27432" numCol="1" anchor="b" anchorCtr="0" compatLnSpc="1">
            <a:prstTxWarp prst="textNoShape">
              <a:avLst/>
            </a:prstTxWarp>
            <a:spAutoFit/>
          </a:bodyPr>
          <a:lstStyle>
            <a:defPPr>
              <a:defRPr lang="en-US"/>
            </a:defPPr>
            <a:lvl1pPr marL="342900" indent="-342900" defTabSz="1019175" eaLnBrk="0" hangingPunct="0">
              <a:lnSpc>
                <a:spcPct val="110000"/>
              </a:lnSpc>
              <a:spcBef>
                <a:spcPct val="30000"/>
              </a:spcBef>
              <a:buClr>
                <a:srgbClr val="336699"/>
              </a:buClr>
              <a:buFont typeface="Wingdings 3" pitchFamily="18" charset="2"/>
              <a:defRPr sz="1300" b="1" kern="0">
                <a:solidFill>
                  <a:srgbClr val="234035"/>
                </a:solidFill>
                <a:latin typeface="+mj-lt"/>
                <a:cs typeface="Calibri" pitchFamily="34" charset="0"/>
              </a:defRPr>
            </a:lvl1pPr>
            <a:lvl2pPr marL="228600" indent="-228600" defTabSz="1019175" eaLnBrk="0" hangingPunct="0">
              <a:lnSpc>
                <a:spcPct val="110000"/>
              </a:lnSpc>
              <a:spcBef>
                <a:spcPct val="30000"/>
              </a:spcBef>
              <a:buClr>
                <a:srgbClr val="BA1714"/>
              </a:buClr>
              <a:buSzPct val="80000"/>
              <a:buFont typeface="Wingdings" pitchFamily="2" charset="2"/>
              <a:buChar char="n"/>
              <a:defRPr sz="1400">
                <a:latin typeface="+mj-lt"/>
                <a:cs typeface="Calibri" pitchFamily="34" charset="0"/>
              </a:defRPr>
            </a:lvl2pPr>
            <a:lvl3pPr marL="457200" indent="-171450" defTabSz="1019175" eaLnBrk="0" hangingPunct="0">
              <a:lnSpc>
                <a:spcPct val="110000"/>
              </a:lnSpc>
              <a:spcBef>
                <a:spcPct val="30000"/>
              </a:spcBef>
              <a:buClr>
                <a:schemeClr val="bg2"/>
              </a:buClr>
              <a:buFont typeface="Arial" pitchFamily="34" charset="0"/>
              <a:buChar char="–"/>
              <a:defRPr sz="1400">
                <a:latin typeface="+mj-lt"/>
                <a:cs typeface="Calibri" pitchFamily="34" charset="0"/>
              </a:defRPr>
            </a:lvl3pPr>
            <a:lvl4pPr marL="741363" indent="-160338" defTabSz="1019175" eaLnBrk="0" hangingPunct="0">
              <a:lnSpc>
                <a:spcPct val="110000"/>
              </a:lnSpc>
              <a:spcBef>
                <a:spcPct val="30000"/>
              </a:spcBef>
              <a:buClr>
                <a:schemeClr val="bg2"/>
              </a:buClr>
              <a:buFont typeface="Arial" pitchFamily="34" charset="0"/>
              <a:buChar char="–"/>
              <a:defRPr sz="1400">
                <a:latin typeface="+mj-lt"/>
                <a:cs typeface="Calibri" pitchFamily="34" charset="0"/>
              </a:defRPr>
            </a:lvl4pPr>
            <a:lvl5pPr marL="2292350" indent="-254000" defTabSz="1019175" eaLnBrk="0" hangingPunct="0">
              <a:spcBef>
                <a:spcPct val="20000"/>
              </a:spcBef>
              <a:buChar char="»"/>
              <a:defRPr sz="1600">
                <a:latin typeface="+mn-lt"/>
                <a:cs typeface="+mn-cs"/>
              </a:defRPr>
            </a:lvl5pPr>
            <a:lvl6pPr marL="2749550" indent="-254000" defTabSz="1019175" fontAlgn="base">
              <a:spcBef>
                <a:spcPct val="20000"/>
              </a:spcBef>
              <a:spcAft>
                <a:spcPct val="0"/>
              </a:spcAft>
              <a:buChar char="»"/>
              <a:defRPr sz="1600">
                <a:latin typeface="+mn-lt"/>
                <a:cs typeface="+mn-cs"/>
              </a:defRPr>
            </a:lvl6pPr>
            <a:lvl7pPr marL="3206750" indent="-254000" defTabSz="1019175" fontAlgn="base">
              <a:spcBef>
                <a:spcPct val="20000"/>
              </a:spcBef>
              <a:spcAft>
                <a:spcPct val="0"/>
              </a:spcAft>
              <a:buChar char="»"/>
              <a:defRPr sz="1600">
                <a:latin typeface="+mn-lt"/>
                <a:cs typeface="+mn-cs"/>
              </a:defRPr>
            </a:lvl7pPr>
            <a:lvl8pPr marL="3663950" indent="-254000" defTabSz="1019175" fontAlgn="base">
              <a:spcBef>
                <a:spcPct val="20000"/>
              </a:spcBef>
              <a:spcAft>
                <a:spcPct val="0"/>
              </a:spcAft>
              <a:buChar char="»"/>
              <a:defRPr sz="1600">
                <a:latin typeface="+mn-lt"/>
                <a:cs typeface="+mn-cs"/>
              </a:defRPr>
            </a:lvl8pPr>
            <a:lvl9pPr marL="4121150" indent="-254000" defTabSz="1019175" fontAlgn="base">
              <a:spcBef>
                <a:spcPct val="20000"/>
              </a:spcBef>
              <a:spcAft>
                <a:spcPct val="0"/>
              </a:spcAft>
              <a:buChar char="»"/>
              <a:defRPr sz="1600">
                <a:latin typeface="+mn-lt"/>
                <a:cs typeface="+mn-cs"/>
              </a:defRPr>
            </a:lvl9pPr>
          </a:lstStyle>
          <a:p>
            <a:r>
              <a:rPr lang="en-US" sz="1600" dirty="0">
                <a:solidFill>
                  <a:schemeClr val="tx1"/>
                </a:solidFill>
                <a:latin typeface="Calibri" panose="020F0502020204030204" pitchFamily="34" charset="0"/>
              </a:rPr>
              <a:t>Rotational Momentum Strategy (General Concept)</a:t>
            </a:r>
          </a:p>
        </p:txBody>
      </p:sp>
      <p:sp>
        <p:nvSpPr>
          <p:cNvPr id="58" name="TextBox 57">
            <a:extLst>
              <a:ext uri="{FF2B5EF4-FFF2-40B4-BE49-F238E27FC236}">
                <a16:creationId xmlns:a16="http://schemas.microsoft.com/office/drawing/2014/main" id="{9D71CBD4-B81F-40A9-9768-CB6ABED6BC0B}"/>
              </a:ext>
            </a:extLst>
          </p:cNvPr>
          <p:cNvSpPr txBox="1"/>
          <p:nvPr/>
        </p:nvSpPr>
        <p:spPr>
          <a:xfrm>
            <a:off x="6810835" y="1658098"/>
            <a:ext cx="3772709" cy="3539430"/>
          </a:xfrm>
          <a:prstGeom prst="rect">
            <a:avLst/>
          </a:prstGeom>
          <a:noFill/>
          <a:ln>
            <a:solidFill>
              <a:schemeClr val="tx1"/>
            </a:solidFill>
          </a:ln>
        </p:spPr>
        <p:txBody>
          <a:bodyPr wrap="square" rtlCol="0">
            <a:spAutoFit/>
          </a:bodyPr>
          <a:lstStyle/>
          <a:p>
            <a:r>
              <a:rPr lang="en-CA" sz="1600" dirty="0">
                <a:latin typeface="Calibri" panose="020F0502020204030204" pitchFamily="34" charset="0"/>
                <a:cs typeface="Calibri" panose="020F0502020204030204" pitchFamily="34" charset="0"/>
              </a:rPr>
              <a:t>Selection is made on the weighted rank of each ETF based on the following scores:</a:t>
            </a:r>
          </a:p>
          <a:p>
            <a:pPr marL="285750" indent="-285750">
              <a:buFont typeface="Arial" panose="020B0604020202020204" pitchFamily="34" charset="0"/>
              <a:buChar char="•"/>
            </a:pPr>
            <a:r>
              <a:rPr lang="en-CA" sz="1600" dirty="0" err="1">
                <a:latin typeface="Calibri" panose="020F0502020204030204" pitchFamily="34" charset="0"/>
                <a:cs typeface="Calibri" panose="020F0502020204030204" pitchFamily="34" charset="0"/>
              </a:rPr>
              <a:t>A_Rank</a:t>
            </a:r>
            <a:r>
              <a:rPr lang="en-CA" sz="1600" dirty="0">
                <a:latin typeface="Calibri" panose="020F0502020204030204" pitchFamily="34" charset="0"/>
                <a:cs typeface="Calibri" panose="020F0502020204030204" pitchFamily="34" charset="0"/>
              </a:rPr>
              <a:t> = </a:t>
            </a:r>
            <a:r>
              <a:rPr lang="en-CA" sz="1600" dirty="0" err="1">
                <a:latin typeface="Calibri" panose="020F0502020204030204" pitchFamily="34" charset="0"/>
                <a:cs typeface="Calibri" panose="020F0502020204030204" pitchFamily="34" charset="0"/>
              </a:rPr>
              <a:t>Aperiod</a:t>
            </a:r>
            <a:r>
              <a:rPr lang="en-CA" sz="1600" dirty="0">
                <a:latin typeface="Calibri" panose="020F0502020204030204" pitchFamily="34" charset="0"/>
                <a:cs typeface="Calibri" panose="020F0502020204030204" pitchFamily="34" charset="0"/>
              </a:rPr>
              <a:t> Momentum</a:t>
            </a:r>
          </a:p>
          <a:p>
            <a:pPr marL="285750" indent="-285750">
              <a:buFont typeface="Arial" panose="020B0604020202020204" pitchFamily="34" charset="0"/>
              <a:buChar char="•"/>
            </a:pPr>
            <a:r>
              <a:rPr lang="en-CA" sz="1600" dirty="0" err="1">
                <a:latin typeface="Calibri" panose="020F0502020204030204" pitchFamily="34" charset="0"/>
                <a:cs typeface="Calibri" panose="020F0502020204030204" pitchFamily="34" charset="0"/>
              </a:rPr>
              <a:t>B_Rank</a:t>
            </a:r>
            <a:r>
              <a:rPr lang="en-CA" sz="1600" dirty="0">
                <a:latin typeface="Calibri" panose="020F0502020204030204" pitchFamily="34" charset="0"/>
                <a:cs typeface="Calibri" panose="020F0502020204030204" pitchFamily="34" charset="0"/>
              </a:rPr>
              <a:t> = </a:t>
            </a:r>
            <a:r>
              <a:rPr lang="en-CA" sz="1600" dirty="0" err="1">
                <a:latin typeface="Calibri" panose="020F0502020204030204" pitchFamily="34" charset="0"/>
                <a:cs typeface="Calibri" panose="020F0502020204030204" pitchFamily="34" charset="0"/>
              </a:rPr>
              <a:t>Bperiod</a:t>
            </a:r>
            <a:r>
              <a:rPr lang="en-CA" sz="1600" dirty="0">
                <a:latin typeface="Calibri" panose="020F0502020204030204" pitchFamily="34" charset="0"/>
                <a:cs typeface="Calibri" panose="020F0502020204030204" pitchFamily="34" charset="0"/>
              </a:rPr>
              <a:t> Momentum</a:t>
            </a:r>
          </a:p>
          <a:p>
            <a:pPr marL="285750" indent="-285750">
              <a:buFont typeface="Arial" panose="020B0604020202020204" pitchFamily="34" charset="0"/>
              <a:buChar char="•"/>
            </a:pPr>
            <a:r>
              <a:rPr lang="en-CA" sz="1600" dirty="0" err="1">
                <a:latin typeface="Calibri" panose="020F0502020204030204" pitchFamily="34" charset="0"/>
                <a:cs typeface="Calibri" panose="020F0502020204030204" pitchFamily="34" charset="0"/>
              </a:rPr>
              <a:t>S_Rank</a:t>
            </a:r>
            <a:r>
              <a:rPr lang="en-CA" sz="1600" dirty="0">
                <a:latin typeface="Calibri" panose="020F0502020204030204" pitchFamily="34" charset="0"/>
                <a:cs typeface="Calibri" panose="020F0502020204030204" pitchFamily="34" charset="0"/>
              </a:rPr>
              <a:t> = </a:t>
            </a:r>
            <a:r>
              <a:rPr lang="en-CA" sz="1600" dirty="0" err="1">
                <a:latin typeface="Calibri" panose="020F0502020204030204" pitchFamily="34" charset="0"/>
                <a:cs typeface="Calibri" panose="020F0502020204030204" pitchFamily="34" charset="0"/>
              </a:rPr>
              <a:t>Speriod</a:t>
            </a:r>
            <a:r>
              <a:rPr lang="en-CA" sz="1600" dirty="0">
                <a:latin typeface="Calibri" panose="020F0502020204030204" pitchFamily="34" charset="0"/>
                <a:cs typeface="Calibri" panose="020F0502020204030204" pitchFamily="34" charset="0"/>
              </a:rPr>
              <a:t> Volatility</a:t>
            </a:r>
          </a:p>
          <a:p>
            <a:pPr marL="285750" indent="-285750">
              <a:buFont typeface="Arial" panose="020B0604020202020204" pitchFamily="34" charset="0"/>
              <a:buChar char="•"/>
            </a:pPr>
            <a:r>
              <a:rPr lang="en-CA" sz="1600" dirty="0" err="1">
                <a:latin typeface="Calibri" panose="020F0502020204030204" pitchFamily="34" charset="0"/>
                <a:cs typeface="Calibri" panose="020F0502020204030204" pitchFamily="34" charset="0"/>
              </a:rPr>
              <a:t>RF_Rank</a:t>
            </a:r>
            <a:r>
              <a:rPr lang="en-CA" sz="1600" dirty="0">
                <a:latin typeface="Calibri" panose="020F0502020204030204" pitchFamily="34" charset="0"/>
                <a:cs typeface="Calibri" panose="020F0502020204030204" pitchFamily="34" charset="0"/>
              </a:rPr>
              <a:t>/</a:t>
            </a:r>
            <a:r>
              <a:rPr lang="en-CA" sz="1600" dirty="0" err="1">
                <a:latin typeface="Calibri" panose="020F0502020204030204" pitchFamily="34" charset="0"/>
                <a:cs typeface="Calibri" panose="020F0502020204030204" pitchFamily="34" charset="0"/>
              </a:rPr>
              <a:t>SVC_Rank</a:t>
            </a:r>
            <a:r>
              <a:rPr lang="en-CA" sz="1600" dirty="0">
                <a:latin typeface="Calibri" panose="020F0502020204030204" pitchFamily="34" charset="0"/>
                <a:cs typeface="Calibri" panose="020F0502020204030204" pitchFamily="34" charset="0"/>
              </a:rPr>
              <a:t> = Predicted Return from ML Algorithm</a:t>
            </a:r>
          </a:p>
          <a:p>
            <a:pPr marL="285750" indent="-285750">
              <a:buFont typeface="Arial" panose="020B0604020202020204" pitchFamily="34" charset="0"/>
              <a:buChar char="•"/>
            </a:pPr>
            <a:endParaRPr lang="en-CA" sz="1600" dirty="0">
              <a:latin typeface="Calibri" panose="020F0502020204030204" pitchFamily="34" charset="0"/>
              <a:cs typeface="Calibri" panose="020F0502020204030204" pitchFamily="34" charset="0"/>
            </a:endParaRPr>
          </a:p>
          <a:p>
            <a:r>
              <a:rPr lang="en-CA" sz="1600" dirty="0">
                <a:latin typeface="Calibri" panose="020F0502020204030204" pitchFamily="34" charset="0"/>
                <a:cs typeface="Calibri" panose="020F0502020204030204" pitchFamily="34" charset="0"/>
              </a:rPr>
              <a:t>Equal weight of 30% is given per ranking factor (</a:t>
            </a:r>
            <a:r>
              <a:rPr lang="en-CA" sz="1600" dirty="0" err="1">
                <a:latin typeface="Calibri" panose="020F0502020204030204" pitchFamily="34" charset="0"/>
                <a:cs typeface="Calibri" panose="020F0502020204030204" pitchFamily="34" charset="0"/>
              </a:rPr>
              <a:t>A_Rank</a:t>
            </a:r>
            <a:r>
              <a:rPr lang="en-CA" sz="1600" dirty="0">
                <a:latin typeface="Calibri" panose="020F0502020204030204" pitchFamily="34" charset="0"/>
                <a:cs typeface="Calibri" panose="020F0502020204030204" pitchFamily="34" charset="0"/>
              </a:rPr>
              <a:t>, </a:t>
            </a:r>
            <a:r>
              <a:rPr lang="en-CA" sz="1600" dirty="0" err="1">
                <a:latin typeface="Calibri" panose="020F0502020204030204" pitchFamily="34" charset="0"/>
                <a:cs typeface="Calibri" panose="020F0502020204030204" pitchFamily="34" charset="0"/>
              </a:rPr>
              <a:t>B_Rank</a:t>
            </a:r>
            <a:r>
              <a:rPr lang="en-CA" sz="1600" dirty="0">
                <a:latin typeface="Calibri" panose="020F0502020204030204" pitchFamily="34" charset="0"/>
                <a:cs typeface="Calibri" panose="020F0502020204030204" pitchFamily="34" charset="0"/>
              </a:rPr>
              <a:t>, </a:t>
            </a:r>
            <a:r>
              <a:rPr lang="en-CA" sz="1600" dirty="0" err="1">
                <a:latin typeface="Calibri" panose="020F0502020204030204" pitchFamily="34" charset="0"/>
                <a:cs typeface="Calibri" panose="020F0502020204030204" pitchFamily="34" charset="0"/>
              </a:rPr>
              <a:t>S_Rank</a:t>
            </a:r>
            <a:r>
              <a:rPr lang="en-CA" sz="1600" dirty="0">
                <a:latin typeface="Calibri" panose="020F0502020204030204" pitchFamily="34" charset="0"/>
                <a:cs typeface="Calibri" panose="020F0502020204030204" pitchFamily="34" charset="0"/>
              </a:rPr>
              <a:t>) and a negative is applied for </a:t>
            </a:r>
            <a:r>
              <a:rPr lang="en-CA" sz="1600" dirty="0" err="1">
                <a:latin typeface="Calibri" panose="020F0502020204030204" pitchFamily="34" charset="0"/>
                <a:cs typeface="Calibri" panose="020F0502020204030204" pitchFamily="34" charset="0"/>
              </a:rPr>
              <a:t>RF_Rank</a:t>
            </a:r>
            <a:r>
              <a:rPr lang="en-CA" sz="1600" dirty="0">
                <a:latin typeface="Calibri" panose="020F0502020204030204" pitchFamily="34" charset="0"/>
                <a:cs typeface="Calibri" panose="020F0502020204030204" pitchFamily="34" charset="0"/>
              </a:rPr>
              <a:t>/</a:t>
            </a:r>
            <a:r>
              <a:rPr lang="en-CA" sz="1600" dirty="0" err="1">
                <a:latin typeface="Calibri" panose="020F0502020204030204" pitchFamily="34" charset="0"/>
                <a:cs typeface="Calibri" panose="020F0502020204030204" pitchFamily="34" charset="0"/>
              </a:rPr>
              <a:t>SVC_Rank</a:t>
            </a:r>
            <a:r>
              <a:rPr lang="en-CA" sz="1600" dirty="0">
                <a:latin typeface="Calibri" panose="020F0502020204030204" pitchFamily="34" charset="0"/>
                <a:cs typeface="Calibri" panose="020F0502020204030204" pitchFamily="34" charset="0"/>
              </a:rPr>
              <a:t> (negative score as the list is ordered 1-19 with the lowest score representing the highest rank)</a:t>
            </a:r>
          </a:p>
        </p:txBody>
      </p:sp>
      <p:cxnSp>
        <p:nvCxnSpPr>
          <p:cNvPr id="5" name="Straight Arrow Connector 4">
            <a:extLst>
              <a:ext uri="{FF2B5EF4-FFF2-40B4-BE49-F238E27FC236}">
                <a16:creationId xmlns:a16="http://schemas.microsoft.com/office/drawing/2014/main" id="{1FC5FA8B-AF9E-4C9C-9F69-1C8A174AFE95}"/>
              </a:ext>
            </a:extLst>
          </p:cNvPr>
          <p:cNvCxnSpPr>
            <a:stCxn id="51" idx="0"/>
          </p:cNvCxnSpPr>
          <p:nvPr/>
        </p:nvCxnSpPr>
        <p:spPr>
          <a:xfrm flipV="1">
            <a:off x="5334250" y="2791075"/>
            <a:ext cx="1363730" cy="6342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62698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7"/>
                                        </p:tgtEl>
                                        <p:attrNameLst>
                                          <p:attrName>style.visibility</p:attrName>
                                        </p:attrNameLst>
                                      </p:cBhvr>
                                      <p:to>
                                        <p:strVal val="visible"/>
                                      </p:to>
                                    </p:set>
                                    <p:animEffect transition="in" filter="fade">
                                      <p:cBhvr>
                                        <p:cTn id="10" dur="500"/>
                                        <p:tgtEl>
                                          <p:spTgt spid="3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fade">
                                      <p:cBhvr>
                                        <p:cTn id="13" dur="500"/>
                                        <p:tgtEl>
                                          <p:spTgt spid="3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9"/>
                                        </p:tgtEl>
                                        <p:attrNameLst>
                                          <p:attrName>style.visibility</p:attrName>
                                        </p:attrNameLst>
                                      </p:cBhvr>
                                      <p:to>
                                        <p:strVal val="visible"/>
                                      </p:to>
                                    </p:set>
                                    <p:animEffect transition="in" filter="fade">
                                      <p:cBhvr>
                                        <p:cTn id="16" dur="500"/>
                                        <p:tgtEl>
                                          <p:spTgt spid="3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0"/>
                                        </p:tgtEl>
                                        <p:attrNameLst>
                                          <p:attrName>style.visibility</p:attrName>
                                        </p:attrNameLst>
                                      </p:cBhvr>
                                      <p:to>
                                        <p:strVal val="visible"/>
                                      </p:to>
                                    </p:set>
                                    <p:animEffect transition="in" filter="fade">
                                      <p:cBhvr>
                                        <p:cTn id="19" dur="500"/>
                                        <p:tgtEl>
                                          <p:spTgt spid="4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1"/>
                                        </p:tgtEl>
                                        <p:attrNameLst>
                                          <p:attrName>style.visibility</p:attrName>
                                        </p:attrNameLst>
                                      </p:cBhvr>
                                      <p:to>
                                        <p:strVal val="visible"/>
                                      </p:to>
                                    </p:set>
                                    <p:animEffect transition="in" filter="fade">
                                      <p:cBhvr>
                                        <p:cTn id="22" dur="500"/>
                                        <p:tgtEl>
                                          <p:spTgt spid="41"/>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8"/>
                                        </p:tgtEl>
                                        <p:attrNameLst>
                                          <p:attrName>style.visibility</p:attrName>
                                        </p:attrNameLst>
                                      </p:cBhvr>
                                      <p:to>
                                        <p:strVal val="visible"/>
                                      </p:to>
                                    </p:set>
                                    <p:animEffect transition="in" filter="fade">
                                      <p:cBhvr>
                                        <p:cTn id="25" dur="500"/>
                                        <p:tgtEl>
                                          <p:spTgt spid="48"/>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42"/>
                                        </p:tgtEl>
                                        <p:attrNameLst>
                                          <p:attrName>style.visibility</p:attrName>
                                        </p:attrNameLst>
                                      </p:cBhvr>
                                      <p:to>
                                        <p:strVal val="visible"/>
                                      </p:to>
                                    </p:set>
                                    <p:animEffect transition="in" filter="fade">
                                      <p:cBhvr>
                                        <p:cTn id="30" dur="500"/>
                                        <p:tgtEl>
                                          <p:spTgt spid="42"/>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43"/>
                                        </p:tgtEl>
                                        <p:attrNameLst>
                                          <p:attrName>style.visibility</p:attrName>
                                        </p:attrNameLst>
                                      </p:cBhvr>
                                      <p:to>
                                        <p:strVal val="visible"/>
                                      </p:to>
                                    </p:set>
                                    <p:animEffect transition="in" filter="fade">
                                      <p:cBhvr>
                                        <p:cTn id="33" dur="500"/>
                                        <p:tgtEl>
                                          <p:spTgt spid="43"/>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44"/>
                                        </p:tgtEl>
                                        <p:attrNameLst>
                                          <p:attrName>style.visibility</p:attrName>
                                        </p:attrNameLst>
                                      </p:cBhvr>
                                      <p:to>
                                        <p:strVal val="visible"/>
                                      </p:to>
                                    </p:set>
                                    <p:animEffect transition="in" filter="fade">
                                      <p:cBhvr>
                                        <p:cTn id="36" dur="500"/>
                                        <p:tgtEl>
                                          <p:spTgt spid="44"/>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45"/>
                                        </p:tgtEl>
                                        <p:attrNameLst>
                                          <p:attrName>style.visibility</p:attrName>
                                        </p:attrNameLst>
                                      </p:cBhvr>
                                      <p:to>
                                        <p:strVal val="visible"/>
                                      </p:to>
                                    </p:set>
                                    <p:animEffect transition="in" filter="fade">
                                      <p:cBhvr>
                                        <p:cTn id="39" dur="500"/>
                                        <p:tgtEl>
                                          <p:spTgt spid="45"/>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46"/>
                                        </p:tgtEl>
                                        <p:attrNameLst>
                                          <p:attrName>style.visibility</p:attrName>
                                        </p:attrNameLst>
                                      </p:cBhvr>
                                      <p:to>
                                        <p:strVal val="visible"/>
                                      </p:to>
                                    </p:set>
                                    <p:animEffect transition="in" filter="fade">
                                      <p:cBhvr>
                                        <p:cTn id="42" dur="500"/>
                                        <p:tgtEl>
                                          <p:spTgt spid="46"/>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47"/>
                                        </p:tgtEl>
                                        <p:attrNameLst>
                                          <p:attrName>style.visibility</p:attrName>
                                        </p:attrNameLst>
                                      </p:cBhvr>
                                      <p:to>
                                        <p:strVal val="visible"/>
                                      </p:to>
                                    </p:set>
                                    <p:animEffect transition="in" filter="fade">
                                      <p:cBhvr>
                                        <p:cTn id="45" dur="500"/>
                                        <p:tgtEl>
                                          <p:spTgt spid="47"/>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49"/>
                                        </p:tgtEl>
                                        <p:attrNameLst>
                                          <p:attrName>style.visibility</p:attrName>
                                        </p:attrNameLst>
                                      </p:cBhvr>
                                      <p:to>
                                        <p:strVal val="visible"/>
                                      </p:to>
                                    </p:set>
                                    <p:animEffect transition="in" filter="fade">
                                      <p:cBhvr>
                                        <p:cTn id="48" dur="500"/>
                                        <p:tgtEl>
                                          <p:spTgt spid="49"/>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17"/>
                                        </p:tgtEl>
                                        <p:attrNameLst>
                                          <p:attrName>style.visibility</p:attrName>
                                        </p:attrNameLst>
                                      </p:cBhvr>
                                      <p:to>
                                        <p:strVal val="visible"/>
                                      </p:to>
                                    </p:set>
                                    <p:animEffect transition="in" filter="fade">
                                      <p:cBhvr>
                                        <p:cTn id="53" dur="500"/>
                                        <p:tgtEl>
                                          <p:spTgt spid="17"/>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18"/>
                                        </p:tgtEl>
                                        <p:attrNameLst>
                                          <p:attrName>style.visibility</p:attrName>
                                        </p:attrNameLst>
                                      </p:cBhvr>
                                      <p:to>
                                        <p:strVal val="visible"/>
                                      </p:to>
                                    </p:set>
                                    <p:animEffect transition="in" filter="fade">
                                      <p:cBhvr>
                                        <p:cTn id="56" dur="500"/>
                                        <p:tgtEl>
                                          <p:spTgt spid="18"/>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19"/>
                                        </p:tgtEl>
                                        <p:attrNameLst>
                                          <p:attrName>style.visibility</p:attrName>
                                        </p:attrNameLst>
                                      </p:cBhvr>
                                      <p:to>
                                        <p:strVal val="visible"/>
                                      </p:to>
                                    </p:set>
                                    <p:animEffect transition="in" filter="fade">
                                      <p:cBhvr>
                                        <p:cTn id="59" dur="500"/>
                                        <p:tgtEl>
                                          <p:spTgt spid="19"/>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20"/>
                                        </p:tgtEl>
                                        <p:attrNameLst>
                                          <p:attrName>style.visibility</p:attrName>
                                        </p:attrNameLst>
                                      </p:cBhvr>
                                      <p:to>
                                        <p:strVal val="visible"/>
                                      </p:to>
                                    </p:set>
                                    <p:animEffect transition="in" filter="fade">
                                      <p:cBhvr>
                                        <p:cTn id="62" dur="500"/>
                                        <p:tgtEl>
                                          <p:spTgt spid="20"/>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21"/>
                                        </p:tgtEl>
                                        <p:attrNameLst>
                                          <p:attrName>style.visibility</p:attrName>
                                        </p:attrNameLst>
                                      </p:cBhvr>
                                      <p:to>
                                        <p:strVal val="visible"/>
                                      </p:to>
                                    </p:set>
                                    <p:animEffect transition="in" filter="fade">
                                      <p:cBhvr>
                                        <p:cTn id="65" dur="500"/>
                                        <p:tgtEl>
                                          <p:spTgt spid="21"/>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22"/>
                                        </p:tgtEl>
                                        <p:attrNameLst>
                                          <p:attrName>style.visibility</p:attrName>
                                        </p:attrNameLst>
                                      </p:cBhvr>
                                      <p:to>
                                        <p:strVal val="visible"/>
                                      </p:to>
                                    </p:set>
                                    <p:animEffect transition="in" filter="fade">
                                      <p:cBhvr>
                                        <p:cTn id="68" dur="500"/>
                                        <p:tgtEl>
                                          <p:spTgt spid="22"/>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50"/>
                                        </p:tgtEl>
                                        <p:attrNameLst>
                                          <p:attrName>style.visibility</p:attrName>
                                        </p:attrNameLst>
                                      </p:cBhvr>
                                      <p:to>
                                        <p:strVal val="visible"/>
                                      </p:to>
                                    </p:set>
                                    <p:animEffect transition="in" filter="fade">
                                      <p:cBhvr>
                                        <p:cTn id="71" dur="500"/>
                                        <p:tgtEl>
                                          <p:spTgt spid="50"/>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grpId="0" nodeType="clickEffect">
                                  <p:stCondLst>
                                    <p:cond delay="0"/>
                                  </p:stCondLst>
                                  <p:childTnLst>
                                    <p:set>
                                      <p:cBhvr>
                                        <p:cTn id="75" dur="1" fill="hold">
                                          <p:stCondLst>
                                            <p:cond delay="0"/>
                                          </p:stCondLst>
                                        </p:cTn>
                                        <p:tgtEl>
                                          <p:spTgt spid="23"/>
                                        </p:tgtEl>
                                        <p:attrNameLst>
                                          <p:attrName>style.visibility</p:attrName>
                                        </p:attrNameLst>
                                      </p:cBhvr>
                                      <p:to>
                                        <p:strVal val="visible"/>
                                      </p:to>
                                    </p:set>
                                    <p:animEffect transition="in" filter="fade">
                                      <p:cBhvr>
                                        <p:cTn id="76" dur="500"/>
                                        <p:tgtEl>
                                          <p:spTgt spid="23"/>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24"/>
                                        </p:tgtEl>
                                        <p:attrNameLst>
                                          <p:attrName>style.visibility</p:attrName>
                                        </p:attrNameLst>
                                      </p:cBhvr>
                                      <p:to>
                                        <p:strVal val="visible"/>
                                      </p:to>
                                    </p:set>
                                    <p:animEffect transition="in" filter="fade">
                                      <p:cBhvr>
                                        <p:cTn id="79" dur="500"/>
                                        <p:tgtEl>
                                          <p:spTgt spid="24"/>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25"/>
                                        </p:tgtEl>
                                        <p:attrNameLst>
                                          <p:attrName>style.visibility</p:attrName>
                                        </p:attrNameLst>
                                      </p:cBhvr>
                                      <p:to>
                                        <p:strVal val="visible"/>
                                      </p:to>
                                    </p:set>
                                    <p:animEffect transition="in" filter="fade">
                                      <p:cBhvr>
                                        <p:cTn id="82" dur="500"/>
                                        <p:tgtEl>
                                          <p:spTgt spid="25"/>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51"/>
                                        </p:tgtEl>
                                        <p:attrNameLst>
                                          <p:attrName>style.visibility</p:attrName>
                                        </p:attrNameLst>
                                      </p:cBhvr>
                                      <p:to>
                                        <p:strVal val="visible"/>
                                      </p:to>
                                    </p:set>
                                    <p:animEffect transition="in" filter="fade">
                                      <p:cBhvr>
                                        <p:cTn id="85" dur="500"/>
                                        <p:tgtEl>
                                          <p:spTgt spid="51"/>
                                        </p:tgtEl>
                                      </p:cBhvr>
                                    </p:animEffect>
                                  </p:childTnLst>
                                </p:cTn>
                              </p:par>
                            </p:childTnLst>
                          </p:cTn>
                        </p:par>
                      </p:childTnLst>
                    </p:cTn>
                  </p:par>
                  <p:par>
                    <p:cTn id="86" fill="hold">
                      <p:stCondLst>
                        <p:cond delay="indefinite"/>
                      </p:stCondLst>
                      <p:childTnLst>
                        <p:par>
                          <p:cTn id="87" fill="hold">
                            <p:stCondLst>
                              <p:cond delay="0"/>
                            </p:stCondLst>
                            <p:childTnLst>
                              <p:par>
                                <p:cTn id="88" presetID="10" presetClass="entr" presetSubtype="0" fill="hold" grpId="0" nodeType="clickEffect">
                                  <p:stCondLst>
                                    <p:cond delay="0"/>
                                  </p:stCondLst>
                                  <p:childTnLst>
                                    <p:set>
                                      <p:cBhvr>
                                        <p:cTn id="89" dur="1" fill="hold">
                                          <p:stCondLst>
                                            <p:cond delay="0"/>
                                          </p:stCondLst>
                                        </p:cTn>
                                        <p:tgtEl>
                                          <p:spTgt spid="52"/>
                                        </p:tgtEl>
                                        <p:attrNameLst>
                                          <p:attrName>style.visibility</p:attrName>
                                        </p:attrNameLst>
                                      </p:cBhvr>
                                      <p:to>
                                        <p:strVal val="visible"/>
                                      </p:to>
                                    </p:set>
                                    <p:animEffect transition="in" filter="fade">
                                      <p:cBhvr>
                                        <p:cTn id="90" dur="500"/>
                                        <p:tgtEl>
                                          <p:spTgt spid="52"/>
                                        </p:tgtEl>
                                      </p:cBhvr>
                                    </p:animEffect>
                                  </p:childTnLst>
                                </p:cTn>
                              </p:par>
                            </p:childTnLst>
                          </p:cTn>
                        </p:par>
                      </p:childTnLst>
                    </p:cTn>
                  </p:par>
                  <p:par>
                    <p:cTn id="91" fill="hold">
                      <p:stCondLst>
                        <p:cond delay="indefinite"/>
                      </p:stCondLst>
                      <p:childTnLst>
                        <p:par>
                          <p:cTn id="92" fill="hold">
                            <p:stCondLst>
                              <p:cond delay="0"/>
                            </p:stCondLst>
                            <p:childTnLst>
                              <p:par>
                                <p:cTn id="93" presetID="10" presetClass="entr" presetSubtype="0" fill="hold" grpId="0" nodeType="clickEffect">
                                  <p:stCondLst>
                                    <p:cond delay="0"/>
                                  </p:stCondLst>
                                  <p:childTnLst>
                                    <p:set>
                                      <p:cBhvr>
                                        <p:cTn id="94" dur="1" fill="hold">
                                          <p:stCondLst>
                                            <p:cond delay="0"/>
                                          </p:stCondLst>
                                        </p:cTn>
                                        <p:tgtEl>
                                          <p:spTgt spid="56"/>
                                        </p:tgtEl>
                                        <p:attrNameLst>
                                          <p:attrName>style.visibility</p:attrName>
                                        </p:attrNameLst>
                                      </p:cBhvr>
                                      <p:to>
                                        <p:strVal val="visible"/>
                                      </p:to>
                                    </p:set>
                                    <p:animEffect transition="in" filter="fade">
                                      <p:cBhvr>
                                        <p:cTn id="95" dur="500"/>
                                        <p:tgtEl>
                                          <p:spTgt spid="56"/>
                                        </p:tgtEl>
                                      </p:cBhvr>
                                    </p:animEffect>
                                  </p:childTnLst>
                                </p:cTn>
                              </p:par>
                              <p:par>
                                <p:cTn id="96" presetID="10" presetClass="entr" presetSubtype="0" fill="hold" grpId="0" nodeType="withEffect">
                                  <p:stCondLst>
                                    <p:cond delay="0"/>
                                  </p:stCondLst>
                                  <p:childTnLst>
                                    <p:set>
                                      <p:cBhvr>
                                        <p:cTn id="97" dur="1" fill="hold">
                                          <p:stCondLst>
                                            <p:cond delay="0"/>
                                          </p:stCondLst>
                                        </p:cTn>
                                        <p:tgtEl>
                                          <p:spTgt spid="58"/>
                                        </p:tgtEl>
                                        <p:attrNameLst>
                                          <p:attrName>style.visibility</p:attrName>
                                        </p:attrNameLst>
                                      </p:cBhvr>
                                      <p:to>
                                        <p:strVal val="visible"/>
                                      </p:to>
                                    </p:set>
                                    <p:animEffect transition="in" filter="fade">
                                      <p:cBhvr>
                                        <p:cTn id="98" dur="500"/>
                                        <p:tgtEl>
                                          <p:spTgt spid="58"/>
                                        </p:tgtEl>
                                      </p:cBhvr>
                                    </p:animEffect>
                                  </p:childTnLst>
                                </p:cTn>
                              </p:par>
                              <p:par>
                                <p:cTn id="99" presetID="1" presetClass="entr" presetSubtype="0" fill="hold" nodeType="withEffect">
                                  <p:stCondLst>
                                    <p:cond delay="0"/>
                                  </p:stCondLst>
                                  <p:childTnLst>
                                    <p:set>
                                      <p:cBhvr>
                                        <p:cTn id="10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20" grpId="0" animBg="1"/>
      <p:bldP spid="21" grpId="0" animBg="1"/>
      <p:bldP spid="22" grpId="0" animBg="1"/>
      <p:bldP spid="23" grpId="0" animBg="1"/>
      <p:bldP spid="24" grpId="0" animBg="1"/>
      <p:bldP spid="2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p:bldP spid="49" grpId="0"/>
      <p:bldP spid="50" grpId="0"/>
      <p:bldP spid="51" grpId="0"/>
      <p:bldP spid="52" grpId="0"/>
      <p:bldP spid="56" grpId="0" animBg="1"/>
      <p:bldP spid="5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47BE4F-015C-49BE-B630-C5D1CF65C236}"/>
              </a:ext>
            </a:extLst>
          </p:cNvPr>
          <p:cNvSpPr>
            <a:spLocks noGrp="1"/>
          </p:cNvSpPr>
          <p:nvPr>
            <p:ph type="title"/>
          </p:nvPr>
        </p:nvSpPr>
        <p:spPr/>
        <p:txBody>
          <a:bodyPr/>
          <a:lstStyle/>
          <a:p>
            <a:r>
              <a:rPr lang="en-CA" dirty="0"/>
              <a:t>Motivation – Past Studies</a:t>
            </a:r>
          </a:p>
        </p:txBody>
      </p:sp>
      <p:sp>
        <p:nvSpPr>
          <p:cNvPr id="3" name="Slide Number Placeholder 2">
            <a:extLst>
              <a:ext uri="{FF2B5EF4-FFF2-40B4-BE49-F238E27FC236}">
                <a16:creationId xmlns:a16="http://schemas.microsoft.com/office/drawing/2014/main" id="{B5664DFF-F897-4B6B-A062-75F15E4E2537}"/>
              </a:ext>
            </a:extLst>
          </p:cNvPr>
          <p:cNvSpPr>
            <a:spLocks noGrp="1"/>
          </p:cNvSpPr>
          <p:nvPr>
            <p:ph type="sldNum" sz="quarter" idx="12"/>
          </p:nvPr>
        </p:nvSpPr>
        <p:spPr/>
        <p:txBody>
          <a:bodyPr/>
          <a:lstStyle/>
          <a:p>
            <a:fld id="{D2C46B30-1E6E-4EFB-A798-3E7E3624535A}" type="slidenum">
              <a:rPr lang="en-US" smtClean="0"/>
              <a:t>9</a:t>
            </a:fld>
            <a:endParaRPr lang="en-US" dirty="0"/>
          </a:p>
        </p:txBody>
      </p:sp>
      <p:pic>
        <p:nvPicPr>
          <p:cNvPr id="5" name="Picture 4">
            <a:extLst>
              <a:ext uri="{FF2B5EF4-FFF2-40B4-BE49-F238E27FC236}">
                <a16:creationId xmlns:a16="http://schemas.microsoft.com/office/drawing/2014/main" id="{BA0F002B-EF0C-492F-A60E-EB745B713608}"/>
              </a:ext>
            </a:extLst>
          </p:cNvPr>
          <p:cNvPicPr>
            <a:picLocks noChangeAspect="1"/>
          </p:cNvPicPr>
          <p:nvPr/>
        </p:nvPicPr>
        <p:blipFill>
          <a:blip r:embed="rId2"/>
          <a:stretch>
            <a:fillRect/>
          </a:stretch>
        </p:blipFill>
        <p:spPr>
          <a:xfrm>
            <a:off x="0" y="1998397"/>
            <a:ext cx="10693400" cy="3564467"/>
          </a:xfrm>
          <a:prstGeom prst="rect">
            <a:avLst/>
          </a:prstGeom>
        </p:spPr>
      </p:pic>
    </p:spTree>
    <p:extLst>
      <p:ext uri="{BB962C8B-B14F-4D97-AF65-F5344CB8AC3E}">
        <p14:creationId xmlns:p14="http://schemas.microsoft.com/office/powerpoint/2010/main" val="1963956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Custom Design">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51279</TotalTime>
  <Words>5779</Words>
  <Application>Microsoft Office PowerPoint</Application>
  <PresentationFormat>Custom</PresentationFormat>
  <Paragraphs>2173</Paragraphs>
  <Slides>54</Slides>
  <Notes>17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54</vt:i4>
      </vt:variant>
    </vt:vector>
  </HeadingPairs>
  <TitlesOfParts>
    <vt:vector size="61" baseType="lpstr">
      <vt:lpstr>Arial</vt:lpstr>
      <vt:lpstr>Calibri</vt:lpstr>
      <vt:lpstr>Noto Sans Symbols</vt:lpstr>
      <vt:lpstr>Times New Roman</vt:lpstr>
      <vt:lpstr>Wingdings</vt:lpstr>
      <vt:lpstr>Wingdings 3</vt:lpstr>
      <vt:lpstr>Custom Design</vt:lpstr>
      <vt:lpstr>PowerPoint Presentation</vt:lpstr>
      <vt:lpstr>AGENDA</vt:lpstr>
      <vt:lpstr>INTRODUCTION</vt:lpstr>
      <vt:lpstr>INTRODUCTION</vt:lpstr>
      <vt:lpstr>LITERATURE REVIEW</vt:lpstr>
      <vt:lpstr>CONCEPT REVIEW</vt:lpstr>
      <vt:lpstr>CONCEPT REVIEW</vt:lpstr>
      <vt:lpstr>CONCEPT REVIEW</vt:lpstr>
      <vt:lpstr>Motivation – Past Studies</vt:lpstr>
      <vt:lpstr>Motivation – Past Studies</vt:lpstr>
      <vt:lpstr>Motivation – Past Studies</vt:lpstr>
      <vt:lpstr>Motivation – Past Studies</vt:lpstr>
      <vt:lpstr>ALGORITHM OVERVIEW</vt:lpstr>
      <vt:lpstr>ALGORITHM OVERVIEW</vt:lpstr>
      <vt:lpstr>RESULTS</vt:lpstr>
      <vt:lpstr>MACHINE LEARNING MODELS FOR ETF PRICE PREDICTION</vt:lpstr>
      <vt:lpstr>MACHINE LEARNING MODELS FOR ETF PRICE PREDICTION</vt:lpstr>
      <vt:lpstr>MACHINE LEARNING MODELS FOR ETF PRICE PREDICTION</vt:lpstr>
      <vt:lpstr>MACHINE LEARNING MODELS FOR ETF PRICE PREDICTION</vt:lpstr>
      <vt:lpstr>MACHINE LEARNING MODELS FOR ETF RETURN PREDICTION</vt:lpstr>
      <vt:lpstr>MACHINE LEARNING MODELS FOR ETF PRICE PREDICTION</vt:lpstr>
      <vt:lpstr>MACHINE LEARNING MODELS FOR ETF RETURN PREDICTION</vt:lpstr>
      <vt:lpstr>MACHINE LEARNING MODELS FOR ETF RETURN PREDICTION</vt:lpstr>
      <vt:lpstr>MACHINE LEARNING MODELS FOR ETF PRICE PREDICTION</vt:lpstr>
      <vt:lpstr>MACHINE LEARNING MODELS FOR ETF RETURN PREDICTION</vt:lpstr>
      <vt:lpstr>MACHINE LEARNING MODELS FOR ETF RETURN PREDICTION</vt:lpstr>
      <vt:lpstr>MACHINE LEARNING MODELS FOR ETF PRICE PREDICTION</vt:lpstr>
      <vt:lpstr>Random Forest Regression</vt:lpstr>
      <vt:lpstr>Results – Baseline Model (No Prediction)</vt:lpstr>
      <vt:lpstr>Results – Baseline Model (No Prediction)</vt:lpstr>
      <vt:lpstr>Random Forest Regression</vt:lpstr>
      <vt:lpstr>RESULTS - Random Forest Regression Prediction</vt:lpstr>
      <vt:lpstr>Results - Random Forest Regression Prediction</vt:lpstr>
      <vt:lpstr>Results - Random Forest Regression Prediction</vt:lpstr>
      <vt:lpstr>Results - Random Forest Regression Prediction</vt:lpstr>
      <vt:lpstr>Results - Random Forest Regression Prediction</vt:lpstr>
      <vt:lpstr>Results - Random Forest Regression Prediction</vt:lpstr>
      <vt:lpstr>Random Forest Regression</vt:lpstr>
      <vt:lpstr>Results – Support Vector Machine Regression Prediction</vt:lpstr>
      <vt:lpstr>Results – Support Vector Machine Regression Prediction</vt:lpstr>
      <vt:lpstr>Results – Support Vector Machine Regression Prediction</vt:lpstr>
      <vt:lpstr>Results – Support Vector Machine Regression Prediction</vt:lpstr>
      <vt:lpstr>Results – Support Vector Machine Regression Prediction</vt:lpstr>
      <vt:lpstr>Results – Support Vector Machine Regression Prediction</vt:lpstr>
      <vt:lpstr>Random Forest Regression</vt:lpstr>
      <vt:lpstr>Results – Random Forest Classification Prediction</vt:lpstr>
      <vt:lpstr>Results – Random Forest Classification Prediction</vt:lpstr>
      <vt:lpstr>Results – Random Forest Classification Prediction</vt:lpstr>
      <vt:lpstr>Results – Random Forest Classification Prediction</vt:lpstr>
      <vt:lpstr>Results – Random Forest Classification Prediction</vt:lpstr>
      <vt:lpstr>Results – Random Forest Classification Prediction</vt:lpstr>
      <vt:lpstr>NEXT STEPS</vt:lpstr>
      <vt:lpstr>NEXT STEPS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creator>Pedro Henrique Lippi Amorim Pereira</dc:creator>
  <cp:lastModifiedBy>Bryan Tarras</cp:lastModifiedBy>
  <cp:revision>685</cp:revision>
  <cp:lastPrinted>2013-08-15T15:37:40Z</cp:lastPrinted>
  <dcterms:created xsi:type="dcterms:W3CDTF">2006-02-21T13:40:34Z</dcterms:created>
  <dcterms:modified xsi:type="dcterms:W3CDTF">2020-01-12T13:47:13Z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NewReviewCycle">
    <vt:lpwstr/>
  </property>
</Properties>
</file>